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58" r:id="rId4"/>
    <p:sldId id="269" r:id="rId5"/>
    <p:sldId id="259" r:id="rId6"/>
    <p:sldId id="264" r:id="rId7"/>
    <p:sldId id="265" r:id="rId8"/>
    <p:sldId id="266" r:id="rId9"/>
    <p:sldId id="260" r:id="rId10"/>
    <p:sldId id="267" r:id="rId11"/>
    <p:sldId id="268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001B"/>
    <a:srgbClr val="0543A0"/>
    <a:srgbClr val="F5F4D7"/>
    <a:srgbClr val="004281"/>
    <a:srgbClr val="0F2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1" autoAdjust="0"/>
    <p:restoredTop sz="89542" autoAdjust="0"/>
  </p:normalViewPr>
  <p:slideViewPr>
    <p:cSldViewPr snapToGrid="0">
      <p:cViewPr varScale="1">
        <p:scale>
          <a:sx n="74" d="100"/>
          <a:sy n="74" d="100"/>
        </p:scale>
        <p:origin x="10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1269B-25A8-47BF-BFEA-26E1CC603CF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2FDB5-82D0-41E5-A8E5-E79CFD78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are you working on this project?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2FDB5-82D0-41E5-A8E5-E79CFD785E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05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benefit?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2FDB5-82D0-41E5-A8E5-E79CFD785E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61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did you break the problem down?</a:t>
            </a:r>
          </a:p>
          <a:p>
            <a:r>
              <a:rPr lang="en-US" dirty="0"/>
              <a:t>What tools did you use?</a:t>
            </a:r>
          </a:p>
          <a:p>
            <a:r>
              <a:rPr lang="en-US" dirty="0"/>
              <a:t>What challenges did you overcome?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2FDB5-82D0-41E5-A8E5-E79CFD785E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2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2FDB5-82D0-41E5-A8E5-E79CFD785E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39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2FDB5-82D0-41E5-A8E5-E79CFD785E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62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2FDB5-82D0-41E5-A8E5-E79CFD785E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1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new things did you discover?</a:t>
            </a:r>
          </a:p>
          <a:p>
            <a:r>
              <a:rPr lang="en-US" dirty="0"/>
              <a:t>Were you able to support existing theories using statistics?</a:t>
            </a:r>
          </a:p>
          <a:p>
            <a:r>
              <a:rPr lang="en-US" dirty="0"/>
              <a:t>How did you machine learning model perform?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2FDB5-82D0-41E5-A8E5-E79CFD785E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77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2FDB5-82D0-41E5-A8E5-E79CFD785E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42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next steps?</a:t>
            </a:r>
          </a:p>
          <a:p>
            <a:r>
              <a:rPr lang="en-US" dirty="0"/>
              <a:t>Does this problem need to be revisited in the future?</a:t>
            </a:r>
          </a:p>
          <a:p>
            <a:r>
              <a:rPr lang="en-US" dirty="0"/>
              <a:t>Can the project be improved with more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2FDB5-82D0-41E5-A8E5-E79CFD785E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5779" y="1057048"/>
            <a:ext cx="7047187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5779" y="3536723"/>
            <a:ext cx="704718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55778" y="6245990"/>
            <a:ext cx="1087821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3259" y="6245990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99053" y="6245991"/>
            <a:ext cx="190391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189069"/>
          </a:xfrm>
        </p:spPr>
        <p:txBody>
          <a:bodyPr/>
          <a:lstStyle>
            <a:lvl1pPr marL="0" indent="0">
              <a:buNone/>
              <a:defRPr sz="2400">
                <a:solidFill>
                  <a:srgbClr val="D8001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2580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657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06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D8001B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D8001B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8001B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543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NBA Data Science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David Au</a:t>
            </a:r>
          </a:p>
          <a:p>
            <a:r>
              <a:rPr lang="en-US" b="1" dirty="0"/>
              <a:t>INFO 450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6B6C-D860-D67D-8EAF-945E8EF5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Predicted vs Actual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2EDB0A3-4197-F836-39A9-00B1E8B57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91" y="2066782"/>
            <a:ext cx="7123834" cy="398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40B1-0623-01F9-C2C5-08A26E86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23C0058-C661-1215-9749-7089852E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3" y="1439999"/>
            <a:ext cx="90868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3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15346-8FB7-33D3-DA1F-6E9BF881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79" y="2766218"/>
            <a:ext cx="4315968" cy="1325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Higher Average PPG/Higher Average FG%/Programs 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CAB776A-17E5-8109-7AC3-BCD36CD15D65}"/>
              </a:ext>
            </a:extLst>
          </p:cNvPr>
          <p:cNvSpPr txBox="1">
            <a:spLocks/>
          </p:cNvSpPr>
          <p:nvPr/>
        </p:nvSpPr>
        <p:spPr>
          <a:xfrm>
            <a:off x="5317244" y="2765901"/>
            <a:ext cx="4315968" cy="132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Logistic Regression/Decision Tree Machine Learning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C3A1D5-0663-23C2-DEC3-8BE73209512F}"/>
                  </a:ext>
                </a:extLst>
              </p:cNvPr>
              <p:cNvSpPr txBox="1"/>
              <p:nvPr/>
            </p:nvSpPr>
            <p:spPr>
              <a:xfrm>
                <a:off x="4474721" y="3059668"/>
                <a:ext cx="24205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sz="48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C3A1D5-0663-23C2-DEC3-8BE732095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721" y="3059668"/>
                <a:ext cx="242053" cy="738664"/>
              </a:xfrm>
              <a:prstGeom prst="rect">
                <a:avLst/>
              </a:prstGeom>
              <a:blipFill>
                <a:blip r:embed="rId3"/>
                <a:stretch>
                  <a:fillRect r="-7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287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Future Work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7883EA1D-D331-C6E4-C82D-66906B8E5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21" y="4807545"/>
            <a:ext cx="1952495" cy="1952495"/>
          </a:xfr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22A6ECE-3D78-0B18-A736-983766C307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6" y="5414169"/>
            <a:ext cx="2643759" cy="1196318"/>
          </a:xfrm>
          <a:prstGeom prst="rect">
            <a:avLst/>
          </a:prstGeom>
        </p:spPr>
      </p:pic>
      <p:pic>
        <p:nvPicPr>
          <p:cNvPr id="1032" name="Picture 8" descr="EuroLeague | Euroleague Basketball">
            <a:extLst>
              <a:ext uri="{FF2B5EF4-FFF2-40B4-BE49-F238E27FC236}">
                <a16:creationId xmlns:a16="http://schemas.microsoft.com/office/drawing/2014/main" id="{A5CA1DF5-2E02-2AAE-C7D5-D94C578D0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845" y="5264615"/>
            <a:ext cx="28575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2665A1A-48EC-6E01-2A41-F9FFF5D878AC}"/>
              </a:ext>
            </a:extLst>
          </p:cNvPr>
          <p:cNvSpPr txBox="1">
            <a:spLocks/>
          </p:cNvSpPr>
          <p:nvPr/>
        </p:nvSpPr>
        <p:spPr>
          <a:xfrm>
            <a:off x="404943" y="1841862"/>
            <a:ext cx="8623663" cy="4306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Gather More Data</a:t>
            </a:r>
          </a:p>
          <a:p>
            <a:pPr lvl="1"/>
            <a:r>
              <a:rPr lang="en-US" dirty="0"/>
              <a:t>Points/Efficiency 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≠ Value in NBA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Look at more advanced statistics</a:t>
            </a:r>
          </a:p>
          <a:p>
            <a:pPr lvl="2"/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Ex. +/-, VORP (Value over Replacement Player), Win Shares/48</a:t>
            </a:r>
            <a:endParaRPr lang="en-US" dirty="0"/>
          </a:p>
          <a:p>
            <a:pPr lvl="1"/>
            <a:r>
              <a:rPr lang="en-US" dirty="0"/>
              <a:t>Alternative Leagues</a:t>
            </a:r>
          </a:p>
          <a:p>
            <a:pPr lvl="2"/>
            <a:r>
              <a:rPr lang="en-US" dirty="0"/>
              <a:t>NBA G-League Ignite</a:t>
            </a:r>
          </a:p>
          <a:p>
            <a:pPr lvl="2"/>
            <a:r>
              <a:rPr lang="en-US" dirty="0" err="1"/>
              <a:t>EuroLeague</a:t>
            </a:r>
            <a:endParaRPr lang="en-US" dirty="0"/>
          </a:p>
          <a:p>
            <a:pPr lvl="2"/>
            <a:r>
              <a:rPr lang="en-US" dirty="0"/>
              <a:t>Ligue </a:t>
            </a:r>
            <a:r>
              <a:rPr lang="en-US" dirty="0" err="1"/>
              <a:t>Nationale</a:t>
            </a:r>
            <a:r>
              <a:rPr lang="en-US" dirty="0"/>
              <a:t> de Basketball Pro A (LNB Pro A)</a:t>
            </a:r>
          </a:p>
          <a:p>
            <a:pPr lvl="1"/>
            <a:r>
              <a:rPr lang="en-US" dirty="0"/>
              <a:t>High School Data</a:t>
            </a:r>
          </a:p>
          <a:p>
            <a:pPr lvl="2"/>
            <a:r>
              <a:rPr lang="en-US" dirty="0"/>
              <a:t>One-and-Done Rule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86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521C-11E7-249B-8AD0-CE735861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CC17C-1D03-B85B-7A9F-886B18260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841862"/>
            <a:ext cx="8623663" cy="15871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NBA is growing too large and is considering adding 2 expansion teams. These new teams need marketable players to become the face of the franchise, but how do they know who to draft?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D45F75-FBB2-BE6C-D2A4-B01E2B6BEDEC}"/>
              </a:ext>
            </a:extLst>
          </p:cNvPr>
          <p:cNvSpPr txBox="1">
            <a:spLocks/>
          </p:cNvSpPr>
          <p:nvPr/>
        </p:nvSpPr>
        <p:spPr>
          <a:xfrm>
            <a:off x="404942" y="3642223"/>
            <a:ext cx="8623663" cy="1587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The Big Question</a:t>
            </a:r>
          </a:p>
          <a:p>
            <a:r>
              <a:rPr lang="en-US" dirty="0"/>
              <a:t>How do NBA scouts know which NCAA players to draft to maximize their franchise’s revenue?</a:t>
            </a:r>
          </a:p>
        </p:txBody>
      </p:sp>
    </p:spTree>
    <p:extLst>
      <p:ext uri="{BB962C8B-B14F-4D97-AF65-F5344CB8AC3E}">
        <p14:creationId xmlns:p14="http://schemas.microsoft.com/office/powerpoint/2010/main" val="1252222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pic>
        <p:nvPicPr>
          <p:cNvPr id="2050" name="Picture 2" descr="Dollar Sign PNG Logo, Gold Dollar Sign, Black Dollar Sign, Green Dollar Sign  Icon Images - Free Transparent PNG Logos">
            <a:extLst>
              <a:ext uri="{FF2B5EF4-FFF2-40B4-BE49-F238E27FC236}">
                <a16:creationId xmlns:a16="http://schemas.microsoft.com/office/drawing/2014/main" id="{83E39B1C-8451-190C-C2DF-CC6778D04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43" y="3354524"/>
            <a:ext cx="188666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urglass - Free time and date icons">
            <a:extLst>
              <a:ext uri="{FF2B5EF4-FFF2-40B4-BE49-F238E27FC236}">
                <a16:creationId xmlns:a16="http://schemas.microsoft.com/office/drawing/2014/main" id="{A8B085D4-0280-509C-5858-07480076C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827" y="1533638"/>
            <a:ext cx="3053894" cy="305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ogram Overview - Foundation Finance Company LLC">
            <a:extLst>
              <a:ext uri="{FF2B5EF4-FFF2-40B4-BE49-F238E27FC236}">
                <a16:creationId xmlns:a16="http://schemas.microsoft.com/office/drawing/2014/main" id="{4E50E252-98E0-40AA-3125-C67F07618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618" y="3165504"/>
            <a:ext cx="6142326" cy="369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080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CDC6-97C6-A191-5C3C-11DB822B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 Growth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CA096E20-F1F7-88B3-AEEF-6F6205CDE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9" y="1375577"/>
            <a:ext cx="90868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7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42AAC3-5DB6-97F2-9B3A-9FADB3593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841862"/>
            <a:ext cx="8623663" cy="4306690"/>
          </a:xfrm>
        </p:spPr>
        <p:txBody>
          <a:bodyPr/>
          <a:lstStyle/>
          <a:p>
            <a:r>
              <a:rPr lang="en-US" dirty="0"/>
              <a:t>Comparing past athletes’ points per game to the Class of 2021</a:t>
            </a:r>
          </a:p>
          <a:p>
            <a:endParaRPr lang="en-US" dirty="0"/>
          </a:p>
          <a:p>
            <a:r>
              <a:rPr lang="en-US" dirty="0"/>
              <a:t>Comparing past athletes’ efficiency to the Class of 2021</a:t>
            </a:r>
          </a:p>
          <a:p>
            <a:endParaRPr lang="en-US" dirty="0"/>
          </a:p>
          <a:p>
            <a:r>
              <a:rPr lang="en-US" dirty="0"/>
              <a:t>Comparing different programs/colleges</a:t>
            </a:r>
          </a:p>
        </p:txBody>
      </p:sp>
    </p:spTree>
    <p:extLst>
      <p:ext uri="{BB962C8B-B14F-4D97-AF65-F5344CB8AC3E}">
        <p14:creationId xmlns:p14="http://schemas.microsoft.com/office/powerpoint/2010/main" val="1332293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Points</a:t>
            </a:r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74C9F99E-F6C8-EE2A-FAD9-8684941F7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028" y="3861215"/>
            <a:ext cx="4818627" cy="265176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2384B91C-B3B0-1327-3B65-92A6674D8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2456"/>
            <a:ext cx="4818627" cy="26517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481BA4-329C-61C6-DDB9-B5CB63B53CCF}"/>
              </a:ext>
            </a:extLst>
          </p:cNvPr>
          <p:cNvSpPr txBox="1"/>
          <p:nvPr/>
        </p:nvSpPr>
        <p:spPr>
          <a:xfrm>
            <a:off x="1875352" y="3861215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Median: 8.29</a:t>
            </a:r>
          </a:p>
          <a:p>
            <a:r>
              <a:rPr lang="en-US" sz="1200" dirty="0"/>
              <a:t>Q1: 4.57</a:t>
            </a:r>
          </a:p>
          <a:p>
            <a:r>
              <a:rPr lang="en-US" sz="1200" dirty="0"/>
              <a:t>Q3: 12.41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9E079-6F96-B7BD-1BC2-1481AE5D77D2}"/>
              </a:ext>
            </a:extLst>
          </p:cNvPr>
          <p:cNvSpPr txBox="1"/>
          <p:nvPr/>
        </p:nvSpPr>
        <p:spPr>
          <a:xfrm>
            <a:off x="3894957" y="4863929"/>
            <a:ext cx="114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Median: 15.64</a:t>
            </a:r>
          </a:p>
          <a:p>
            <a:r>
              <a:rPr lang="en-US" sz="1200" dirty="0"/>
              <a:t>Q1: 12.71</a:t>
            </a:r>
          </a:p>
          <a:p>
            <a:r>
              <a:rPr lang="en-US" sz="1200" dirty="0"/>
              <a:t>Q3: 17.95</a:t>
            </a:r>
          </a:p>
        </p:txBody>
      </p:sp>
    </p:spTree>
    <p:extLst>
      <p:ext uri="{BB962C8B-B14F-4D97-AF65-F5344CB8AC3E}">
        <p14:creationId xmlns:p14="http://schemas.microsoft.com/office/powerpoint/2010/main" val="104392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Efficiency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53278DD-9E02-163B-2F47-D64B17F89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633" y="1484991"/>
            <a:ext cx="4818627" cy="265176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42B9814-B6A9-7492-1569-0AF9E702F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6" y="4136751"/>
            <a:ext cx="4818627" cy="2651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E45296-9B52-21F9-B3EE-9965EE2E64A1}"/>
              </a:ext>
            </a:extLst>
          </p:cNvPr>
          <p:cNvSpPr txBox="1"/>
          <p:nvPr/>
        </p:nvSpPr>
        <p:spPr>
          <a:xfrm>
            <a:off x="4716774" y="5139465"/>
            <a:ext cx="1241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Median: 45.13%</a:t>
            </a:r>
          </a:p>
          <a:p>
            <a:r>
              <a:rPr lang="en-US" sz="1200" dirty="0"/>
              <a:t>Q1: 40.32%</a:t>
            </a:r>
          </a:p>
          <a:p>
            <a:r>
              <a:rPr lang="en-US" sz="1200" dirty="0"/>
              <a:t>Q3: 51.15%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B088D-B8C8-F0FC-96E6-4E0E72D7BBA7}"/>
              </a:ext>
            </a:extLst>
          </p:cNvPr>
          <p:cNvSpPr txBox="1"/>
          <p:nvPr/>
        </p:nvSpPr>
        <p:spPr>
          <a:xfrm>
            <a:off x="6904986" y="3861215"/>
            <a:ext cx="114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Median: 47.45</a:t>
            </a:r>
          </a:p>
          <a:p>
            <a:r>
              <a:rPr lang="en-US" sz="1200" dirty="0"/>
              <a:t>Q1: 44.30%</a:t>
            </a:r>
          </a:p>
          <a:p>
            <a:r>
              <a:rPr lang="en-US" sz="1200" dirty="0"/>
              <a:t>Q3: 51.88%</a:t>
            </a:r>
          </a:p>
        </p:txBody>
      </p:sp>
    </p:spTree>
    <p:extLst>
      <p:ext uri="{BB962C8B-B14F-4D97-AF65-F5344CB8AC3E}">
        <p14:creationId xmlns:p14="http://schemas.microsoft.com/office/powerpoint/2010/main" val="968694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Programs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3EB5499-69F3-CF7B-95FB-0BFB342EF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676"/>
            <a:ext cx="4817806" cy="2651308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8293636-A7B8-3223-CB00-776397AA4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06" y="3788864"/>
            <a:ext cx="4818627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92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&amp; Insights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60FEE3-6C27-C4D6-990A-0603824A1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3" y="3233373"/>
            <a:ext cx="6332855" cy="51954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549C820-C4C1-284B-8528-766879E4F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841862"/>
            <a:ext cx="6868693" cy="1325563"/>
          </a:xfrm>
        </p:spPr>
        <p:txBody>
          <a:bodyPr/>
          <a:lstStyle/>
          <a:p>
            <a:r>
              <a:rPr lang="en-US" dirty="0"/>
              <a:t>Hypothesis:</a:t>
            </a:r>
          </a:p>
          <a:p>
            <a:pPr lvl="1"/>
            <a:r>
              <a:rPr lang="en-US" dirty="0"/>
              <a:t>More efficient players were more likely to be drafted/drafted higher.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030AC17-B3A4-3EF2-8DB9-2E3EFDBD6BB4}"/>
              </a:ext>
            </a:extLst>
          </p:cNvPr>
          <p:cNvSpPr txBox="1">
            <a:spLocks/>
          </p:cNvSpPr>
          <p:nvPr/>
        </p:nvSpPr>
        <p:spPr>
          <a:xfrm>
            <a:off x="404941" y="3709281"/>
            <a:ext cx="6868693" cy="859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10.27% - too low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D8AF762-64F1-EB7C-C053-E413134D77AB}"/>
              </a:ext>
            </a:extLst>
          </p:cNvPr>
          <p:cNvSpPr txBox="1">
            <a:spLocks/>
          </p:cNvSpPr>
          <p:nvPr/>
        </p:nvSpPr>
        <p:spPr>
          <a:xfrm>
            <a:off x="404940" y="5044408"/>
            <a:ext cx="6868693" cy="859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100% - too high/perfect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6422AC-25A9-8730-022D-B1918021C0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16"/>
          <a:stretch/>
        </p:blipFill>
        <p:spPr>
          <a:xfrm>
            <a:off x="436114" y="4589148"/>
            <a:ext cx="3600427" cy="5212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1840CB-872A-7BE0-2523-906CA2E041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" t="1086" r="982" b="1616"/>
          <a:stretch/>
        </p:blipFill>
        <p:spPr>
          <a:xfrm>
            <a:off x="7304807" y="1319646"/>
            <a:ext cx="2513971" cy="543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06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ptember 11 PowerPoint Template" id="{35FEFB74-2B64-0E45-AA43-F16362901C8D}" vid="{0647BF47-3B5A-E34E-804C-31747289C7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NBA PowerPoint Template</Template>
  <TotalTime>609</TotalTime>
  <Words>343</Words>
  <Application>Microsoft Office PowerPoint</Application>
  <PresentationFormat>Widescreen</PresentationFormat>
  <Paragraphs>72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Roboto</vt:lpstr>
      <vt:lpstr>Trebuchet MS</vt:lpstr>
      <vt:lpstr>Office Theme</vt:lpstr>
      <vt:lpstr>NBA Data Science Project</vt:lpstr>
      <vt:lpstr>Problem</vt:lpstr>
      <vt:lpstr>Benefits</vt:lpstr>
      <vt:lpstr>NBA Growth</vt:lpstr>
      <vt:lpstr>Methodology</vt:lpstr>
      <vt:lpstr>Comparing Points</vt:lpstr>
      <vt:lpstr>Comparing Efficiency</vt:lpstr>
      <vt:lpstr>Compare Programs</vt:lpstr>
      <vt:lpstr>Findings &amp; Insights</vt:lpstr>
      <vt:lpstr>Compare Predicted vs Actual</vt:lpstr>
      <vt:lpstr>Transition</vt:lpstr>
      <vt:lpstr>Recommendations</vt:lpstr>
      <vt:lpstr>Proposed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David Au</dc:creator>
  <cp:lastModifiedBy>David Au</cp:lastModifiedBy>
  <cp:revision>57</cp:revision>
  <dcterms:created xsi:type="dcterms:W3CDTF">2022-11-12T20:29:16Z</dcterms:created>
  <dcterms:modified xsi:type="dcterms:W3CDTF">2022-11-17T04:53:32Z</dcterms:modified>
</cp:coreProperties>
</file>