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y="6858000" cx="12192000"/>
  <p:notesSz cx="6858000" cy="9144000"/>
  <p:embeddedFontLst>
    <p:embeddedFont>
      <p:font typeface="Roboto"/>
      <p:regular r:id="rId38"/>
      <p:bold r:id="rId39"/>
      <p:italic r:id="rId40"/>
      <p:boldItalic r:id="rId41"/>
    </p:embeddedFont>
    <p:embeddedFont>
      <p:font typeface="Roboto Mono"/>
      <p:regular r:id="rId42"/>
      <p:bold r:id="rId43"/>
      <p:italic r:id="rId44"/>
      <p:boldItalic r:id="rId45"/>
    </p:embeddedFont>
    <p:embeddedFont>
      <p:font typeface="Century Gothic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0" roundtripDataSignature="AMtx7miPnGQeCfcbZa+Y19Huyo2fLbkY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42" Type="http://schemas.openxmlformats.org/officeDocument/2006/relationships/font" Target="fonts/RobotoMono-regular.fntdata"/><Relationship Id="rId41" Type="http://schemas.openxmlformats.org/officeDocument/2006/relationships/font" Target="fonts/Roboto-boldItalic.fntdata"/><Relationship Id="rId44" Type="http://schemas.openxmlformats.org/officeDocument/2006/relationships/font" Target="fonts/RobotoMono-italic.fntdata"/><Relationship Id="rId43" Type="http://schemas.openxmlformats.org/officeDocument/2006/relationships/font" Target="fonts/RobotoMono-bold.fntdata"/><Relationship Id="rId46" Type="http://schemas.openxmlformats.org/officeDocument/2006/relationships/font" Target="fonts/CenturyGothic-regular.fntdata"/><Relationship Id="rId45" Type="http://schemas.openxmlformats.org/officeDocument/2006/relationships/font" Target="fonts/RobotoMon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CenturyGothic-italic.fntdata"/><Relationship Id="rId47" Type="http://schemas.openxmlformats.org/officeDocument/2006/relationships/font" Target="fonts/CenturyGothic-bold.fntdata"/><Relationship Id="rId49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font" Target="fonts/Roboto-bold.fntdata"/><Relationship Id="rId38" Type="http://schemas.openxmlformats.org/officeDocument/2006/relationships/font" Target="fonts/Roboto-regular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MX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98e30f9b6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952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0" name="Google Shape;170;g2798e30f9b6_0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9881759ac1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952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9" name="Google Shape;179;g29881759ac1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952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8" name="Google Shape;18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9881759ac1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952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7" name="Google Shape;197;g29881759ac1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9881759ac1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952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6" name="Google Shape;206;g29881759ac1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9881759ac1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952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5" name="Google Shape;215;g29881759ac1_0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9881759ac1_0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952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4" name="Google Shape;224;g29881759ac1_0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9881759ac1_0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952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3" name="Google Shape;233;g29881759ac1_0_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9881759ac1_0_1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952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2" name="Google Shape;242;g29881759ac1_0_1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9881759ac1_0_1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952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1" name="Google Shape;251;g29881759ac1_0_1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98e30f9b6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952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5" name="Google Shape;95;g2798e30f9b6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9881759ac1_0_1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952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60" name="Google Shape;260;g29881759ac1_0_1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9881759ac1_0_1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952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70" name="Google Shape;270;g29881759ac1_0_1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9881759ac1_0_1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952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79" name="Google Shape;279;g29881759ac1_0_1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9881759ac1_0_1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952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8" name="Google Shape;288;g29881759ac1_0_1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9881759ac1_0_1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952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7" name="Google Shape;297;g29881759ac1_0_1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9881759ac1_0_1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952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7" name="Google Shape;307;g29881759ac1_0_1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9881759ac1_0_2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952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16" name="Google Shape;316;g29881759ac1_0_2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9881759ac1_0_2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952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25" name="Google Shape;325;g29881759ac1_0_2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9881759ac1_0_2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952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34" name="Google Shape;334;g29881759ac1_0_2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9881759ac1_0_2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952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43" name="Google Shape;343;g29881759ac1_0_2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798e30f9b6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952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4" name="Google Shape;104;g2798e30f9b6_0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9881759ac1_0_2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952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52" name="Google Shape;352;g29881759ac1_0_2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9881759ac1_0_2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952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61" name="Google Shape;361;g29881759ac1_0_2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79572da107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70" name="Google Shape;370;g279572da107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79" name="Google Shape;37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98e30f9b6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952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3" name="Google Shape;113;g2798e30f9b6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798e30f9b6_0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952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2" name="Google Shape;122;g2798e30f9b6_0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798e30f9b6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952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1" name="Google Shape;131;g2798e30f9b6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798e30f9b6_0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952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0" name="Google Shape;140;g2798e30f9b6_0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9881759ac1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952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0" name="Google Shape;150;g29881759ac1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9881759ac1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952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0" name="Google Shape;160;g29881759ac1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www.geomapik.com/spatial-data-science/mejores-librerias-python-visualizacion-datos/" TargetMode="External"/><Relationship Id="rId4" Type="http://schemas.openxmlformats.org/officeDocument/2006/relationships/hyperlink" Target="https://lauralpezb.medium.com/qu%C3%A9-es-folium-b16d39797692" TargetMode="External"/><Relationship Id="rId5" Type="http://schemas.openxmlformats.org/officeDocument/2006/relationships/hyperlink" Target="https://python-charts.com/es/espacial/mapas-interactivos-folium/" TargetMode="External"/><Relationship Id="rId6" Type="http://schemas.openxmlformats.org/officeDocument/2006/relationships/image" Target="../media/image2.jpg"/><Relationship Id="rId7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hyperlink" Target="mailto:larisa.lopez8029@alumnos.udg.mx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305740" y="884744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80"/>
              </a:buClr>
              <a:buSzPts val="6000"/>
              <a:buFont typeface="Century Gothic"/>
              <a:buNone/>
            </a:pPr>
            <a:r>
              <a:rPr lang="es-MX" sz="5400" cap="small">
                <a:solidFill>
                  <a:srgbClr val="002780"/>
                </a:solidFill>
                <a:latin typeface="Calibri"/>
                <a:ea typeface="Calibri"/>
                <a:cs typeface="Calibri"/>
                <a:sym typeface="Calibri"/>
              </a:rPr>
              <a:t>Convocatoria 2022B</a:t>
            </a:r>
            <a:br>
              <a:rPr lang="es-MX" cap="small">
                <a:solidFill>
                  <a:srgbClr val="00278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lang="es-MX" sz="2800" cap="small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Maestría en ciencias de los datos</a:t>
            </a:r>
            <a:br>
              <a:rPr lang="es-MX" sz="2800" cap="small">
                <a:solidFill>
                  <a:srgbClr val="00278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MX" sz="2000" cap="small">
                <a:solidFill>
                  <a:srgbClr val="002780"/>
                </a:solidFill>
                <a:latin typeface="Calibri"/>
                <a:ea typeface="Calibri"/>
                <a:cs typeface="Calibri"/>
                <a:sym typeface="Calibri"/>
              </a:rPr>
              <a:t>Centro Universitario de Ciencias Económico-Administrativas</a:t>
            </a:r>
            <a:endParaRPr cap="small">
              <a:solidFill>
                <a:srgbClr val="00278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7643191" y="6310289"/>
            <a:ext cx="40551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Century Gothic"/>
              <a:buNone/>
            </a:pPr>
            <a:r>
              <a:rPr b="0" i="1" lang="es-MX" sz="1800" u="none" cap="small" strike="noStrike">
                <a:solidFill>
                  <a:srgbClr val="1E4E7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Fecha 08 de Noviembre de 2023</a:t>
            </a:r>
            <a:endParaRPr b="0" i="1" sz="1800" u="none" cap="small" strike="noStrike">
              <a:solidFill>
                <a:srgbClr val="1E4E7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0371" y="213692"/>
            <a:ext cx="1976470" cy="758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639" y="361554"/>
            <a:ext cx="2931055" cy="66873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1400027" y="3272344"/>
            <a:ext cx="9144000" cy="31069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20"/>
              <a:buFont typeface="Arial"/>
              <a:buNone/>
            </a:pPr>
            <a:r>
              <a:rPr b="1" lang="es-MX" sz="2220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</a:t>
            </a:r>
            <a:r>
              <a:rPr b="1" i="0" lang="es-MX" sz="2220" u="none" cap="small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ukie </a:t>
            </a:r>
            <a:r>
              <a:rPr b="1" lang="es-MX" sz="2220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</a:t>
            </a:r>
            <a:r>
              <a:rPr b="1" i="0" lang="es-MX" sz="2220" u="none" cap="small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eshi</a:t>
            </a:r>
            <a:r>
              <a:rPr b="1" lang="es-MX" sz="2220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r>
              <a:rPr b="1" i="0" lang="es-MX" sz="2220" u="none" cap="small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</a:t>
            </a:r>
            <a:r>
              <a:rPr b="1" lang="es-MX" sz="2220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Zubieta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20"/>
              <a:buFont typeface="Arial"/>
              <a:buNone/>
            </a:pPr>
            <a:r>
              <a:rPr b="1" i="0" lang="es-MX" sz="2220" u="none" cap="small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Larisa Irene López Payan</a:t>
            </a:r>
            <a:endParaRPr b="1" i="0" sz="2220" u="none" cap="small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20"/>
              <a:buFont typeface="Arial"/>
              <a:buNone/>
            </a:pPr>
            <a:r>
              <a:t/>
            </a:r>
            <a:endParaRPr b="1" i="0" sz="2220" u="none" cap="small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2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20"/>
              <a:buFont typeface="Arial"/>
              <a:buNone/>
            </a:pPr>
            <a:r>
              <a:rPr b="1" i="0" lang="es-MX" sz="2220" u="none" cap="small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r>
              <a:rPr b="1" lang="es-MX" sz="2220" cap="small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librería</a:t>
            </a:r>
            <a:r>
              <a:rPr b="1" i="0" lang="es-MX" sz="2220" u="none" cap="small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folium”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2780"/>
              </a:buClr>
              <a:buSzPts val="1295"/>
              <a:buFont typeface="Arial"/>
              <a:buNone/>
            </a:pPr>
            <a:r>
              <a:t/>
            </a:r>
            <a:endParaRPr b="0" i="0" sz="2220" u="none" cap="small" strike="noStrike">
              <a:solidFill>
                <a:srgbClr val="00278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2780"/>
              </a:buClr>
              <a:buSzPts val="2220"/>
              <a:buFont typeface="Arial"/>
              <a:buNone/>
            </a:pPr>
            <a:r>
              <a:t/>
            </a:r>
            <a:endParaRPr b="1" i="0" sz="2220" u="none" cap="small" strike="noStrike">
              <a:solidFill>
                <a:srgbClr val="00278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798e30f9b6_0_103"/>
          <p:cNvSpPr txBox="1"/>
          <p:nvPr/>
        </p:nvSpPr>
        <p:spPr>
          <a:xfrm>
            <a:off x="7643191" y="6310289"/>
            <a:ext cx="405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1" sz="1800" u="none" cap="small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3" name="Google Shape;173;g2798e30f9b6_0_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2684" y="6182398"/>
            <a:ext cx="1761394" cy="675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2798e30f9b6_0_103"/>
          <p:cNvPicPr preferRelativeResize="0"/>
          <p:nvPr/>
        </p:nvPicPr>
        <p:blipFill rotWithShape="1">
          <a:blip r:embed="rId4">
            <a:alphaModFix/>
          </a:blip>
          <a:srcRect b="17231" l="0" r="0" t="0"/>
          <a:stretch/>
        </p:blipFill>
        <p:spPr>
          <a:xfrm>
            <a:off x="87923" y="6211299"/>
            <a:ext cx="2580520" cy="61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2798e30f9b6_0_103"/>
          <p:cNvSpPr txBox="1"/>
          <p:nvPr/>
        </p:nvSpPr>
        <p:spPr>
          <a:xfrm>
            <a:off x="419030" y="359238"/>
            <a:ext cx="110160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80"/>
              </a:buClr>
              <a:buSzPts val="4000"/>
              <a:buFont typeface="Calibri"/>
              <a:buNone/>
            </a:pPr>
            <a:r>
              <a:rPr lang="es-MX" sz="4000" cap="small">
                <a:solidFill>
                  <a:srgbClr val="002780"/>
                </a:solidFill>
                <a:latin typeface="Calibri"/>
                <a:ea typeface="Calibri"/>
                <a:cs typeface="Calibri"/>
                <a:sym typeface="Calibri"/>
              </a:rPr>
              <a:t>Creando un Mapa Simple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2798e30f9b6_0_103"/>
          <p:cNvSpPr txBox="1"/>
          <p:nvPr/>
        </p:nvSpPr>
        <p:spPr>
          <a:xfrm>
            <a:off x="491750" y="1047498"/>
            <a:ext cx="10515600" cy="474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>
                <a:solidFill>
                  <a:schemeClr val="accent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-MX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folium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>
                <a:solidFill>
                  <a:srgbClr val="2E95D3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# Define the latitude and longitude</a:t>
            </a:r>
            <a:endParaRPr>
              <a:solidFill>
                <a:srgbClr val="2E95D3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latitud </a:t>
            </a:r>
            <a:r>
              <a:rPr lang="es-MX">
                <a:solidFill>
                  <a:srgbClr val="9900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MX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MX">
                <a:solidFill>
                  <a:schemeClr val="accent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40.7128</a:t>
            </a:r>
            <a:r>
              <a:rPr lang="es-MX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MX">
                <a:solidFill>
                  <a:schemeClr val="accen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# Replace with the actual latitude</a:t>
            </a:r>
            <a:endParaRPr>
              <a:solidFill>
                <a:schemeClr val="accen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longitud </a:t>
            </a:r>
            <a:r>
              <a:rPr lang="es-MX">
                <a:solidFill>
                  <a:srgbClr val="9900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 -</a:t>
            </a:r>
            <a:r>
              <a:rPr lang="es-MX">
                <a:solidFill>
                  <a:schemeClr val="accent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74.0060</a:t>
            </a:r>
            <a:r>
              <a:rPr lang="es-MX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MX">
                <a:solidFill>
                  <a:schemeClr val="accen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# Replace with the actual longitude</a:t>
            </a:r>
            <a:endParaRPr>
              <a:solidFill>
                <a:schemeClr val="accen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>
                <a:solidFill>
                  <a:schemeClr val="accen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# Create a map centered on the specified location</a:t>
            </a:r>
            <a:endParaRPr>
              <a:solidFill>
                <a:schemeClr val="accen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 </a:t>
            </a:r>
            <a:r>
              <a:rPr lang="es-MX">
                <a:solidFill>
                  <a:srgbClr val="9900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s-MX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folium.Map(location=[latitud, longitud], zoom_start</a:t>
            </a:r>
            <a:r>
              <a:rPr lang="es-MX">
                <a:solidFill>
                  <a:srgbClr val="9900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MX">
                <a:solidFill>
                  <a:schemeClr val="accent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s-MX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m.save(</a:t>
            </a:r>
            <a:r>
              <a:rPr lang="es-MX">
                <a:solidFill>
                  <a:srgbClr val="FF0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'mapa_simple.html'</a:t>
            </a:r>
            <a:r>
              <a:rPr lang="es-MX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 Importamos una biblioteca llamada Folium que nos permite crear mapas en Python.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Definimos las coordenadas de un lugar en la Tierra (latitud y longitud). Estas coordenadas indican el punto exacto donde queremos centrar el mapa. En el ejemplo, usamos las coordenadas de Nueva York.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Creamos un mapa y le decimos que se centre en esas coordenadas. También le decimos cuánto queremos que el mapa esté "alejado" o "cerca" (el nivel de zoom).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Guardamos el mapa en un archivo HTML para que podamos verlo y utilizarlo en un navegador web.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9881759ac1_0_31"/>
          <p:cNvSpPr txBox="1"/>
          <p:nvPr/>
        </p:nvSpPr>
        <p:spPr>
          <a:xfrm>
            <a:off x="7643191" y="6310289"/>
            <a:ext cx="405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1" sz="1800" u="none" cap="small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2" name="Google Shape;182;g29881759ac1_0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2684" y="6182398"/>
            <a:ext cx="1761394" cy="675602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29881759ac1_0_31"/>
          <p:cNvSpPr txBox="1"/>
          <p:nvPr/>
        </p:nvSpPr>
        <p:spPr>
          <a:xfrm>
            <a:off x="707775" y="1194973"/>
            <a:ext cx="10515600" cy="51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-MX">
                <a:solidFill>
                  <a:schemeClr val="accent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b="1" lang="es-MX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folium</a:t>
            </a:r>
            <a:endParaRPr b="1"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b="1">
              <a:solidFill>
                <a:schemeClr val="accen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-MX">
                <a:solidFill>
                  <a:schemeClr val="accen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# Crear un mapa centrado en una ubicación específica</a:t>
            </a:r>
            <a:endParaRPr b="1">
              <a:solidFill>
                <a:schemeClr val="accen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-MX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 </a:t>
            </a:r>
            <a:r>
              <a:rPr b="1" lang="es-MX">
                <a:solidFill>
                  <a:srgbClr val="9900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s-MX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folium.Map(location</a:t>
            </a:r>
            <a:r>
              <a:rPr b="1" lang="es-MX">
                <a:solidFill>
                  <a:srgbClr val="9900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s-MX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[latitud, longitud], zoom_start</a:t>
            </a:r>
            <a:r>
              <a:rPr b="1" lang="es-MX">
                <a:solidFill>
                  <a:srgbClr val="9900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s-MX">
                <a:solidFill>
                  <a:schemeClr val="accent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b="1" lang="es-MX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b="1">
              <a:solidFill>
                <a:schemeClr val="accent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-MX">
                <a:solidFill>
                  <a:schemeClr val="accen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# Agregar un marcador en una ubicación específica</a:t>
            </a:r>
            <a:endParaRPr b="1">
              <a:solidFill>
                <a:schemeClr val="accen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-MX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folium.Marker(location</a:t>
            </a:r>
            <a:r>
              <a:rPr b="1" lang="es-MX">
                <a:solidFill>
                  <a:srgbClr val="9900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s-MX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[latitud_marcador, longitud_marcador], popup=</a:t>
            </a:r>
            <a:r>
              <a:rPr b="1" lang="es-MX">
                <a:solidFill>
                  <a:srgbClr val="FF0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"Este es el marcador"</a:t>
            </a:r>
            <a:r>
              <a:rPr b="1" lang="es-MX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).add_to(m)</a:t>
            </a:r>
            <a:endParaRPr b="1"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b="1">
              <a:solidFill>
                <a:schemeClr val="accent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-MX">
                <a:solidFill>
                  <a:schemeClr val="accen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# Guardar el mapa en un archivo HTML</a:t>
            </a:r>
            <a:endParaRPr b="1">
              <a:solidFill>
                <a:schemeClr val="accen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-MX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m.save(</a:t>
            </a:r>
            <a:r>
              <a:rPr b="1" lang="es-MX">
                <a:solidFill>
                  <a:srgbClr val="FF0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'mapa_con_marcador.html'</a:t>
            </a:r>
            <a:r>
              <a:rPr b="1" lang="es-MX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lt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Arial"/>
              <a:buNone/>
            </a:pPr>
            <a:r>
              <a:rPr lang="es-MX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lang="es-MX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Importamos la biblioteca Folium.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Arial"/>
              <a:buNone/>
            </a:pPr>
            <a:r>
              <a:rPr lang="es-MX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Creamos un mapa centrado en una ubicación específica con folium.Map. Puedes definir la latitud y la longitud de la ubicación deseada y el nivel de zoom.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Arial"/>
              <a:buNone/>
            </a:pPr>
            <a:r>
              <a:rPr lang="es-MX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Agregamos un marcador al mapa utilizando folium.Marker. Puedes especificar la ubicación del marcador mediante las coordenadas de latitud y longitud en location. También puedes personalizar el marcador agregando un popup, que es un mensaje emergente que aparecerá cuando el usuario haga clic en el marcador.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77777"/>
              <a:buFont typeface="Roboto"/>
              <a:buNone/>
            </a:pPr>
            <a:r>
              <a:rPr lang="es-MX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Finalmente, guardamos el mapa con el marcador en un archivo HTML utilizando m.save(). El mapa se guardará en el archivo 'mapa_con_marcador.html'.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85714"/>
              <a:buFont typeface="Roboto"/>
              <a:buNone/>
            </a:pPr>
            <a:r>
              <a:t/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ct val="58333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29881759ac1_0_31"/>
          <p:cNvSpPr txBox="1"/>
          <p:nvPr/>
        </p:nvSpPr>
        <p:spPr>
          <a:xfrm>
            <a:off x="457580" y="582963"/>
            <a:ext cx="110160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80"/>
              </a:buClr>
              <a:buSzPts val="4000"/>
              <a:buFont typeface="Calibri"/>
              <a:buNone/>
            </a:pPr>
            <a:r>
              <a:rPr lang="es-MX" sz="4000" cap="small">
                <a:solidFill>
                  <a:srgbClr val="00278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s-MX" sz="4000" cap="small">
                <a:solidFill>
                  <a:srgbClr val="002780"/>
                </a:solidFill>
                <a:latin typeface="Calibri"/>
                <a:ea typeface="Calibri"/>
                <a:cs typeface="Calibri"/>
                <a:sym typeface="Calibri"/>
              </a:rPr>
              <a:t>gregar marcadores y pop-ups a un mapa Folium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g29881759ac1_0_31"/>
          <p:cNvPicPr preferRelativeResize="0"/>
          <p:nvPr/>
        </p:nvPicPr>
        <p:blipFill rotWithShape="1">
          <a:blip r:embed="rId4">
            <a:alphaModFix/>
          </a:blip>
          <a:srcRect b="17232" l="0" r="0" t="0"/>
          <a:stretch/>
        </p:blipFill>
        <p:spPr>
          <a:xfrm>
            <a:off x="87923" y="6211299"/>
            <a:ext cx="2580520" cy="61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"/>
          <p:cNvSpPr txBox="1"/>
          <p:nvPr/>
        </p:nvSpPr>
        <p:spPr>
          <a:xfrm>
            <a:off x="7643191" y="6310289"/>
            <a:ext cx="40551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1" sz="1800" u="none" cap="small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1" name="Google Shape;19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2684" y="6182398"/>
            <a:ext cx="1761393" cy="675602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"/>
          <p:cNvSpPr txBox="1"/>
          <p:nvPr/>
        </p:nvSpPr>
        <p:spPr>
          <a:xfrm>
            <a:off x="707780" y="1934633"/>
            <a:ext cx="10515600" cy="36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7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Puedes cambiar el estilo del mapa utilizando el parámetro </a:t>
            </a:r>
            <a:r>
              <a:rPr lang="es-MX" sz="1700">
                <a:solidFill>
                  <a:srgbClr val="188038"/>
                </a:solidFill>
                <a:highlight>
                  <a:srgbClr val="F7F7F8"/>
                </a:highlight>
                <a:latin typeface="Courier New"/>
                <a:ea typeface="Courier New"/>
                <a:cs typeface="Courier New"/>
                <a:sym typeface="Courier New"/>
              </a:rPr>
              <a:t>tiles</a:t>
            </a:r>
            <a:r>
              <a:rPr lang="es-MX" sz="17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al crear el mapa. Por ejemplo, puedes utilizar mapas de diferentes proveedores como "OpenStreetMap," "Stamen Terrain," "Stamen Toner," "CartoDB Positron," entre otros.</a:t>
            </a:r>
            <a:endParaRPr sz="17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700">
                <a:solidFill>
                  <a:srgbClr val="2E95D3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-MX" sz="17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folium</a:t>
            </a:r>
            <a:endParaRPr sz="17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7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700">
                <a:solidFill>
                  <a:schemeClr val="dk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# Crear un mapa con un estilo específico</a:t>
            </a:r>
            <a:endParaRPr sz="17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7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 = folium.Map(location=[</a:t>
            </a:r>
            <a:r>
              <a:rPr lang="es-MX" sz="170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40.7128</a:t>
            </a:r>
            <a:r>
              <a:rPr lang="es-MX" sz="17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-</a:t>
            </a:r>
            <a:r>
              <a:rPr lang="es-MX" sz="170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74.0060</a:t>
            </a:r>
            <a:r>
              <a:rPr lang="es-MX" sz="17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], zoom_start=</a:t>
            </a:r>
            <a:r>
              <a:rPr lang="es-MX" sz="170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s-MX" sz="17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tiles=</a:t>
            </a:r>
            <a:r>
              <a:rPr lang="es-MX" sz="1700">
                <a:solidFill>
                  <a:srgbClr val="00A67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"Stamen Terrain"</a:t>
            </a:r>
            <a:r>
              <a:rPr lang="es-MX" sz="17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7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m.save(</a:t>
            </a:r>
            <a:r>
              <a:rPr lang="es-MX" sz="1700">
                <a:solidFill>
                  <a:srgbClr val="00A67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'mapa_estilo.html'</a:t>
            </a:r>
            <a:r>
              <a:rPr lang="es-MX" sz="17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MX" sz="17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Aquí, estamos usando el estilo "Stamen Terrain," que da al mapa un aspecto topográfico.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"/>
          <p:cNvSpPr txBox="1"/>
          <p:nvPr/>
        </p:nvSpPr>
        <p:spPr>
          <a:xfrm>
            <a:off x="457580" y="582963"/>
            <a:ext cx="110160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80"/>
              </a:buClr>
              <a:buSzPts val="4000"/>
              <a:buFont typeface="Calibri"/>
              <a:buNone/>
            </a:pPr>
            <a:r>
              <a:rPr lang="es-MX" sz="4000" cap="small">
                <a:solidFill>
                  <a:srgbClr val="002780"/>
                </a:solidFill>
                <a:latin typeface="Calibri"/>
                <a:ea typeface="Calibri"/>
                <a:cs typeface="Calibri"/>
                <a:sym typeface="Calibri"/>
              </a:rPr>
              <a:t>Cambiar el Estilo del Mapa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2"/>
          <p:cNvPicPr preferRelativeResize="0"/>
          <p:nvPr/>
        </p:nvPicPr>
        <p:blipFill rotWithShape="1">
          <a:blip r:embed="rId4">
            <a:alphaModFix/>
          </a:blip>
          <a:srcRect b="17234" l="0" r="0" t="0"/>
          <a:stretch/>
        </p:blipFill>
        <p:spPr>
          <a:xfrm>
            <a:off x="87923" y="6211299"/>
            <a:ext cx="2580521" cy="61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9881759ac1_0_46"/>
          <p:cNvSpPr txBox="1"/>
          <p:nvPr/>
        </p:nvSpPr>
        <p:spPr>
          <a:xfrm>
            <a:off x="7643191" y="6310289"/>
            <a:ext cx="405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1" sz="1800" u="none" cap="small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0" name="Google Shape;200;g29881759ac1_0_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2684" y="6182398"/>
            <a:ext cx="1761394" cy="675602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29881759ac1_0_46"/>
          <p:cNvSpPr txBox="1"/>
          <p:nvPr/>
        </p:nvSpPr>
        <p:spPr>
          <a:xfrm>
            <a:off x="707780" y="1934633"/>
            <a:ext cx="10515600" cy="36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7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Puedes agregar un título al mapa utilizando la función </a:t>
            </a:r>
            <a:r>
              <a:rPr lang="es-MX" sz="1700">
                <a:solidFill>
                  <a:srgbClr val="188038"/>
                </a:solidFill>
                <a:highlight>
                  <a:srgbClr val="F7F7F8"/>
                </a:highlight>
                <a:latin typeface="Courier New"/>
                <a:ea typeface="Courier New"/>
                <a:cs typeface="Courier New"/>
                <a:sym typeface="Courier New"/>
              </a:rPr>
              <a:t>folium.Title()</a:t>
            </a:r>
            <a:r>
              <a:rPr lang="es-MX" sz="17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y luego añadiéndolo al mapa.</a:t>
            </a:r>
            <a:endParaRPr sz="17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700">
                <a:solidFill>
                  <a:srgbClr val="2E95D3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-MX" sz="17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folium</a:t>
            </a:r>
            <a:endParaRPr sz="17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7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700">
                <a:solidFill>
                  <a:schemeClr val="dk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# Crear un mapa con un título</a:t>
            </a:r>
            <a:endParaRPr sz="17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7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 = folium.Map(location=[</a:t>
            </a:r>
            <a:r>
              <a:rPr lang="es-MX" sz="170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40.7128</a:t>
            </a:r>
            <a:r>
              <a:rPr lang="es-MX" sz="17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-</a:t>
            </a:r>
            <a:r>
              <a:rPr lang="es-MX" sz="170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74.0060</a:t>
            </a:r>
            <a:r>
              <a:rPr lang="es-MX" sz="17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], zoom_start=</a:t>
            </a:r>
            <a:r>
              <a:rPr lang="es-MX" sz="170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s-MX" sz="17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7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folium.Title(</a:t>
            </a:r>
            <a:r>
              <a:rPr lang="es-MX" sz="1700">
                <a:solidFill>
                  <a:srgbClr val="00A67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"Mapa Personalizado"</a:t>
            </a:r>
            <a:r>
              <a:rPr lang="es-MX" sz="17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).add_to(m)</a:t>
            </a:r>
            <a:endParaRPr sz="17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7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m.save(</a:t>
            </a:r>
            <a:r>
              <a:rPr lang="es-MX" sz="1700">
                <a:solidFill>
                  <a:srgbClr val="00A67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'mapa_con_titulo.html'</a:t>
            </a:r>
            <a:r>
              <a:rPr lang="es-MX" sz="17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00">
              <a:solidFill>
                <a:srgbClr val="2E95D3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29881759ac1_0_46"/>
          <p:cNvSpPr txBox="1"/>
          <p:nvPr/>
        </p:nvSpPr>
        <p:spPr>
          <a:xfrm>
            <a:off x="457580" y="582963"/>
            <a:ext cx="110160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80"/>
              </a:buClr>
              <a:buSzPts val="4000"/>
              <a:buFont typeface="Calibri"/>
              <a:buNone/>
            </a:pPr>
            <a:r>
              <a:rPr lang="es-MX" sz="4000" cap="small">
                <a:solidFill>
                  <a:srgbClr val="002780"/>
                </a:solidFill>
                <a:latin typeface="Calibri"/>
                <a:ea typeface="Calibri"/>
                <a:cs typeface="Calibri"/>
                <a:sym typeface="Calibri"/>
              </a:rPr>
              <a:t>Agregar un Título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g29881759ac1_0_46"/>
          <p:cNvPicPr preferRelativeResize="0"/>
          <p:nvPr/>
        </p:nvPicPr>
        <p:blipFill rotWithShape="1">
          <a:blip r:embed="rId4">
            <a:alphaModFix/>
          </a:blip>
          <a:srcRect b="17232" l="0" r="0" t="0"/>
          <a:stretch/>
        </p:blipFill>
        <p:spPr>
          <a:xfrm>
            <a:off x="87923" y="6211299"/>
            <a:ext cx="2580520" cy="61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9881759ac1_0_61"/>
          <p:cNvSpPr txBox="1"/>
          <p:nvPr/>
        </p:nvSpPr>
        <p:spPr>
          <a:xfrm>
            <a:off x="7643191" y="6310289"/>
            <a:ext cx="405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1" sz="1800" u="none" cap="small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9" name="Google Shape;209;g29881759ac1_0_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2684" y="6182398"/>
            <a:ext cx="1761394" cy="675602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29881759ac1_0_61"/>
          <p:cNvSpPr txBox="1"/>
          <p:nvPr/>
        </p:nvSpPr>
        <p:spPr>
          <a:xfrm>
            <a:off x="707775" y="1662497"/>
            <a:ext cx="10515600" cy="48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7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Puedes personalizar los marcadores en el mapa de varias maneras, como cambiar el color, el icono y la información emergente.</a:t>
            </a:r>
            <a:endParaRPr sz="17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700">
                <a:solidFill>
                  <a:srgbClr val="2E95D3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-MX" sz="17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folium</a:t>
            </a:r>
            <a:endParaRPr sz="17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7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700">
                <a:solidFill>
                  <a:schemeClr val="dk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# Crear un mapa</a:t>
            </a:r>
            <a:endParaRPr sz="17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7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 = folium.Map(location=[</a:t>
            </a:r>
            <a:r>
              <a:rPr lang="es-MX" sz="170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40.7128</a:t>
            </a:r>
            <a:r>
              <a:rPr lang="es-MX" sz="17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-</a:t>
            </a:r>
            <a:r>
              <a:rPr lang="es-MX" sz="170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74.0060</a:t>
            </a:r>
            <a:r>
              <a:rPr lang="es-MX" sz="17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], zoom_start=</a:t>
            </a:r>
            <a:r>
              <a:rPr lang="es-MX" sz="170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s-MX" sz="17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7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700">
                <a:solidFill>
                  <a:schemeClr val="dk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# Agr</a:t>
            </a:r>
            <a:endParaRPr sz="17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700">
                <a:solidFill>
                  <a:schemeClr val="dk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egar un marcador personalizado</a:t>
            </a:r>
            <a:endParaRPr sz="17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7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folium.Marker(</a:t>
            </a:r>
            <a:endParaRPr sz="17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7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location=[</a:t>
            </a:r>
            <a:r>
              <a:rPr lang="es-MX" sz="170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40.7128</a:t>
            </a:r>
            <a:r>
              <a:rPr lang="es-MX" sz="17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-</a:t>
            </a:r>
            <a:r>
              <a:rPr lang="es-MX" sz="170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74.0060</a:t>
            </a:r>
            <a:r>
              <a:rPr lang="es-MX" sz="17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7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7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popup=</a:t>
            </a:r>
            <a:r>
              <a:rPr lang="es-MX" sz="1700">
                <a:solidFill>
                  <a:srgbClr val="00A67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"Esto es un marcador personalizado"</a:t>
            </a:r>
            <a:r>
              <a:rPr lang="es-MX" sz="17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7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7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icon=folium.Icon(color=</a:t>
            </a:r>
            <a:r>
              <a:rPr lang="es-MX" sz="1700">
                <a:solidFill>
                  <a:srgbClr val="00A67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'red'</a:t>
            </a:r>
            <a:r>
              <a:rPr lang="es-MX" sz="17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icon=</a:t>
            </a:r>
            <a:r>
              <a:rPr lang="es-MX" sz="1700">
                <a:solidFill>
                  <a:srgbClr val="00A67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'info-sign'</a:t>
            </a:r>
            <a:r>
              <a:rPr lang="es-MX" sz="17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7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).add_to(m)</a:t>
            </a:r>
            <a:endParaRPr sz="17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7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7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m.save(</a:t>
            </a:r>
            <a:r>
              <a:rPr lang="es-MX" sz="1700">
                <a:solidFill>
                  <a:srgbClr val="00A67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'mapa_con_marcador.html'</a:t>
            </a:r>
            <a:r>
              <a:rPr lang="es-MX" sz="17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7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En este ejemplo, hemos agregado un marcador rojo con un ícono personalizado y una información emergente.</a:t>
            </a:r>
            <a:endParaRPr sz="17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29881759ac1_0_61"/>
          <p:cNvSpPr txBox="1"/>
          <p:nvPr/>
        </p:nvSpPr>
        <p:spPr>
          <a:xfrm>
            <a:off x="457580" y="582963"/>
            <a:ext cx="110160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80"/>
              </a:buClr>
              <a:buSzPts val="4000"/>
              <a:buFont typeface="Calibri"/>
              <a:buNone/>
            </a:pPr>
            <a:r>
              <a:rPr lang="es-MX" sz="4000" cap="small">
                <a:solidFill>
                  <a:srgbClr val="002780"/>
                </a:solidFill>
                <a:latin typeface="Calibri"/>
                <a:ea typeface="Calibri"/>
                <a:cs typeface="Calibri"/>
                <a:sym typeface="Calibri"/>
              </a:rPr>
              <a:t>Personalizar los Marcadores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g29881759ac1_0_61"/>
          <p:cNvPicPr preferRelativeResize="0"/>
          <p:nvPr/>
        </p:nvPicPr>
        <p:blipFill rotWithShape="1">
          <a:blip r:embed="rId4">
            <a:alphaModFix/>
          </a:blip>
          <a:srcRect b="17232" l="0" r="0" t="0"/>
          <a:stretch/>
        </p:blipFill>
        <p:spPr>
          <a:xfrm>
            <a:off x="87923" y="6211299"/>
            <a:ext cx="2580520" cy="61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9881759ac1_0_72"/>
          <p:cNvSpPr txBox="1"/>
          <p:nvPr/>
        </p:nvSpPr>
        <p:spPr>
          <a:xfrm>
            <a:off x="7643191" y="6310289"/>
            <a:ext cx="405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1" sz="1800" u="none" cap="small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8" name="Google Shape;218;g29881759ac1_0_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2684" y="6182398"/>
            <a:ext cx="1761394" cy="675602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29881759ac1_0_72"/>
          <p:cNvSpPr txBox="1"/>
          <p:nvPr/>
        </p:nvSpPr>
        <p:spPr>
          <a:xfrm>
            <a:off x="707780" y="1934633"/>
            <a:ext cx="10515600" cy="36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7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Puedes personalizar los controles del mapa, como el control de zoom, la escala, el minimapa y otros, utilizando los métodos </a:t>
            </a:r>
            <a:r>
              <a:rPr lang="es-MX" sz="1700">
                <a:solidFill>
                  <a:srgbClr val="188038"/>
                </a:solidFill>
                <a:highlight>
                  <a:srgbClr val="F7F7F8"/>
                </a:highlight>
                <a:latin typeface="Courier New"/>
                <a:ea typeface="Courier New"/>
                <a:cs typeface="Courier New"/>
                <a:sym typeface="Courier New"/>
              </a:rPr>
              <a:t>add_to()</a:t>
            </a:r>
            <a:r>
              <a:rPr lang="es-MX" sz="17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en el objeto del mapa.</a:t>
            </a:r>
            <a:endParaRPr sz="17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700">
                <a:solidFill>
                  <a:srgbClr val="2E95D3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-MX" sz="17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folium</a:t>
            </a:r>
            <a:endParaRPr sz="17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7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700">
                <a:solidFill>
                  <a:schemeClr val="dk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# Crear un mapa</a:t>
            </a:r>
            <a:endParaRPr sz="17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7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 = folium.Map(location=[</a:t>
            </a:r>
            <a:r>
              <a:rPr lang="es-MX" sz="170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40.7128</a:t>
            </a:r>
            <a:r>
              <a:rPr lang="es-MX" sz="17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-</a:t>
            </a:r>
            <a:r>
              <a:rPr lang="es-MX" sz="170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74.0060</a:t>
            </a:r>
            <a:r>
              <a:rPr lang="es-MX" sz="17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], zoom_start=</a:t>
            </a:r>
            <a:r>
              <a:rPr lang="es-MX" sz="170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s-MX" sz="17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7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700">
                <a:solidFill>
                  <a:schemeClr val="dk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# Agregar control de zoom</a:t>
            </a:r>
            <a:endParaRPr sz="17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7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folium.LayerControl().add_to(m)</a:t>
            </a:r>
            <a:endParaRPr sz="17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7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7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m.save(</a:t>
            </a:r>
            <a:r>
              <a:rPr lang="es-MX" sz="1700">
                <a:solidFill>
                  <a:srgbClr val="00A67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'mapa_con_control.html'</a:t>
            </a:r>
            <a:r>
              <a:rPr lang="es-MX" sz="17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00">
              <a:solidFill>
                <a:srgbClr val="2E95D3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29881759ac1_0_72"/>
          <p:cNvSpPr txBox="1"/>
          <p:nvPr/>
        </p:nvSpPr>
        <p:spPr>
          <a:xfrm>
            <a:off x="457580" y="582963"/>
            <a:ext cx="110160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80"/>
              </a:buClr>
              <a:buSzPts val="4000"/>
              <a:buFont typeface="Calibri"/>
              <a:buNone/>
            </a:pPr>
            <a:r>
              <a:rPr lang="es-MX" sz="4000" cap="small">
                <a:solidFill>
                  <a:srgbClr val="002780"/>
                </a:solidFill>
                <a:latin typeface="Calibri"/>
                <a:ea typeface="Calibri"/>
                <a:cs typeface="Calibri"/>
                <a:sym typeface="Calibri"/>
              </a:rPr>
              <a:t>Controlar la Apariencia del Mapa: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g29881759ac1_0_72"/>
          <p:cNvPicPr preferRelativeResize="0"/>
          <p:nvPr/>
        </p:nvPicPr>
        <p:blipFill rotWithShape="1">
          <a:blip r:embed="rId4">
            <a:alphaModFix/>
          </a:blip>
          <a:srcRect b="17232" l="0" r="0" t="0"/>
          <a:stretch/>
        </p:blipFill>
        <p:spPr>
          <a:xfrm>
            <a:off x="87923" y="6211299"/>
            <a:ext cx="2580520" cy="61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9881759ac1_0_86"/>
          <p:cNvSpPr txBox="1"/>
          <p:nvPr/>
        </p:nvSpPr>
        <p:spPr>
          <a:xfrm>
            <a:off x="7643191" y="6310289"/>
            <a:ext cx="405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1" sz="1800" u="none" cap="small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7" name="Google Shape;227;g29881759ac1_0_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2684" y="6182398"/>
            <a:ext cx="1761394" cy="675602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29881759ac1_0_86"/>
          <p:cNvSpPr txBox="1"/>
          <p:nvPr/>
        </p:nvSpPr>
        <p:spPr>
          <a:xfrm>
            <a:off x="707780" y="1934633"/>
            <a:ext cx="10515600" cy="36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7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En Folium, puedes incorporar datos geoespaciales en tus mapas para visualizar información geográfica en forma de formas, polígonos, líneas o puntos. Esto es útil para representar datos relacionados con ubicaciones geográficas, como fronteras de países, ubicación de tiendas, densidad de población, rutas, y más. Dos formas comunes de incorporar datos geoespaciales en Folium son a través de archivos GeoJSON y GeoPandas DataFrames.</a:t>
            </a:r>
            <a:endParaRPr sz="1700">
              <a:solidFill>
                <a:srgbClr val="2E95D3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29881759ac1_0_86"/>
          <p:cNvSpPr txBox="1"/>
          <p:nvPr/>
        </p:nvSpPr>
        <p:spPr>
          <a:xfrm>
            <a:off x="457580" y="582963"/>
            <a:ext cx="110160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80"/>
              </a:buClr>
              <a:buSzPts val="4000"/>
              <a:buFont typeface="Calibri"/>
              <a:buNone/>
            </a:pPr>
            <a:r>
              <a:rPr lang="es-MX" sz="4000" cap="small">
                <a:solidFill>
                  <a:srgbClr val="002780"/>
                </a:solidFill>
                <a:latin typeface="Calibri"/>
                <a:ea typeface="Calibri"/>
                <a:cs typeface="Calibri"/>
                <a:sym typeface="Calibri"/>
              </a:rPr>
              <a:t>Datos Geoespaciales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g29881759ac1_0_86"/>
          <p:cNvPicPr preferRelativeResize="0"/>
          <p:nvPr/>
        </p:nvPicPr>
        <p:blipFill rotWithShape="1">
          <a:blip r:embed="rId4">
            <a:alphaModFix/>
          </a:blip>
          <a:srcRect b="17232" l="0" r="0" t="0"/>
          <a:stretch/>
        </p:blipFill>
        <p:spPr>
          <a:xfrm>
            <a:off x="87923" y="6211299"/>
            <a:ext cx="2580520" cy="61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9881759ac1_0_95"/>
          <p:cNvSpPr txBox="1"/>
          <p:nvPr/>
        </p:nvSpPr>
        <p:spPr>
          <a:xfrm>
            <a:off x="7643191" y="6310289"/>
            <a:ext cx="405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1" sz="1800" u="none" cap="small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6" name="Google Shape;236;g29881759ac1_0_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2684" y="6182398"/>
            <a:ext cx="1761394" cy="675602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29881759ac1_0_95"/>
          <p:cNvSpPr txBox="1"/>
          <p:nvPr/>
        </p:nvSpPr>
        <p:spPr>
          <a:xfrm>
            <a:off x="707780" y="1377983"/>
            <a:ext cx="10515600" cy="36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GeoJSON es un formato de datos geoespaciales que contiene información sobre geometría y atributos. Puedes cargar archivos GeoJSON en Folium para agregar capas de datos a tu mapa.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>
                <a:solidFill>
                  <a:srgbClr val="2E95D3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import</a:t>
            </a:r>
            <a:r>
              <a:rPr lang="es-MX">
                <a:solidFill>
                  <a:srgbClr val="FFFFFF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 folium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>
                <a:solidFill>
                  <a:srgbClr val="FFFFFF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# Crear un mapa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>
                <a:solidFill>
                  <a:srgbClr val="FFFFFF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m = folium.Map(location=[</a:t>
            </a:r>
            <a:r>
              <a:rPr lang="es-MX">
                <a:solidFill>
                  <a:srgbClr val="DF307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40.7128</a:t>
            </a:r>
            <a:r>
              <a:rPr lang="es-MX">
                <a:solidFill>
                  <a:srgbClr val="FFFFFF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, -</a:t>
            </a:r>
            <a:r>
              <a:rPr lang="es-MX">
                <a:solidFill>
                  <a:srgbClr val="DF307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74.0060</a:t>
            </a:r>
            <a:r>
              <a:rPr lang="es-MX">
                <a:solidFill>
                  <a:srgbClr val="FFFFFF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], zoom_start=</a:t>
            </a:r>
            <a:r>
              <a:rPr lang="es-MX">
                <a:solidFill>
                  <a:srgbClr val="DF307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12</a:t>
            </a:r>
            <a:r>
              <a:rPr lang="es-MX">
                <a:solidFill>
                  <a:srgbClr val="FFFFFF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>
                <a:solidFill>
                  <a:srgbClr val="FFFFFF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# Cargar un archivo GeoJSON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>
                <a:solidFill>
                  <a:srgbClr val="FFFFFF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folium.GeoJson(</a:t>
            </a:r>
            <a:r>
              <a:rPr lang="es-MX">
                <a:solidFill>
                  <a:srgbClr val="00A67D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'datos_geograficos.geojson'</a:t>
            </a:r>
            <a:r>
              <a:rPr lang="es-MX">
                <a:solidFill>
                  <a:srgbClr val="FFFFFF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).add_to(m)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>
                <a:solidFill>
                  <a:srgbClr val="FFFFFF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m.save(</a:t>
            </a:r>
            <a:r>
              <a:rPr lang="es-MX">
                <a:solidFill>
                  <a:srgbClr val="00A67D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'mapa_con_geojson.html'</a:t>
            </a:r>
            <a:r>
              <a:rPr lang="es-MX">
                <a:solidFill>
                  <a:srgbClr val="FFFFFF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En este ejemplo, hemos creado un mapa y luego hemos cargado un archivo GeoJSON llamado 'datos_geograficos.geojson' en el mapa. Esto añade una capa de datos geográficos al mapa.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14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50">
              <a:solidFill>
                <a:srgbClr val="37415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12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50">
              <a:solidFill>
                <a:srgbClr val="FFFFFF"/>
              </a:solidFill>
              <a:highlight>
                <a:srgbClr val="F7F7F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29881759ac1_0_95"/>
          <p:cNvSpPr txBox="1"/>
          <p:nvPr/>
        </p:nvSpPr>
        <p:spPr>
          <a:xfrm>
            <a:off x="457580" y="582963"/>
            <a:ext cx="110160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80"/>
              </a:buClr>
              <a:buSzPts val="4000"/>
              <a:buFont typeface="Calibri"/>
              <a:buNone/>
            </a:pPr>
            <a:r>
              <a:rPr lang="es-MX" sz="4000" cap="small">
                <a:solidFill>
                  <a:srgbClr val="002780"/>
                </a:solidFill>
                <a:latin typeface="Calibri"/>
                <a:ea typeface="Calibri"/>
                <a:cs typeface="Calibri"/>
                <a:sym typeface="Calibri"/>
              </a:rPr>
              <a:t>Cargando Archivos GeoJSON en Folium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g29881759ac1_0_95"/>
          <p:cNvPicPr preferRelativeResize="0"/>
          <p:nvPr/>
        </p:nvPicPr>
        <p:blipFill rotWithShape="1">
          <a:blip r:embed="rId4">
            <a:alphaModFix/>
          </a:blip>
          <a:srcRect b="17232" l="0" r="0" t="0"/>
          <a:stretch/>
        </p:blipFill>
        <p:spPr>
          <a:xfrm>
            <a:off x="87923" y="6211299"/>
            <a:ext cx="2580520" cy="61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9881759ac1_0_108"/>
          <p:cNvSpPr txBox="1"/>
          <p:nvPr/>
        </p:nvSpPr>
        <p:spPr>
          <a:xfrm>
            <a:off x="7643191" y="6310289"/>
            <a:ext cx="405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1" sz="1800" u="none" cap="small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5" name="Google Shape;245;g29881759ac1_0_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2684" y="6182398"/>
            <a:ext cx="1761394" cy="675602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29881759ac1_0_108"/>
          <p:cNvSpPr txBox="1"/>
          <p:nvPr/>
        </p:nvSpPr>
        <p:spPr>
          <a:xfrm>
            <a:off x="707780" y="1377983"/>
            <a:ext cx="10515600" cy="36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GeoPandas es una biblioteca de Python que facilita el trabajo con datos geoespaciales. Puedes cargar un GeoPandas DataFrame en Folium para agregar datos geográficos.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050">
                <a:solidFill>
                  <a:srgbClr val="2E95D3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-MX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folium</a:t>
            </a:r>
            <a:endParaRPr sz="10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050">
                <a:solidFill>
                  <a:srgbClr val="2E95D3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-MX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geopandas </a:t>
            </a:r>
            <a:r>
              <a:rPr lang="es-MX" sz="1050">
                <a:solidFill>
                  <a:srgbClr val="2E95D3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s-MX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gpd</a:t>
            </a:r>
            <a:endParaRPr sz="10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050">
                <a:solidFill>
                  <a:schemeClr val="dk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# Crear un mapa</a:t>
            </a:r>
            <a:endParaRPr sz="10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 = folium.Map(location=[</a:t>
            </a:r>
            <a:r>
              <a:rPr lang="es-MX" sz="105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40.7128</a:t>
            </a:r>
            <a:r>
              <a:rPr lang="es-MX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-</a:t>
            </a:r>
            <a:r>
              <a:rPr lang="es-MX" sz="105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74.0060</a:t>
            </a:r>
            <a:r>
              <a:rPr lang="es-MX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], zoom_start=</a:t>
            </a:r>
            <a:r>
              <a:rPr lang="es-MX" sz="105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s-MX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050">
                <a:solidFill>
                  <a:schemeClr val="dk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# Cargar un GeoPandas DataFrame</a:t>
            </a:r>
            <a:endParaRPr sz="10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gdf = gpd.read_file(</a:t>
            </a:r>
            <a:r>
              <a:rPr lang="es-MX" sz="1050">
                <a:solidFill>
                  <a:srgbClr val="00A67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'datos_geograficos.shp'</a:t>
            </a:r>
            <a:r>
              <a:rPr lang="es-MX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050">
                <a:solidFill>
                  <a:schemeClr val="dk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# Convertir el DataFrame a GeoJSON y agregarlo al mapa</a:t>
            </a:r>
            <a:endParaRPr sz="10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folium.GeoJson(gdf.to_json()).add_to(m)</a:t>
            </a:r>
            <a:endParaRPr sz="10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m.save(</a:t>
            </a:r>
            <a:r>
              <a:rPr lang="es-MX" sz="1050">
                <a:solidFill>
                  <a:srgbClr val="00A67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'mapa_con_geopandas.html'</a:t>
            </a:r>
            <a:r>
              <a:rPr lang="es-MX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7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 este ejemplo, hemos cargado un archivo shapefile en un GeoPandas DataFrame y luego lo hemos convertido a GeoJSON antes de agregarlo al mapa. La incorporación de datos geoespaciales en Folium te permite combinar datos y visualizaciones geográficas para un análisis más profundo y efectivo de la información. Puedes personalizar la apariencia de las capas geoespaciales y añadir información emergente para enriquecer la visualización de los datos en tu mapa.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714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50">
              <a:solidFill>
                <a:srgbClr val="37415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12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50">
              <a:solidFill>
                <a:srgbClr val="FFFFFF"/>
              </a:solidFill>
              <a:highlight>
                <a:srgbClr val="F7F7F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29881759ac1_0_108"/>
          <p:cNvSpPr txBox="1"/>
          <p:nvPr/>
        </p:nvSpPr>
        <p:spPr>
          <a:xfrm>
            <a:off x="457580" y="582963"/>
            <a:ext cx="110160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80"/>
              </a:buClr>
              <a:buSzPts val="4000"/>
              <a:buFont typeface="Calibri"/>
              <a:buNone/>
            </a:pPr>
            <a:r>
              <a:rPr lang="es-MX" sz="4000" cap="small">
                <a:solidFill>
                  <a:srgbClr val="002780"/>
                </a:solidFill>
                <a:latin typeface="Calibri"/>
                <a:ea typeface="Calibri"/>
                <a:cs typeface="Calibri"/>
                <a:sym typeface="Calibri"/>
              </a:rPr>
              <a:t>Cargando GeoPandas DataFrames en Folium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g29881759ac1_0_108"/>
          <p:cNvPicPr preferRelativeResize="0"/>
          <p:nvPr/>
        </p:nvPicPr>
        <p:blipFill rotWithShape="1">
          <a:blip r:embed="rId4">
            <a:alphaModFix/>
          </a:blip>
          <a:srcRect b="17232" l="0" r="0" t="0"/>
          <a:stretch/>
        </p:blipFill>
        <p:spPr>
          <a:xfrm>
            <a:off x="87923" y="6211299"/>
            <a:ext cx="2580520" cy="61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9881759ac1_0_120"/>
          <p:cNvSpPr txBox="1"/>
          <p:nvPr/>
        </p:nvSpPr>
        <p:spPr>
          <a:xfrm>
            <a:off x="7643191" y="6310289"/>
            <a:ext cx="405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1" sz="1800" u="none" cap="small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4" name="Google Shape;254;g29881759ac1_0_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2684" y="6182398"/>
            <a:ext cx="1761394" cy="67560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29881759ac1_0_120"/>
          <p:cNvSpPr txBox="1"/>
          <p:nvPr/>
        </p:nvSpPr>
        <p:spPr>
          <a:xfrm>
            <a:off x="707780" y="1377983"/>
            <a:ext cx="10515600" cy="36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7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La incorporación de datos geoespaciales en Folium te permite combinar datos y visualizaciones geográficas para un análisis más profundo y efectivo de la información. Puedes personalizar la apariencia de las capas geoespaciales y añadir información emergente para enriquecer la visualización de los datos en tu mapa.</a:t>
            </a:r>
            <a:endParaRPr sz="17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714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50">
              <a:solidFill>
                <a:srgbClr val="37415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12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50">
              <a:solidFill>
                <a:srgbClr val="FFFFFF"/>
              </a:solidFill>
              <a:highlight>
                <a:srgbClr val="F7F7F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29881759ac1_0_120"/>
          <p:cNvSpPr txBox="1"/>
          <p:nvPr/>
        </p:nvSpPr>
        <p:spPr>
          <a:xfrm>
            <a:off x="457580" y="582963"/>
            <a:ext cx="110160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80"/>
              </a:buClr>
              <a:buSzPts val="4000"/>
              <a:buFont typeface="Calibri"/>
              <a:buNone/>
            </a:pPr>
            <a:r>
              <a:rPr lang="es-MX" sz="4000" cap="small">
                <a:solidFill>
                  <a:srgbClr val="002780"/>
                </a:solidFill>
                <a:latin typeface="Calibri"/>
                <a:ea typeface="Calibri"/>
                <a:cs typeface="Calibri"/>
                <a:sym typeface="Calibri"/>
              </a:rPr>
              <a:t>Cargando GeoPandas DataFrames en Folium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g29881759ac1_0_120"/>
          <p:cNvPicPr preferRelativeResize="0"/>
          <p:nvPr/>
        </p:nvPicPr>
        <p:blipFill rotWithShape="1">
          <a:blip r:embed="rId4">
            <a:alphaModFix/>
          </a:blip>
          <a:srcRect b="17232" l="0" r="0" t="0"/>
          <a:stretch/>
        </p:blipFill>
        <p:spPr>
          <a:xfrm>
            <a:off x="87923" y="6211299"/>
            <a:ext cx="2580520" cy="61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798e30f9b6_0_46"/>
          <p:cNvSpPr txBox="1"/>
          <p:nvPr/>
        </p:nvSpPr>
        <p:spPr>
          <a:xfrm>
            <a:off x="7643191" y="6310289"/>
            <a:ext cx="405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1" sz="1800" u="none" cap="small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8" name="Google Shape;98;g2798e30f9b6_0_46"/>
          <p:cNvPicPr preferRelativeResize="0"/>
          <p:nvPr/>
        </p:nvPicPr>
        <p:blipFill rotWithShape="1">
          <a:blip r:embed="rId3">
            <a:alphaModFix/>
          </a:blip>
          <a:srcRect b="11420" l="-3500" r="3498" t="-11420"/>
          <a:stretch/>
        </p:blipFill>
        <p:spPr>
          <a:xfrm>
            <a:off x="9818109" y="6072298"/>
            <a:ext cx="1761394" cy="675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2798e30f9b6_0_46"/>
          <p:cNvPicPr preferRelativeResize="0"/>
          <p:nvPr/>
        </p:nvPicPr>
        <p:blipFill rotWithShape="1">
          <a:blip r:embed="rId4">
            <a:alphaModFix/>
          </a:blip>
          <a:srcRect b="17231" l="0" r="0" t="0"/>
          <a:stretch/>
        </p:blipFill>
        <p:spPr>
          <a:xfrm>
            <a:off x="87923" y="6211299"/>
            <a:ext cx="2580520" cy="61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2798e30f9b6_0_46"/>
          <p:cNvSpPr txBox="1"/>
          <p:nvPr/>
        </p:nvSpPr>
        <p:spPr>
          <a:xfrm>
            <a:off x="457580" y="582963"/>
            <a:ext cx="110160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80"/>
              </a:buClr>
              <a:buSzPts val="4000"/>
              <a:buFont typeface="Calibri"/>
              <a:buNone/>
            </a:pPr>
            <a:r>
              <a:rPr lang="es-MX" sz="4000" cap="small">
                <a:solidFill>
                  <a:srgbClr val="002780"/>
                </a:solidFill>
                <a:latin typeface="Calibri"/>
                <a:ea typeface="Calibri"/>
                <a:cs typeface="Calibri"/>
                <a:sym typeface="Calibri"/>
              </a:rPr>
              <a:t>¿Que es folium?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2798e30f9b6_0_46"/>
          <p:cNvSpPr txBox="1"/>
          <p:nvPr/>
        </p:nvSpPr>
        <p:spPr>
          <a:xfrm>
            <a:off x="707780" y="1533483"/>
            <a:ext cx="10515600" cy="36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2000">
                <a:solidFill>
                  <a:schemeClr val="dk1"/>
                </a:solidFill>
              </a:rPr>
              <a:t>La librería folium en Python es una herramienta poderosa utilizada para visualizar datos geoespaciales y crear mapas interactivos. Utiliza Leaflet.js, una biblioteca JavaScript para mapas interactivos, y permite generar mapas interactivos directamente en un entorno de programación en Python.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2000">
                <a:solidFill>
                  <a:schemeClr val="dk1"/>
                </a:solidFill>
              </a:rPr>
              <a:t>folium ofrece una manera sencilla y flexible de visualizar datos geográficos. Puedes personalizar los mapas de muchas maneras, incluyendo la selección de capas base, el estilo del mapa, los marcadores, las superposiciones, y mucho más.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9881759ac1_0_129"/>
          <p:cNvSpPr txBox="1"/>
          <p:nvPr/>
        </p:nvSpPr>
        <p:spPr>
          <a:xfrm>
            <a:off x="7643191" y="6310289"/>
            <a:ext cx="405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1" sz="1800" u="none" cap="small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3" name="Google Shape;263;g29881759ac1_0_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2684" y="6182398"/>
            <a:ext cx="1761394" cy="675602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g29881759ac1_0_129"/>
          <p:cNvSpPr txBox="1"/>
          <p:nvPr/>
        </p:nvSpPr>
        <p:spPr>
          <a:xfrm>
            <a:off x="707780" y="1377983"/>
            <a:ext cx="10515600" cy="36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7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Folium ofrece diversas herramientas de interacción que permiten a los usuarios explorar y personalizar los mapas de manera interactiva. Estas herramientas incluyen opciones para el zoom, el desplazamiento y la activación/desactivación de capas, lo que mejora la experiencia del usuario al interactuar con los mapas. </a:t>
            </a:r>
            <a:endParaRPr sz="17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714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50">
              <a:solidFill>
                <a:srgbClr val="37415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12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50">
              <a:solidFill>
                <a:srgbClr val="FFFFFF"/>
              </a:solidFill>
              <a:highlight>
                <a:srgbClr val="F7F7F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29881759ac1_0_129"/>
          <p:cNvSpPr txBox="1"/>
          <p:nvPr/>
        </p:nvSpPr>
        <p:spPr>
          <a:xfrm>
            <a:off x="457580" y="582963"/>
            <a:ext cx="110160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80"/>
              </a:buClr>
              <a:buSzPts val="4000"/>
              <a:buFont typeface="Calibri"/>
              <a:buNone/>
            </a:pPr>
            <a:r>
              <a:rPr lang="es-MX" sz="4000" cap="small">
                <a:solidFill>
                  <a:srgbClr val="002780"/>
                </a:solidFill>
                <a:latin typeface="Calibri"/>
                <a:ea typeface="Calibri"/>
                <a:cs typeface="Calibri"/>
                <a:sym typeface="Calibri"/>
              </a:rPr>
              <a:t>Herramientas de Interacción en Folium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" name="Google Shape;266;g29881759ac1_0_129"/>
          <p:cNvPicPr preferRelativeResize="0"/>
          <p:nvPr/>
        </p:nvPicPr>
        <p:blipFill rotWithShape="1">
          <a:blip r:embed="rId4">
            <a:alphaModFix/>
          </a:blip>
          <a:srcRect b="17232" l="0" r="0" t="0"/>
          <a:stretch/>
        </p:blipFill>
        <p:spPr>
          <a:xfrm>
            <a:off x="87923" y="6211299"/>
            <a:ext cx="2580520" cy="61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g29881759ac1_0_1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9500" y="2683925"/>
            <a:ext cx="3877725" cy="387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9881759ac1_0_141"/>
          <p:cNvSpPr txBox="1"/>
          <p:nvPr/>
        </p:nvSpPr>
        <p:spPr>
          <a:xfrm>
            <a:off x="7643191" y="6310289"/>
            <a:ext cx="405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1" sz="1800" u="none" cap="small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3" name="Google Shape;273;g29881759ac1_0_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2684" y="6182398"/>
            <a:ext cx="1761394" cy="675602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g29881759ac1_0_141"/>
          <p:cNvSpPr txBox="1"/>
          <p:nvPr/>
        </p:nvSpPr>
        <p:spPr>
          <a:xfrm>
            <a:off x="707780" y="1377983"/>
            <a:ext cx="10515600" cy="36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7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Los usuarios pueden acercar o alejar el mapa para explorar detalles más pequeños o tener una vista más amplia de la región. Esto se logra de manera intuitiva utilizando los controles de zoom en el mapa.</a:t>
            </a:r>
            <a:endParaRPr sz="17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7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700">
                <a:solidFill>
                  <a:srgbClr val="2E95D3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-MX" sz="17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folium</a:t>
            </a:r>
            <a:endParaRPr sz="17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7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700">
                <a:solidFill>
                  <a:srgbClr val="2E95D3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# Crear un mapa</a:t>
            </a:r>
            <a:endParaRPr sz="17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7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 = folium.Map(location=[</a:t>
            </a:r>
            <a:r>
              <a:rPr lang="es-MX" sz="170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40.7128</a:t>
            </a:r>
            <a:r>
              <a:rPr lang="es-MX" sz="17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-</a:t>
            </a:r>
            <a:r>
              <a:rPr lang="es-MX" sz="170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74.0060</a:t>
            </a:r>
            <a:r>
              <a:rPr lang="es-MX" sz="17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], zoom_start=</a:t>
            </a:r>
            <a:r>
              <a:rPr lang="es-MX" sz="170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s-MX" sz="17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7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m.save(</a:t>
            </a:r>
            <a:r>
              <a:rPr lang="es-MX" sz="1700">
                <a:solidFill>
                  <a:srgbClr val="00A67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'mapa_zoom.html'</a:t>
            </a:r>
            <a:r>
              <a:rPr lang="es-MX" sz="17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MX" sz="17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7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7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7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Los usuarios pueden utilizar los botones de zoom en el mapa o la rueda del ratón para acercar o alejar la vista.</a:t>
            </a:r>
            <a:endParaRPr sz="17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29881759ac1_0_141"/>
          <p:cNvSpPr txBox="1"/>
          <p:nvPr/>
        </p:nvSpPr>
        <p:spPr>
          <a:xfrm>
            <a:off x="457580" y="582963"/>
            <a:ext cx="110160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80"/>
              </a:buClr>
              <a:buSzPts val="4000"/>
              <a:buFont typeface="Calibri"/>
              <a:buNone/>
            </a:pPr>
            <a:r>
              <a:rPr lang="es-MX" sz="4000" cap="small">
                <a:solidFill>
                  <a:srgbClr val="002780"/>
                </a:solidFill>
                <a:latin typeface="Calibri"/>
                <a:ea typeface="Calibri"/>
                <a:cs typeface="Calibri"/>
                <a:sym typeface="Calibri"/>
              </a:rPr>
              <a:t>Zoom In/Out (Acercar/Alejar)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g29881759ac1_0_141"/>
          <p:cNvPicPr preferRelativeResize="0"/>
          <p:nvPr/>
        </p:nvPicPr>
        <p:blipFill rotWithShape="1">
          <a:blip r:embed="rId4">
            <a:alphaModFix/>
          </a:blip>
          <a:srcRect b="17232" l="0" r="0" t="0"/>
          <a:stretch/>
        </p:blipFill>
        <p:spPr>
          <a:xfrm>
            <a:off x="87923" y="6211299"/>
            <a:ext cx="2580520" cy="61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9881759ac1_0_154"/>
          <p:cNvSpPr txBox="1"/>
          <p:nvPr/>
        </p:nvSpPr>
        <p:spPr>
          <a:xfrm>
            <a:off x="7643191" y="6310289"/>
            <a:ext cx="405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1" sz="1800" u="none" cap="small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2" name="Google Shape;282;g29881759ac1_0_1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2684" y="6182398"/>
            <a:ext cx="1761394" cy="675602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g29881759ac1_0_154"/>
          <p:cNvSpPr txBox="1"/>
          <p:nvPr/>
        </p:nvSpPr>
        <p:spPr>
          <a:xfrm>
            <a:off x="707780" y="1377983"/>
            <a:ext cx="10515600" cy="36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Los usuarios pueden desplazar el mapa hacia arriba, abajo, izquierda o derecha para explorar diferentes áreas geográficas. Esto se hace simplemente arrastrando el mapa con el ratón o deslizando el dedo en dispositivos táctiles.</a:t>
            </a:r>
            <a:endParaRPr sz="17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050">
                <a:solidFill>
                  <a:srgbClr val="2E95D3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-MX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folium</a:t>
            </a:r>
            <a:endParaRPr sz="10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050">
                <a:solidFill>
                  <a:srgbClr val="2E95D3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# Crear un mapa</a:t>
            </a:r>
            <a:endParaRPr sz="10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 = folium.Map(location=[</a:t>
            </a:r>
            <a:r>
              <a:rPr lang="es-MX" sz="105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40.7128</a:t>
            </a:r>
            <a:r>
              <a:rPr lang="es-MX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-</a:t>
            </a:r>
            <a:r>
              <a:rPr lang="es-MX" sz="105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74.0060</a:t>
            </a:r>
            <a:r>
              <a:rPr lang="es-MX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], zoom_start=</a:t>
            </a:r>
            <a:r>
              <a:rPr lang="es-MX" sz="105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s-MX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m.save(</a:t>
            </a:r>
            <a:r>
              <a:rPr lang="es-MX" sz="1050">
                <a:solidFill>
                  <a:srgbClr val="00A67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'mapa_desplazamiento.html'</a:t>
            </a:r>
            <a:r>
              <a:rPr lang="es-MX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7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7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Los usuarios pueden utilizar los botones de zoom en el mapa o la rueda del ratón para acercar o alejar la vista.</a:t>
            </a:r>
            <a:endParaRPr sz="17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29881759ac1_0_154"/>
          <p:cNvSpPr txBox="1"/>
          <p:nvPr/>
        </p:nvSpPr>
        <p:spPr>
          <a:xfrm>
            <a:off x="457580" y="582963"/>
            <a:ext cx="110160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80"/>
              </a:buClr>
              <a:buSzPts val="4000"/>
              <a:buFont typeface="Calibri"/>
              <a:buNone/>
            </a:pPr>
            <a:r>
              <a:rPr lang="es-MX" sz="4000" cap="small">
                <a:solidFill>
                  <a:srgbClr val="002780"/>
                </a:solidFill>
                <a:latin typeface="Calibri"/>
                <a:ea typeface="Calibri"/>
                <a:cs typeface="Calibri"/>
                <a:sym typeface="Calibri"/>
              </a:rPr>
              <a:t>Desplazamiento (Pan)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" name="Google Shape;285;g29881759ac1_0_154"/>
          <p:cNvPicPr preferRelativeResize="0"/>
          <p:nvPr/>
        </p:nvPicPr>
        <p:blipFill rotWithShape="1">
          <a:blip r:embed="rId4">
            <a:alphaModFix/>
          </a:blip>
          <a:srcRect b="17232" l="0" r="0" t="0"/>
          <a:stretch/>
        </p:blipFill>
        <p:spPr>
          <a:xfrm>
            <a:off x="87923" y="6211299"/>
            <a:ext cx="2580520" cy="61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9881759ac1_0_165"/>
          <p:cNvSpPr txBox="1"/>
          <p:nvPr/>
        </p:nvSpPr>
        <p:spPr>
          <a:xfrm>
            <a:off x="7643191" y="6310289"/>
            <a:ext cx="405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1" sz="1800" u="none" cap="small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1" name="Google Shape;291;g29881759ac1_0_1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2684" y="6182398"/>
            <a:ext cx="1761394" cy="675602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g29881759ac1_0_165"/>
          <p:cNvSpPr txBox="1"/>
          <p:nvPr/>
        </p:nvSpPr>
        <p:spPr>
          <a:xfrm>
            <a:off x="707780" y="1377983"/>
            <a:ext cx="10515600" cy="36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Puedes proporcionar a los usuarios la capacidad de activar o desactivar capas en el mapa. Esto es útil cuando se muestran múltiples conjuntos de datos y los usuarios desean enfocarse en uno en particular.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200">
                <a:solidFill>
                  <a:srgbClr val="2E95D3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-MX" sz="12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folium</a:t>
            </a:r>
            <a:endParaRPr sz="12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200">
              <a:solidFill>
                <a:srgbClr val="2E95D3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200">
                <a:solidFill>
                  <a:srgbClr val="2E95D3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# Crear un mapa</a:t>
            </a:r>
            <a:endParaRPr sz="12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2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 = folium.Map(location=[</a:t>
            </a:r>
            <a:r>
              <a:rPr lang="es-MX" sz="120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40.7128</a:t>
            </a:r>
            <a:r>
              <a:rPr lang="es-MX" sz="12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-</a:t>
            </a:r>
            <a:r>
              <a:rPr lang="es-MX" sz="120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74.0060</a:t>
            </a:r>
            <a:r>
              <a:rPr lang="es-MX" sz="12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], zoom_start=</a:t>
            </a:r>
            <a:r>
              <a:rPr lang="es-MX" sz="120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s-MX" sz="12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200">
                <a:solidFill>
                  <a:srgbClr val="2E95D3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# Agregar una capa que se puede activar/desactivar</a:t>
            </a:r>
            <a:endParaRPr sz="12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2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folium.TileLayer(</a:t>
            </a:r>
            <a:r>
              <a:rPr lang="es-MX" sz="1200">
                <a:solidFill>
                  <a:srgbClr val="00A67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'OpenStreetMap'</a:t>
            </a:r>
            <a:r>
              <a:rPr lang="es-MX" sz="12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).add_to(m)</a:t>
            </a:r>
            <a:endParaRPr sz="12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2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folium.TileLayer(</a:t>
            </a:r>
            <a:r>
              <a:rPr lang="es-MX" sz="1200">
                <a:solidFill>
                  <a:srgbClr val="00A67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'Stamen Terrain'</a:t>
            </a:r>
            <a:r>
              <a:rPr lang="es-MX" sz="12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).add_to(m)</a:t>
            </a:r>
            <a:endParaRPr sz="12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2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folium.LayerControl().add_to(m</a:t>
            </a:r>
            <a:r>
              <a:rPr lang="es-MX" sz="1200">
                <a:solidFill>
                  <a:srgbClr val="2E95D3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  # Agregar control de capas</a:t>
            </a:r>
            <a:endParaRPr sz="1200">
              <a:solidFill>
                <a:srgbClr val="2E95D3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2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m.save(</a:t>
            </a:r>
            <a:r>
              <a:rPr lang="es-MX" sz="1200">
                <a:solidFill>
                  <a:srgbClr val="00A67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'mapa_capas.html'</a:t>
            </a:r>
            <a:r>
              <a:rPr lang="es-MX" sz="12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2E95D3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Los usuarios pueden utilizar el control de capas en el mapa para activar o desactivar las capas que deseen visualizar.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g29881759ac1_0_165"/>
          <p:cNvSpPr txBox="1"/>
          <p:nvPr/>
        </p:nvSpPr>
        <p:spPr>
          <a:xfrm>
            <a:off x="457580" y="582963"/>
            <a:ext cx="110160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80"/>
              </a:buClr>
              <a:buSzPts val="4000"/>
              <a:buFont typeface="Calibri"/>
              <a:buNone/>
            </a:pPr>
            <a:r>
              <a:rPr lang="es-MX" sz="4000" cap="small">
                <a:solidFill>
                  <a:srgbClr val="002780"/>
                </a:solidFill>
                <a:latin typeface="Calibri"/>
                <a:ea typeface="Calibri"/>
                <a:cs typeface="Calibri"/>
                <a:sym typeface="Calibri"/>
              </a:rPr>
              <a:t>Activación/Desactivación de Capas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g29881759ac1_0_165"/>
          <p:cNvPicPr preferRelativeResize="0"/>
          <p:nvPr/>
        </p:nvPicPr>
        <p:blipFill rotWithShape="1">
          <a:blip r:embed="rId4">
            <a:alphaModFix/>
          </a:blip>
          <a:srcRect b="17232" l="0" r="0" t="0"/>
          <a:stretch/>
        </p:blipFill>
        <p:spPr>
          <a:xfrm>
            <a:off x="87923" y="6211299"/>
            <a:ext cx="2580520" cy="61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9881759ac1_0_177"/>
          <p:cNvSpPr txBox="1"/>
          <p:nvPr/>
        </p:nvSpPr>
        <p:spPr>
          <a:xfrm>
            <a:off x="7643191" y="6310289"/>
            <a:ext cx="405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1" sz="1800" u="none" cap="small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0" name="Google Shape;300;g29881759ac1_0_1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2684" y="6182398"/>
            <a:ext cx="1761394" cy="675602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g29881759ac1_0_177"/>
          <p:cNvSpPr txBox="1"/>
          <p:nvPr/>
        </p:nvSpPr>
        <p:spPr>
          <a:xfrm>
            <a:off x="707780" y="1377983"/>
            <a:ext cx="10515600" cy="36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7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Los mapas de calor son una forma efectiva de visualizar la densidad de datos en un mapa, mostrando áreas con una alta concentración de puntos o eventos. Folium permite crear fácilmente mapas de calor utilizando la biblioteca HeatMap. Aquí te explico cómo crear mapas de calor con Folium y proporciono ejemplos visuales con datos de muestra.</a:t>
            </a:r>
            <a:endParaRPr sz="17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29881759ac1_0_177"/>
          <p:cNvSpPr txBox="1"/>
          <p:nvPr/>
        </p:nvSpPr>
        <p:spPr>
          <a:xfrm>
            <a:off x="457580" y="582963"/>
            <a:ext cx="110160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80"/>
              </a:buClr>
              <a:buSzPts val="4000"/>
              <a:buFont typeface="Calibri"/>
              <a:buNone/>
            </a:pPr>
            <a:r>
              <a:rPr lang="es-MX" sz="4000" cap="small">
                <a:solidFill>
                  <a:srgbClr val="002780"/>
                </a:solidFill>
                <a:latin typeface="Calibri"/>
                <a:ea typeface="Calibri"/>
                <a:cs typeface="Calibri"/>
                <a:sym typeface="Calibri"/>
              </a:rPr>
              <a:t>Mapas de Calor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3" name="Google Shape;303;g29881759ac1_0_177"/>
          <p:cNvPicPr preferRelativeResize="0"/>
          <p:nvPr/>
        </p:nvPicPr>
        <p:blipFill rotWithShape="1">
          <a:blip r:embed="rId4">
            <a:alphaModFix/>
          </a:blip>
          <a:srcRect b="17232" l="0" r="0" t="0"/>
          <a:stretch/>
        </p:blipFill>
        <p:spPr>
          <a:xfrm>
            <a:off x="87923" y="6211299"/>
            <a:ext cx="2580520" cy="61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g29881759ac1_0_1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8950" y="2984013"/>
            <a:ext cx="5934075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9881759ac1_0_187"/>
          <p:cNvSpPr txBox="1"/>
          <p:nvPr/>
        </p:nvSpPr>
        <p:spPr>
          <a:xfrm>
            <a:off x="7643191" y="6310289"/>
            <a:ext cx="405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1" sz="1800" u="none" cap="small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0" name="Google Shape;310;g29881759ac1_0_1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2684" y="6182398"/>
            <a:ext cx="1761394" cy="675602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g29881759ac1_0_187"/>
          <p:cNvSpPr txBox="1"/>
          <p:nvPr/>
        </p:nvSpPr>
        <p:spPr>
          <a:xfrm>
            <a:off x="707780" y="1377983"/>
            <a:ext cx="10515600" cy="36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Para crear un mapa de calor en Folium, primero debes instalar la biblioteca folium y numpy si aún no lo has hecho: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pip install folium</a:t>
            </a:r>
            <a:endParaRPr sz="10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pip install numpy</a:t>
            </a:r>
            <a:endParaRPr sz="10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Luego, puedes utilizar la función </a:t>
            </a:r>
            <a:r>
              <a:rPr lang="es-MX" sz="950">
                <a:solidFill>
                  <a:srgbClr val="188038"/>
                </a:solidFill>
                <a:highlight>
                  <a:srgbClr val="F7F7F8"/>
                </a:highlight>
                <a:latin typeface="Courier New"/>
                <a:ea typeface="Courier New"/>
                <a:cs typeface="Courier New"/>
                <a:sym typeface="Courier New"/>
              </a:rPr>
              <a:t>HeatMap</a:t>
            </a:r>
            <a:r>
              <a:rPr lang="es-MX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de Folium para crear un mapa de calor. Aquí hay un ejemplo: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050">
                <a:solidFill>
                  <a:srgbClr val="2E95D3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-MX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folium</a:t>
            </a:r>
            <a:endParaRPr sz="10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050">
                <a:solidFill>
                  <a:srgbClr val="2E95D3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-MX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folium.plugins </a:t>
            </a:r>
            <a:r>
              <a:rPr lang="es-MX" sz="1050">
                <a:solidFill>
                  <a:srgbClr val="2E95D3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-MX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HeatMap</a:t>
            </a:r>
            <a:endParaRPr sz="10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050">
                <a:solidFill>
                  <a:srgbClr val="2E95D3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-MX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numpy </a:t>
            </a:r>
            <a:r>
              <a:rPr lang="es-MX" sz="1050">
                <a:solidFill>
                  <a:srgbClr val="2E95D3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s-MX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np</a:t>
            </a:r>
            <a:endParaRPr sz="10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050">
                <a:solidFill>
                  <a:srgbClr val="2E95D3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# Crear un map</a:t>
            </a:r>
            <a:r>
              <a:rPr lang="es-MX" sz="1050">
                <a:solidFill>
                  <a:schemeClr val="dk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sz="10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 = folium.Map(location=[</a:t>
            </a:r>
            <a:r>
              <a:rPr lang="es-MX" sz="105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40.7128</a:t>
            </a:r>
            <a:r>
              <a:rPr lang="es-MX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-</a:t>
            </a:r>
            <a:r>
              <a:rPr lang="es-MX" sz="105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74.0060</a:t>
            </a:r>
            <a:r>
              <a:rPr lang="es-MX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], zoom_start=</a:t>
            </a:r>
            <a:r>
              <a:rPr lang="es-MX" sz="105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s-MX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050">
                <a:solidFill>
                  <a:srgbClr val="2E95D3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# Generar datos de muestra</a:t>
            </a:r>
            <a:endParaRPr sz="10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data = np.random.normal(size=(</a:t>
            </a:r>
            <a:r>
              <a:rPr lang="es-MX" sz="105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s-MX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MX" sz="105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-MX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)) * </a:t>
            </a:r>
            <a:r>
              <a:rPr lang="es-MX" sz="105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0.01</a:t>
            </a:r>
            <a:r>
              <a:rPr lang="es-MX" sz="1050">
                <a:solidFill>
                  <a:srgbClr val="2E95D3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# Coordenadas aleatorias</a:t>
            </a:r>
            <a:endParaRPr sz="10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050">
              <a:solidFill>
                <a:srgbClr val="2E95D3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050">
                <a:solidFill>
                  <a:srgbClr val="2E95D3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# Crear un mapa de calor con los datos de muestra</a:t>
            </a:r>
            <a:endParaRPr sz="10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HeatMap(data).add_to(m)</a:t>
            </a:r>
            <a:endParaRPr sz="10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m.save(</a:t>
            </a:r>
            <a:r>
              <a:rPr lang="es-MX" sz="1050">
                <a:solidFill>
                  <a:srgbClr val="00A67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'mapa_de_calor.html'</a:t>
            </a:r>
            <a:r>
              <a:rPr lang="es-MX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g29881759ac1_0_187"/>
          <p:cNvSpPr txBox="1"/>
          <p:nvPr/>
        </p:nvSpPr>
        <p:spPr>
          <a:xfrm>
            <a:off x="457580" y="582963"/>
            <a:ext cx="110160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80"/>
              </a:buClr>
              <a:buSzPts val="4000"/>
              <a:buFont typeface="Calibri"/>
              <a:buNone/>
            </a:pPr>
            <a:r>
              <a:rPr lang="es-MX" sz="4000" cap="small">
                <a:solidFill>
                  <a:srgbClr val="002780"/>
                </a:solidFill>
                <a:latin typeface="Calibri"/>
                <a:ea typeface="Calibri"/>
                <a:cs typeface="Calibri"/>
                <a:sym typeface="Calibri"/>
              </a:rPr>
              <a:t>Creación de un Mapa de Calor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3" name="Google Shape;313;g29881759ac1_0_187"/>
          <p:cNvPicPr preferRelativeResize="0"/>
          <p:nvPr/>
        </p:nvPicPr>
        <p:blipFill rotWithShape="1">
          <a:blip r:embed="rId4">
            <a:alphaModFix/>
          </a:blip>
          <a:srcRect b="17232" l="0" r="0" t="0"/>
          <a:stretch/>
        </p:blipFill>
        <p:spPr>
          <a:xfrm>
            <a:off x="87923" y="6211299"/>
            <a:ext cx="2580520" cy="61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9881759ac1_0_201"/>
          <p:cNvSpPr txBox="1"/>
          <p:nvPr/>
        </p:nvSpPr>
        <p:spPr>
          <a:xfrm>
            <a:off x="7643191" y="6310289"/>
            <a:ext cx="405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1" sz="1800" u="none" cap="small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9" name="Google Shape;319;g29881759ac1_0_2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2684" y="6182398"/>
            <a:ext cx="1761394" cy="675602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g29881759ac1_0_201"/>
          <p:cNvSpPr txBox="1"/>
          <p:nvPr/>
        </p:nvSpPr>
        <p:spPr>
          <a:xfrm>
            <a:off x="707780" y="1377983"/>
            <a:ext cx="10515600" cy="36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7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En este ejemplo, hemos creado un mapa de calor con datos de muestra generados aleatoriamente. La función </a:t>
            </a:r>
            <a:r>
              <a:rPr lang="es-MX" sz="1700">
                <a:solidFill>
                  <a:srgbClr val="188038"/>
                </a:solidFill>
                <a:highlight>
                  <a:srgbClr val="F7F7F8"/>
                </a:highlight>
                <a:latin typeface="Courier New"/>
                <a:ea typeface="Courier New"/>
                <a:cs typeface="Courier New"/>
                <a:sym typeface="Courier New"/>
              </a:rPr>
              <a:t>HeatMap</a:t>
            </a:r>
            <a:r>
              <a:rPr lang="es-MX" sz="17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toma una matriz de coordenadas (latitud y longitud) como entrada y crea el mapa de calor en función de la densidad de puntos en esas ubicaciones.</a:t>
            </a:r>
            <a:endParaRPr sz="17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1" name="Google Shape;321;g29881759ac1_0_201"/>
          <p:cNvSpPr txBox="1"/>
          <p:nvPr/>
        </p:nvSpPr>
        <p:spPr>
          <a:xfrm>
            <a:off x="457580" y="582963"/>
            <a:ext cx="110160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80"/>
              </a:buClr>
              <a:buSzPts val="4000"/>
              <a:buFont typeface="Calibri"/>
              <a:buNone/>
            </a:pPr>
            <a:r>
              <a:rPr lang="es-MX" sz="4000" cap="small">
                <a:solidFill>
                  <a:srgbClr val="002780"/>
                </a:solidFill>
                <a:latin typeface="Calibri"/>
                <a:ea typeface="Calibri"/>
                <a:cs typeface="Calibri"/>
                <a:sym typeface="Calibri"/>
              </a:rPr>
              <a:t>Creación de un Mapa de Calor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g29881759ac1_0_201"/>
          <p:cNvPicPr preferRelativeResize="0"/>
          <p:nvPr/>
        </p:nvPicPr>
        <p:blipFill rotWithShape="1">
          <a:blip r:embed="rId4">
            <a:alphaModFix/>
          </a:blip>
          <a:srcRect b="17232" l="0" r="0" t="0"/>
          <a:stretch/>
        </p:blipFill>
        <p:spPr>
          <a:xfrm>
            <a:off x="87923" y="6211299"/>
            <a:ext cx="2580520" cy="61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9881759ac1_0_221"/>
          <p:cNvSpPr txBox="1"/>
          <p:nvPr/>
        </p:nvSpPr>
        <p:spPr>
          <a:xfrm>
            <a:off x="7643191" y="6310289"/>
            <a:ext cx="405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1" sz="1800" u="none" cap="small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8" name="Google Shape;328;g29881759ac1_0_2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2684" y="6182398"/>
            <a:ext cx="1761394" cy="675602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g29881759ac1_0_221"/>
          <p:cNvSpPr txBox="1"/>
          <p:nvPr/>
        </p:nvSpPr>
        <p:spPr>
          <a:xfrm>
            <a:off x="707780" y="1377983"/>
            <a:ext cx="10515600" cy="36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En este ejemplo, utilizamos datos de crímenes para crear un mapa de calor que muestra las áreas de alta densidad de crímenes en una ciudad.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050">
                <a:solidFill>
                  <a:srgbClr val="2E95D3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-MX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folium</a:t>
            </a:r>
            <a:endParaRPr sz="10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050">
                <a:solidFill>
                  <a:srgbClr val="2E95D3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-MX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folium.plugins </a:t>
            </a:r>
            <a:r>
              <a:rPr lang="es-MX" sz="1050">
                <a:solidFill>
                  <a:srgbClr val="2E95D3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-MX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HeatMap</a:t>
            </a:r>
            <a:endParaRPr sz="10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050">
                <a:solidFill>
                  <a:srgbClr val="2E95D3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-MX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pandas </a:t>
            </a:r>
            <a:r>
              <a:rPr lang="es-MX" sz="1050">
                <a:solidFill>
                  <a:srgbClr val="2E95D3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s-MX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pd</a:t>
            </a:r>
            <a:endParaRPr sz="10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050">
              <a:solidFill>
                <a:srgbClr val="2E95D3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050">
                <a:solidFill>
                  <a:srgbClr val="2E95D3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# Cargar datos de crímenes desde un archivo CSV</a:t>
            </a:r>
            <a:endParaRPr sz="10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data = pd.read_csv(</a:t>
            </a:r>
            <a:r>
              <a:rPr lang="es-MX" sz="1050">
                <a:solidFill>
                  <a:srgbClr val="00A67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'datos_crimes.csv'</a:t>
            </a:r>
            <a:r>
              <a:rPr lang="es-MX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050">
                <a:solidFill>
                  <a:srgbClr val="2E95D3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# Crear un mapa</a:t>
            </a:r>
            <a:endParaRPr sz="10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 = folium.Map(location=[</a:t>
            </a:r>
            <a:r>
              <a:rPr lang="es-MX" sz="105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40.7128</a:t>
            </a:r>
            <a:r>
              <a:rPr lang="es-MX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-</a:t>
            </a:r>
            <a:r>
              <a:rPr lang="es-MX" sz="105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74.0060</a:t>
            </a:r>
            <a:r>
              <a:rPr lang="es-MX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], zoom_start=</a:t>
            </a:r>
            <a:r>
              <a:rPr lang="es-MX" sz="105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s-MX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050">
              <a:solidFill>
                <a:srgbClr val="2E95D3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050">
                <a:solidFill>
                  <a:srgbClr val="2E95D3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# Extraer las coordenadas de los crímenes</a:t>
            </a:r>
            <a:endParaRPr sz="10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crime_data = data[[</a:t>
            </a:r>
            <a:r>
              <a:rPr lang="es-MX" sz="1050">
                <a:solidFill>
                  <a:srgbClr val="00A67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'Latitud'</a:t>
            </a:r>
            <a:r>
              <a:rPr lang="es-MX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MX" sz="1050">
                <a:solidFill>
                  <a:srgbClr val="00A67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'Longitud'</a:t>
            </a:r>
            <a:r>
              <a:rPr lang="es-MX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]].values</a:t>
            </a:r>
            <a:endParaRPr sz="10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050">
              <a:solidFill>
                <a:srgbClr val="2E95D3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050">
                <a:solidFill>
                  <a:srgbClr val="2E95D3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# Crear un mapa de calor con los datos de crímenes</a:t>
            </a:r>
            <a:endParaRPr sz="10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HeatMap(crime_data).add_to(m)</a:t>
            </a:r>
            <a:endParaRPr sz="10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m.save(</a:t>
            </a:r>
            <a:r>
              <a:rPr lang="es-MX" sz="1050">
                <a:solidFill>
                  <a:srgbClr val="00A67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'mapa_de_calor_crimes.html'</a:t>
            </a:r>
            <a:r>
              <a:rPr lang="es-MX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Este mapa de calor muestra las áreas de alta densidad de crímenes en la ciudad.</a:t>
            </a:r>
            <a:endParaRPr sz="10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" name="Google Shape;330;g29881759ac1_0_221"/>
          <p:cNvSpPr txBox="1"/>
          <p:nvPr/>
        </p:nvSpPr>
        <p:spPr>
          <a:xfrm>
            <a:off x="457580" y="582963"/>
            <a:ext cx="110160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85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80"/>
              </a:buClr>
              <a:buSzPct val="100000"/>
              <a:buFont typeface="Calibri"/>
              <a:buNone/>
            </a:pPr>
            <a:r>
              <a:rPr lang="es-MX" sz="4000" cap="small">
                <a:solidFill>
                  <a:srgbClr val="002780"/>
                </a:solidFill>
                <a:latin typeface="Calibri"/>
                <a:ea typeface="Calibri"/>
                <a:cs typeface="Calibri"/>
                <a:sym typeface="Calibri"/>
              </a:rPr>
              <a:t>Ejemplo 1 - Mapa de Calor de Densidad de Crímenes en una Ciudad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1" name="Google Shape;331;g29881759ac1_0_221"/>
          <p:cNvPicPr preferRelativeResize="0"/>
          <p:nvPr/>
        </p:nvPicPr>
        <p:blipFill rotWithShape="1">
          <a:blip r:embed="rId4">
            <a:alphaModFix/>
          </a:blip>
          <a:srcRect b="17232" l="0" r="0" t="0"/>
          <a:stretch/>
        </p:blipFill>
        <p:spPr>
          <a:xfrm>
            <a:off x="87923" y="6211299"/>
            <a:ext cx="2580520" cy="61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9881759ac1_0_210"/>
          <p:cNvSpPr txBox="1"/>
          <p:nvPr/>
        </p:nvSpPr>
        <p:spPr>
          <a:xfrm>
            <a:off x="7643191" y="6310289"/>
            <a:ext cx="405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1" sz="1800" u="none" cap="small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7" name="Google Shape;337;g29881759ac1_0_2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2684" y="6182398"/>
            <a:ext cx="1761394" cy="675602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g29881759ac1_0_210"/>
          <p:cNvSpPr txBox="1"/>
          <p:nvPr/>
        </p:nvSpPr>
        <p:spPr>
          <a:xfrm>
            <a:off x="759980" y="973508"/>
            <a:ext cx="10515600" cy="36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En este ejemplo, utilizamos datos de ubicación de restaurantes para crear un mapa de calor que muestra las áreas con una alta concentración de restaurantes en una ciudad.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050">
                <a:solidFill>
                  <a:srgbClr val="2E95D3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-MX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folium</a:t>
            </a:r>
            <a:endParaRPr sz="10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050">
                <a:solidFill>
                  <a:srgbClr val="2E95D3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-MX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folium.plugins </a:t>
            </a:r>
            <a:r>
              <a:rPr lang="es-MX" sz="1050">
                <a:solidFill>
                  <a:srgbClr val="2E95D3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-MX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HeatMap</a:t>
            </a:r>
            <a:endParaRPr sz="10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050">
                <a:solidFill>
                  <a:srgbClr val="2E95D3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-MX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pandas </a:t>
            </a:r>
            <a:r>
              <a:rPr lang="es-MX" sz="1050">
                <a:solidFill>
                  <a:srgbClr val="2E95D3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s-MX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pd</a:t>
            </a:r>
            <a:endParaRPr sz="10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050">
                <a:solidFill>
                  <a:srgbClr val="2E95D3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# Cargar datos de ubicación de restaurantes desde un archivo CSV</a:t>
            </a:r>
            <a:endParaRPr sz="10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data = pd.read_csv(</a:t>
            </a:r>
            <a:r>
              <a:rPr lang="es-MX" sz="1050">
                <a:solidFill>
                  <a:srgbClr val="00A67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'datos_restaurantes.csv'</a:t>
            </a:r>
            <a:r>
              <a:rPr lang="es-MX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050">
                <a:solidFill>
                  <a:srgbClr val="2E95D3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# Crear un mapa</a:t>
            </a:r>
            <a:endParaRPr sz="10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 = folium.Map(location=[</a:t>
            </a:r>
            <a:r>
              <a:rPr lang="es-MX" sz="105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40.7128</a:t>
            </a:r>
            <a:r>
              <a:rPr lang="es-MX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-</a:t>
            </a:r>
            <a:r>
              <a:rPr lang="es-MX" sz="105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74.0060</a:t>
            </a:r>
            <a:r>
              <a:rPr lang="es-MX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], zoom_start=</a:t>
            </a:r>
            <a:r>
              <a:rPr lang="es-MX" sz="105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s-MX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050">
              <a:solidFill>
                <a:srgbClr val="2E95D3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050">
                <a:solidFill>
                  <a:srgbClr val="2E95D3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# Extraer las coordenadas de los restaurantes</a:t>
            </a:r>
            <a:endParaRPr sz="10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restaurant_data = data[[</a:t>
            </a:r>
            <a:r>
              <a:rPr lang="es-MX" sz="1050">
                <a:solidFill>
                  <a:srgbClr val="00A67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'Latitud'</a:t>
            </a:r>
            <a:r>
              <a:rPr lang="es-MX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MX" sz="1050">
                <a:solidFill>
                  <a:srgbClr val="00A67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'Longitud'</a:t>
            </a:r>
            <a:r>
              <a:rPr lang="es-MX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]].values</a:t>
            </a:r>
            <a:endParaRPr sz="10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050">
              <a:solidFill>
                <a:srgbClr val="2E95D3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050">
                <a:solidFill>
                  <a:srgbClr val="2E95D3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# Crear un mapa de calor con los datos de restaurantes</a:t>
            </a:r>
            <a:endParaRPr sz="10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HeatMap(restaurant_data).add_to(m)</a:t>
            </a:r>
            <a:endParaRPr sz="10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m.save(</a:t>
            </a:r>
            <a:r>
              <a:rPr lang="es-MX" sz="1050">
                <a:solidFill>
                  <a:srgbClr val="00A67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'mapa_de_calor_restaurantes.html'</a:t>
            </a:r>
            <a:r>
              <a:rPr lang="es-MX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Este mapa de calor muestra las áreas con una alta concentración de restaurantes en la ciudad.</a:t>
            </a:r>
            <a:endParaRPr sz="10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g29881759ac1_0_210"/>
          <p:cNvSpPr txBox="1"/>
          <p:nvPr/>
        </p:nvSpPr>
        <p:spPr>
          <a:xfrm>
            <a:off x="457580" y="230688"/>
            <a:ext cx="110160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85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80"/>
              </a:buClr>
              <a:buSzPct val="100000"/>
              <a:buFont typeface="Calibri"/>
              <a:buNone/>
            </a:pPr>
            <a:r>
              <a:rPr lang="es-MX" sz="4000" cap="small">
                <a:solidFill>
                  <a:srgbClr val="002780"/>
                </a:solidFill>
                <a:latin typeface="Calibri"/>
                <a:ea typeface="Calibri"/>
                <a:cs typeface="Calibri"/>
                <a:sym typeface="Calibri"/>
              </a:rPr>
              <a:t>Ejemplo 2 - Mapa de Calor de Densidad de Restaurantes en una Ciudad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0" name="Google Shape;340;g29881759ac1_0_210"/>
          <p:cNvPicPr preferRelativeResize="0"/>
          <p:nvPr/>
        </p:nvPicPr>
        <p:blipFill rotWithShape="1">
          <a:blip r:embed="rId4">
            <a:alphaModFix/>
          </a:blip>
          <a:srcRect b="17232" l="0" r="0" t="0"/>
          <a:stretch/>
        </p:blipFill>
        <p:spPr>
          <a:xfrm>
            <a:off x="87923" y="6211299"/>
            <a:ext cx="2580520" cy="61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9881759ac1_0_234"/>
          <p:cNvSpPr txBox="1"/>
          <p:nvPr/>
        </p:nvSpPr>
        <p:spPr>
          <a:xfrm>
            <a:off x="7643191" y="6310289"/>
            <a:ext cx="405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1" sz="1800" u="none" cap="small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6" name="Google Shape;346;g29881759ac1_0_2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2684" y="6182398"/>
            <a:ext cx="1761394" cy="675602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g29881759ac1_0_234"/>
          <p:cNvSpPr txBox="1"/>
          <p:nvPr/>
        </p:nvSpPr>
        <p:spPr>
          <a:xfrm>
            <a:off x="759980" y="973508"/>
            <a:ext cx="10515600" cy="36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7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Supongamos que tienes una cadena de tiendas minoristas y deseas visualizar las ubicaciones de tus tiendas en un mapa interactivo utilizando Folium. Esto te permitiría tener una visión general de la distribución geográfica de tus tiendas y ayudaría a tomar decisiones estratégicas sobre la expansión, publicidad y logística. Aquí te muestro un ejemplo práctico de cómo hacerlo:</a:t>
            </a:r>
            <a:endParaRPr sz="17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g29881759ac1_0_234"/>
          <p:cNvSpPr txBox="1"/>
          <p:nvPr/>
        </p:nvSpPr>
        <p:spPr>
          <a:xfrm>
            <a:off x="457580" y="230688"/>
            <a:ext cx="110160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80"/>
              </a:buClr>
              <a:buSzPct val="100000"/>
              <a:buFont typeface="Calibri"/>
              <a:buNone/>
            </a:pPr>
            <a:r>
              <a:rPr lang="es-MX" sz="4000" cap="small">
                <a:solidFill>
                  <a:srgbClr val="002780"/>
                </a:solidFill>
                <a:latin typeface="Calibri"/>
                <a:ea typeface="Calibri"/>
                <a:cs typeface="Calibri"/>
                <a:sym typeface="Calibri"/>
              </a:rPr>
              <a:t>Ejemplo Práctico: Visualización de Ubicaciones de Tiendas en un Área Geográfica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9" name="Google Shape;349;g29881759ac1_0_234"/>
          <p:cNvPicPr preferRelativeResize="0"/>
          <p:nvPr/>
        </p:nvPicPr>
        <p:blipFill rotWithShape="1">
          <a:blip r:embed="rId4">
            <a:alphaModFix/>
          </a:blip>
          <a:srcRect b="17232" l="0" r="0" t="0"/>
          <a:stretch/>
        </p:blipFill>
        <p:spPr>
          <a:xfrm>
            <a:off x="87923" y="6211299"/>
            <a:ext cx="2580520" cy="61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798e30f9b6_0_52"/>
          <p:cNvSpPr txBox="1"/>
          <p:nvPr/>
        </p:nvSpPr>
        <p:spPr>
          <a:xfrm>
            <a:off x="7643191" y="6310289"/>
            <a:ext cx="405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1" sz="1800" u="none" cap="small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7" name="Google Shape;107;g2798e30f9b6_0_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2684" y="6182398"/>
            <a:ext cx="1761394" cy="675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2798e30f9b6_0_52"/>
          <p:cNvPicPr preferRelativeResize="0"/>
          <p:nvPr/>
        </p:nvPicPr>
        <p:blipFill rotWithShape="1">
          <a:blip r:embed="rId4">
            <a:alphaModFix/>
          </a:blip>
          <a:srcRect b="17231" l="0" r="0" t="0"/>
          <a:stretch/>
        </p:blipFill>
        <p:spPr>
          <a:xfrm>
            <a:off x="87923" y="6211299"/>
            <a:ext cx="2580520" cy="61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2798e30f9b6_0_52"/>
          <p:cNvSpPr txBox="1"/>
          <p:nvPr/>
        </p:nvSpPr>
        <p:spPr>
          <a:xfrm>
            <a:off x="457580" y="521263"/>
            <a:ext cx="110160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80"/>
              </a:buClr>
              <a:buSzPts val="4000"/>
              <a:buFont typeface="Calibri"/>
              <a:buNone/>
            </a:pPr>
            <a:r>
              <a:rPr lang="es-MX" sz="4000" cap="small">
                <a:solidFill>
                  <a:srgbClr val="002780"/>
                </a:solidFill>
                <a:latin typeface="Calibri"/>
                <a:ea typeface="Calibri"/>
                <a:cs typeface="Calibri"/>
                <a:sym typeface="Calibri"/>
              </a:rPr>
              <a:t>¿</a:t>
            </a:r>
            <a:r>
              <a:rPr lang="es-MX" sz="4000" cap="small">
                <a:solidFill>
                  <a:srgbClr val="002780"/>
                </a:solidFill>
                <a:latin typeface="Calibri"/>
                <a:ea typeface="Calibri"/>
                <a:cs typeface="Calibri"/>
                <a:sym typeface="Calibri"/>
              </a:rPr>
              <a:t>Cómo</a:t>
            </a:r>
            <a:r>
              <a:rPr lang="es-MX" sz="4000" cap="small">
                <a:solidFill>
                  <a:srgbClr val="00278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MX" sz="4000" cap="small">
                <a:solidFill>
                  <a:srgbClr val="002780"/>
                </a:solidFill>
                <a:latin typeface="Calibri"/>
                <a:ea typeface="Calibri"/>
                <a:cs typeface="Calibri"/>
                <a:sym typeface="Calibri"/>
              </a:rPr>
              <a:t>surgió</a:t>
            </a:r>
            <a:r>
              <a:rPr lang="es-MX" sz="4000" cap="small">
                <a:solidFill>
                  <a:srgbClr val="002780"/>
                </a:solidFill>
                <a:latin typeface="Calibri"/>
                <a:ea typeface="Calibri"/>
                <a:cs typeface="Calibri"/>
                <a:sym typeface="Calibri"/>
              </a:rPr>
              <a:t> Folium?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2798e30f9b6_0_52"/>
          <p:cNvSpPr txBox="1"/>
          <p:nvPr/>
        </p:nvSpPr>
        <p:spPr>
          <a:xfrm>
            <a:off x="676905" y="1340633"/>
            <a:ext cx="10515600" cy="36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2000">
                <a:solidFill>
                  <a:schemeClr val="dk1"/>
                </a:solidFill>
              </a:rPr>
              <a:t>Folium en Python surgió como una solución para crear mapas interactivos directamente desde entornos de programación en Python, facilitando la visualización de datos geográficos y geoespaciales de manera simple y amigable.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2000">
                <a:solidFill>
                  <a:schemeClr val="dk1"/>
                </a:solidFill>
              </a:rPr>
              <a:t>Fue creada por Rob Story, un desarrollador de software, como un proyecto personal en 2012. Story estaba buscando una manera más sencilla de trabajar con mapas y datos geoespaciales en Python. En ese momento, la visualización de mapas interactivos requería un conocimiento más avanzado de HTML, JavaScript y librerías más complejas.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2000">
                <a:solidFill>
                  <a:schemeClr val="dk1"/>
                </a:solidFill>
              </a:rPr>
              <a:t>La librería folium proporciona una interfaz intuitiva para crear mapas, incrustar datos, agregar marcadores, superponer capas y personalizar visualmente la representación geográfica de datos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9881759ac1_0_244"/>
          <p:cNvSpPr txBox="1"/>
          <p:nvPr/>
        </p:nvSpPr>
        <p:spPr>
          <a:xfrm>
            <a:off x="7643191" y="6310289"/>
            <a:ext cx="405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1" sz="1800" u="none" cap="small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55" name="Google Shape;355;g29881759ac1_0_2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2684" y="6182398"/>
            <a:ext cx="1761394" cy="675602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g29881759ac1_0_244"/>
          <p:cNvSpPr txBox="1"/>
          <p:nvPr/>
        </p:nvSpPr>
        <p:spPr>
          <a:xfrm>
            <a:off x="759980" y="973508"/>
            <a:ext cx="10515600" cy="36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050">
                <a:solidFill>
                  <a:srgbClr val="2E95D3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-MX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folium</a:t>
            </a:r>
            <a:endParaRPr sz="10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050">
                <a:solidFill>
                  <a:srgbClr val="2E95D3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-MX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pandas </a:t>
            </a:r>
            <a:r>
              <a:rPr lang="es-MX" sz="1050">
                <a:solidFill>
                  <a:srgbClr val="2E95D3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s-MX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pd</a:t>
            </a:r>
            <a:endParaRPr sz="10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050">
              <a:solidFill>
                <a:srgbClr val="2E95D3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050">
                <a:solidFill>
                  <a:srgbClr val="2E95D3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# Crear un mapa</a:t>
            </a:r>
            <a:endParaRPr sz="1050">
              <a:solidFill>
                <a:srgbClr val="2E95D3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 = folium.Map(location=[</a:t>
            </a:r>
            <a:r>
              <a:rPr lang="es-MX" sz="105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40.7128</a:t>
            </a:r>
            <a:r>
              <a:rPr lang="es-MX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-</a:t>
            </a:r>
            <a:r>
              <a:rPr lang="es-MX" sz="105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74.0060</a:t>
            </a:r>
            <a:r>
              <a:rPr lang="es-MX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], zoom_start=</a:t>
            </a:r>
            <a:r>
              <a:rPr lang="es-MX" sz="105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s-MX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050">
                <a:solidFill>
                  <a:srgbClr val="2E95D3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# Cargar datos de ubicaciones de tiendas desde un archivo CSV</a:t>
            </a:r>
            <a:endParaRPr sz="10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data = pd.read_csv(</a:t>
            </a:r>
            <a:r>
              <a:rPr lang="es-MX" sz="1050">
                <a:solidFill>
                  <a:srgbClr val="00A67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'ubicaciones_tiendas.csv'</a:t>
            </a:r>
            <a:r>
              <a:rPr lang="es-MX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050">
                <a:solidFill>
                  <a:srgbClr val="2E95D3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# Agregar marcadores para cada tienda en el mapa</a:t>
            </a:r>
            <a:endParaRPr sz="10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050">
                <a:solidFill>
                  <a:srgbClr val="2E95D3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MX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index, row </a:t>
            </a:r>
            <a:r>
              <a:rPr lang="es-MX" sz="1050">
                <a:solidFill>
                  <a:srgbClr val="2E95D3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-MX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data.iterrows():</a:t>
            </a:r>
            <a:endParaRPr sz="10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folium.Marker(</a:t>
            </a:r>
            <a:endParaRPr sz="10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location=[row[</a:t>
            </a:r>
            <a:r>
              <a:rPr lang="es-MX" sz="1050">
                <a:solidFill>
                  <a:srgbClr val="00A67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'Latitud'</a:t>
            </a:r>
            <a:r>
              <a:rPr lang="es-MX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], row[</a:t>
            </a:r>
            <a:r>
              <a:rPr lang="es-MX" sz="1050">
                <a:solidFill>
                  <a:srgbClr val="00A67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'Longitud'</a:t>
            </a:r>
            <a:r>
              <a:rPr lang="es-MX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]],</a:t>
            </a:r>
            <a:endParaRPr sz="10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popup=row[</a:t>
            </a:r>
            <a:r>
              <a:rPr lang="es-MX" sz="1050">
                <a:solidFill>
                  <a:srgbClr val="00A67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'Nombre de la Tienda'</a:t>
            </a:r>
            <a:r>
              <a:rPr lang="es-MX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0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).add_to(m)</a:t>
            </a:r>
            <a:endParaRPr sz="10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m.save(</a:t>
            </a:r>
            <a:r>
              <a:rPr lang="es-MX" sz="1050">
                <a:solidFill>
                  <a:srgbClr val="00A67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'mapa_de_tiendas.html'</a:t>
            </a:r>
            <a:r>
              <a:rPr lang="es-MX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" name="Google Shape;357;g29881759ac1_0_244"/>
          <p:cNvSpPr txBox="1"/>
          <p:nvPr/>
        </p:nvSpPr>
        <p:spPr>
          <a:xfrm>
            <a:off x="457580" y="230688"/>
            <a:ext cx="110160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80"/>
              </a:buClr>
              <a:buSzPct val="100000"/>
              <a:buFont typeface="Calibri"/>
              <a:buNone/>
            </a:pPr>
            <a:r>
              <a:rPr lang="es-MX" sz="4000" cap="small">
                <a:solidFill>
                  <a:srgbClr val="002780"/>
                </a:solidFill>
                <a:latin typeface="Calibri"/>
                <a:ea typeface="Calibri"/>
                <a:cs typeface="Calibri"/>
                <a:sym typeface="Calibri"/>
              </a:rPr>
              <a:t>Ejemplo Práctico: Visualización de Ubicaciones de Tiendas en un Área Geográfica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8" name="Google Shape;358;g29881759ac1_0_244"/>
          <p:cNvPicPr preferRelativeResize="0"/>
          <p:nvPr/>
        </p:nvPicPr>
        <p:blipFill rotWithShape="1">
          <a:blip r:embed="rId4">
            <a:alphaModFix/>
          </a:blip>
          <a:srcRect b="17232" l="0" r="0" t="0"/>
          <a:stretch/>
        </p:blipFill>
        <p:spPr>
          <a:xfrm>
            <a:off x="87923" y="6211299"/>
            <a:ext cx="2580520" cy="61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9881759ac1_0_253"/>
          <p:cNvSpPr txBox="1"/>
          <p:nvPr/>
        </p:nvSpPr>
        <p:spPr>
          <a:xfrm>
            <a:off x="7643191" y="6310289"/>
            <a:ext cx="405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1" sz="1800" u="none" cap="small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64" name="Google Shape;364;g29881759ac1_0_2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2684" y="6182398"/>
            <a:ext cx="1761394" cy="675602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g29881759ac1_0_253"/>
          <p:cNvSpPr txBox="1"/>
          <p:nvPr/>
        </p:nvSpPr>
        <p:spPr>
          <a:xfrm>
            <a:off x="759980" y="973508"/>
            <a:ext cx="10515600" cy="36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En este ejemplo: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None/>
            </a:pPr>
            <a:r>
              <a:rPr lang="es-MX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Importamos la biblioteca Folium y pandas para trabajar con datos de ubicaciones de tiendas.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None/>
            </a:pPr>
            <a:r>
              <a:rPr lang="es-MX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Creamos un mapa en Folium con una ubicación central y un nivel de zoom inicial.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None/>
            </a:pPr>
            <a:r>
              <a:rPr lang="es-MX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Cargamos los datos de ubicaciones de tiendas desde un archivo CSV. Los datos pueden incluir información como el nombre de la tienda, la latitud y la longitud.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None/>
            </a:pPr>
            <a:r>
              <a:rPr lang="es-MX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Recorremos los datos y agregamos un marcador para cada tienda en el mapa. Cada marcador muestra el nombre de la tienda como información emergente.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None/>
            </a:pPr>
            <a:r>
              <a:rPr lang="es-MX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Guardamos el mapa como un archivo HTML que se puede abrir en un navegador web.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El resultado es un mapa interactivo que muestra las ubicaciones de tus tiendas en un área geográfica específica. Los usuarios pueden hacer zoom, desplazarse y hacer clic en los marcadores para obtener más información sobre cada tienda. Esto es útil para una cadena de tiendas minoristas que desea visualizar y compartir información sobre la distribución de sus tiendas con su equipo o sus clientes.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050">
              <a:solidFill>
                <a:srgbClr val="2E95D3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6" name="Google Shape;366;g29881759ac1_0_253"/>
          <p:cNvSpPr txBox="1"/>
          <p:nvPr/>
        </p:nvSpPr>
        <p:spPr>
          <a:xfrm>
            <a:off x="457580" y="230688"/>
            <a:ext cx="110160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80"/>
              </a:buClr>
              <a:buSzPct val="100000"/>
              <a:buFont typeface="Calibri"/>
              <a:buNone/>
            </a:pPr>
            <a:r>
              <a:rPr lang="es-MX" sz="4000" cap="small">
                <a:solidFill>
                  <a:srgbClr val="002780"/>
                </a:solidFill>
                <a:latin typeface="Calibri"/>
                <a:ea typeface="Calibri"/>
                <a:cs typeface="Calibri"/>
                <a:sym typeface="Calibri"/>
              </a:rPr>
              <a:t>Ejemplo Práctico: Visualización de Ubicaciones de Tiendas en un Área Geográfica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7" name="Google Shape;367;g29881759ac1_0_253"/>
          <p:cNvPicPr preferRelativeResize="0"/>
          <p:nvPr/>
        </p:nvPicPr>
        <p:blipFill rotWithShape="1">
          <a:blip r:embed="rId4">
            <a:alphaModFix/>
          </a:blip>
          <a:srcRect b="17232" l="0" r="0" t="0"/>
          <a:stretch/>
        </p:blipFill>
        <p:spPr>
          <a:xfrm>
            <a:off x="87923" y="6211299"/>
            <a:ext cx="2580520" cy="61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79572da107_0_14"/>
          <p:cNvSpPr txBox="1"/>
          <p:nvPr/>
        </p:nvSpPr>
        <p:spPr>
          <a:xfrm>
            <a:off x="7643191" y="6310289"/>
            <a:ext cx="405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1" sz="1800" u="none" cap="small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3" name="Google Shape;373;g279572da107_0_14"/>
          <p:cNvSpPr txBox="1"/>
          <p:nvPr/>
        </p:nvSpPr>
        <p:spPr>
          <a:xfrm>
            <a:off x="838200" y="1627200"/>
            <a:ext cx="10515600" cy="3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MX" sz="2000"/>
              <a:t>Lafuente, P. (2023, Feb 21) “Librerías Python para visualización de datos” </a:t>
            </a:r>
            <a:r>
              <a:rPr lang="es-MX" sz="2000" u="sng">
                <a:solidFill>
                  <a:schemeClr val="hlink"/>
                </a:solidFill>
                <a:hlinkClick r:id="rId3"/>
              </a:rPr>
              <a:t>https://www.geomapik.com/spatial-data-science/mejores-librerias-python-visualizacion-datos/</a:t>
            </a:r>
            <a:endParaRPr sz="2000"/>
          </a:p>
          <a:p>
            <a:pPr indent="-355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MX" sz="2000"/>
              <a:t>López, L. (2022 Oct 27) “¿Que es Folium?” </a:t>
            </a:r>
            <a:endParaRPr sz="2000"/>
          </a:p>
          <a:p>
            <a:pPr indent="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u="sng">
                <a:solidFill>
                  <a:schemeClr val="hlink"/>
                </a:solidFill>
                <a:hlinkClick r:id="rId4"/>
              </a:rPr>
              <a:t>https://lauralpezb.medium.com/qu%C3%A9-es-folium-b16d39797692</a:t>
            </a:r>
            <a:endParaRPr sz="2000"/>
          </a:p>
          <a:p>
            <a:pPr indent="-355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MX" sz="2000"/>
              <a:t>Python Charts (2022) “Mapas de leaflet en Python con folium”</a:t>
            </a:r>
            <a:endParaRPr sz="2000"/>
          </a:p>
          <a:p>
            <a:pPr indent="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u="sng">
                <a:solidFill>
                  <a:schemeClr val="hlink"/>
                </a:solidFill>
                <a:hlinkClick r:id="rId5"/>
              </a:rPr>
              <a:t>https://python-charts.com/es/espacial/mapas-interactivos-folium/</a:t>
            </a:r>
            <a:endParaRPr sz="2000"/>
          </a:p>
          <a:p>
            <a:pPr indent="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374" name="Google Shape;374;g279572da107_0_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342684" y="6049666"/>
            <a:ext cx="1761394" cy="675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g279572da107_0_14"/>
          <p:cNvPicPr preferRelativeResize="0"/>
          <p:nvPr/>
        </p:nvPicPr>
        <p:blipFill rotWithShape="1">
          <a:blip r:embed="rId7">
            <a:alphaModFix/>
          </a:blip>
          <a:srcRect b="17231" l="0" r="0" t="0"/>
          <a:stretch/>
        </p:blipFill>
        <p:spPr>
          <a:xfrm>
            <a:off x="87923" y="6078567"/>
            <a:ext cx="2580520" cy="617799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g279572da107_0_14"/>
          <p:cNvSpPr txBox="1"/>
          <p:nvPr/>
        </p:nvSpPr>
        <p:spPr>
          <a:xfrm>
            <a:off x="457580" y="582963"/>
            <a:ext cx="110160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80"/>
              </a:buClr>
              <a:buSzPts val="3400"/>
              <a:buFont typeface="Calibri"/>
              <a:buNone/>
            </a:pPr>
            <a:r>
              <a:rPr b="0" i="0" lang="es-MX" sz="3400" u="none" cap="small" strike="noStrike">
                <a:solidFill>
                  <a:srgbClr val="002780"/>
                </a:solidFill>
                <a:latin typeface="Calibri"/>
                <a:ea typeface="Calibri"/>
                <a:cs typeface="Calibri"/>
                <a:sym typeface="Calibri"/>
              </a:rPr>
              <a:t>referencias bibliográficas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3"/>
          <p:cNvSpPr txBox="1"/>
          <p:nvPr/>
        </p:nvSpPr>
        <p:spPr>
          <a:xfrm>
            <a:off x="7643191" y="6310289"/>
            <a:ext cx="40551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1" sz="1800" u="none" cap="small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2" name="Google Shape;382;p13"/>
          <p:cNvSpPr txBox="1"/>
          <p:nvPr/>
        </p:nvSpPr>
        <p:spPr>
          <a:xfrm>
            <a:off x="560018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80"/>
              </a:buClr>
              <a:buSzPts val="4000"/>
              <a:buFont typeface="Calibri"/>
              <a:buNone/>
            </a:pPr>
            <a:r>
              <a:rPr b="0" i="0" lang="es-MX" sz="4000" u="none" cap="small" strike="noStrike">
                <a:solidFill>
                  <a:srgbClr val="002780"/>
                </a:solidFill>
                <a:latin typeface="Calibri"/>
                <a:ea typeface="Calibri"/>
                <a:cs typeface="Calibri"/>
                <a:sym typeface="Calibri"/>
              </a:rPr>
              <a:t>Gracias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3" name="Google Shape;38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2684" y="6182398"/>
            <a:ext cx="1761393" cy="675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13"/>
          <p:cNvPicPr preferRelativeResize="0"/>
          <p:nvPr/>
        </p:nvPicPr>
        <p:blipFill rotWithShape="1">
          <a:blip r:embed="rId4">
            <a:alphaModFix/>
          </a:blip>
          <a:srcRect b="17234" l="0" r="0" t="0"/>
          <a:stretch/>
        </p:blipFill>
        <p:spPr>
          <a:xfrm>
            <a:off x="87923" y="6211299"/>
            <a:ext cx="2580521" cy="617799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13"/>
          <p:cNvSpPr txBox="1"/>
          <p:nvPr/>
        </p:nvSpPr>
        <p:spPr>
          <a:xfrm>
            <a:off x="706315" y="2546030"/>
            <a:ext cx="10515600" cy="36966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800"/>
              <a:t>Yukie Teshiba Zubieta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MX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Larisa Irene López Payan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MX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________________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F1F1F"/>
              </a:buClr>
              <a:buSzPts val="1800"/>
              <a:buFont typeface="Arial"/>
              <a:buNone/>
            </a:pPr>
            <a:r>
              <a:rPr lang="es-MX" sz="1800" u="sng"/>
              <a:t>yukie.teshiba8028@alumnos.udg.mx</a:t>
            </a:r>
            <a:endParaRPr b="0" i="0" sz="1800" u="none" cap="none" strike="noStrike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MX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larisa.lopez8029@alumnos.udg.mx</a:t>
            </a:r>
            <a:endParaRPr b="0" i="0" sz="1800" u="none" cap="none" strike="noStrike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798e30f9b6_0_58"/>
          <p:cNvSpPr txBox="1"/>
          <p:nvPr/>
        </p:nvSpPr>
        <p:spPr>
          <a:xfrm>
            <a:off x="7643191" y="6310289"/>
            <a:ext cx="405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1" sz="1800" u="none" cap="small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6" name="Google Shape;116;g2798e30f9b6_0_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2684" y="6182398"/>
            <a:ext cx="1761394" cy="675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2798e30f9b6_0_58"/>
          <p:cNvPicPr preferRelativeResize="0"/>
          <p:nvPr/>
        </p:nvPicPr>
        <p:blipFill rotWithShape="1">
          <a:blip r:embed="rId4">
            <a:alphaModFix/>
          </a:blip>
          <a:srcRect b="17231" l="0" r="0" t="0"/>
          <a:stretch/>
        </p:blipFill>
        <p:spPr>
          <a:xfrm>
            <a:off x="87923" y="6211299"/>
            <a:ext cx="2580520" cy="61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2798e30f9b6_0_58"/>
          <p:cNvSpPr txBox="1"/>
          <p:nvPr/>
        </p:nvSpPr>
        <p:spPr>
          <a:xfrm>
            <a:off x="419030" y="359238"/>
            <a:ext cx="110160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80"/>
              </a:buClr>
              <a:buSzPts val="4000"/>
              <a:buFont typeface="Calibri"/>
              <a:buNone/>
            </a:pPr>
            <a:r>
              <a:rPr lang="es-MX" sz="4000" cap="small">
                <a:solidFill>
                  <a:srgbClr val="002780"/>
                </a:solidFill>
                <a:latin typeface="Calibri"/>
                <a:ea typeface="Calibri"/>
                <a:cs typeface="Calibri"/>
                <a:sym typeface="Calibri"/>
              </a:rPr>
              <a:t>Aplicaciones de la </a:t>
            </a:r>
            <a:r>
              <a:rPr lang="es-MX" sz="4000" cap="small">
                <a:solidFill>
                  <a:srgbClr val="002780"/>
                </a:solidFill>
                <a:latin typeface="Calibri"/>
                <a:ea typeface="Calibri"/>
                <a:cs typeface="Calibri"/>
                <a:sym typeface="Calibri"/>
              </a:rPr>
              <a:t>librería</a:t>
            </a:r>
            <a:r>
              <a:rPr lang="es-MX" sz="4000" cap="small">
                <a:solidFill>
                  <a:srgbClr val="002780"/>
                </a:solidFill>
                <a:latin typeface="Calibri"/>
                <a:ea typeface="Calibri"/>
                <a:cs typeface="Calibri"/>
                <a:sym typeface="Calibri"/>
              </a:rPr>
              <a:t> Folium: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2798e30f9b6_0_58"/>
          <p:cNvSpPr txBox="1"/>
          <p:nvPr/>
        </p:nvSpPr>
        <p:spPr>
          <a:xfrm>
            <a:off x="514900" y="1255775"/>
            <a:ext cx="10515600" cy="38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-MX" sz="2000">
                <a:solidFill>
                  <a:schemeClr val="dk1"/>
                </a:solidFill>
              </a:rPr>
              <a:t>Ciencia de datos y </a:t>
            </a:r>
            <a:r>
              <a:rPr lang="es-MX" sz="2000">
                <a:solidFill>
                  <a:schemeClr val="dk1"/>
                </a:solidFill>
              </a:rPr>
              <a:t>Visualización</a:t>
            </a:r>
            <a:r>
              <a:rPr lang="es-MX" sz="2000">
                <a:solidFill>
                  <a:schemeClr val="dk1"/>
                </a:solidFill>
              </a:rPr>
              <a:t> de datos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-MX" sz="2000">
                <a:solidFill>
                  <a:schemeClr val="dk1"/>
                </a:solidFill>
              </a:rPr>
              <a:t>Estudios </a:t>
            </a:r>
            <a:r>
              <a:rPr lang="es-MX" sz="2000">
                <a:solidFill>
                  <a:schemeClr val="dk1"/>
                </a:solidFill>
              </a:rPr>
              <a:t>geográficos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-MX" sz="2000">
                <a:solidFill>
                  <a:schemeClr val="dk1"/>
                </a:solidFill>
              </a:rPr>
              <a:t>Planificación Urbana y Regional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-MX" sz="2000">
                <a:solidFill>
                  <a:schemeClr val="dk1"/>
                </a:solidFill>
              </a:rPr>
              <a:t>Estudios de Ecología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-MX" sz="2000">
                <a:solidFill>
                  <a:schemeClr val="dk1"/>
                </a:solidFill>
              </a:rPr>
              <a:t>Investigaciones </a:t>
            </a:r>
            <a:r>
              <a:rPr lang="es-MX" sz="2000">
                <a:solidFill>
                  <a:schemeClr val="dk1"/>
                </a:solidFill>
              </a:rPr>
              <a:t>biológicas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-MX" sz="2000">
                <a:solidFill>
                  <a:schemeClr val="dk1"/>
                </a:solidFill>
              </a:rPr>
              <a:t>Educación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-MX" sz="2000">
                <a:solidFill>
                  <a:schemeClr val="dk1"/>
                </a:solidFill>
              </a:rPr>
              <a:t>Divulgación </a:t>
            </a:r>
            <a:r>
              <a:rPr lang="es-MX" sz="2000">
                <a:solidFill>
                  <a:schemeClr val="dk1"/>
                </a:solidFill>
              </a:rPr>
              <a:t>Científica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-MX" sz="2000">
                <a:solidFill>
                  <a:schemeClr val="dk1"/>
                </a:solidFill>
              </a:rPr>
              <a:t>Turismo y planeación de viajes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-MX" sz="2000">
                <a:solidFill>
                  <a:schemeClr val="dk1"/>
                </a:solidFill>
              </a:rPr>
              <a:t>Agricultura y gestión de recursos naturales.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798e30f9b6_0_64"/>
          <p:cNvSpPr txBox="1"/>
          <p:nvPr/>
        </p:nvSpPr>
        <p:spPr>
          <a:xfrm>
            <a:off x="7643191" y="6310289"/>
            <a:ext cx="405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1" sz="1800" u="none" cap="small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5" name="Google Shape;125;g2798e30f9b6_0_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2684" y="6182398"/>
            <a:ext cx="1761394" cy="675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2798e30f9b6_0_64"/>
          <p:cNvPicPr preferRelativeResize="0"/>
          <p:nvPr/>
        </p:nvPicPr>
        <p:blipFill rotWithShape="1">
          <a:blip r:embed="rId4">
            <a:alphaModFix/>
          </a:blip>
          <a:srcRect b="17231" l="0" r="0" t="0"/>
          <a:stretch/>
        </p:blipFill>
        <p:spPr>
          <a:xfrm>
            <a:off x="87923" y="6211299"/>
            <a:ext cx="2580520" cy="61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2798e30f9b6_0_64"/>
          <p:cNvSpPr txBox="1"/>
          <p:nvPr/>
        </p:nvSpPr>
        <p:spPr>
          <a:xfrm>
            <a:off x="419030" y="359238"/>
            <a:ext cx="110160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80"/>
              </a:buClr>
              <a:buSzPct val="100000"/>
              <a:buFont typeface="Calibri"/>
              <a:buNone/>
            </a:pPr>
            <a:r>
              <a:rPr lang="es-MX" sz="4000" cap="small">
                <a:solidFill>
                  <a:srgbClr val="002780"/>
                </a:solidFill>
                <a:latin typeface="Calibri"/>
                <a:ea typeface="Calibri"/>
                <a:cs typeface="Calibri"/>
                <a:sym typeface="Calibri"/>
              </a:rPr>
              <a:t>Ventajas de Folium en Comparación con Otras Bibliotecas de Visualización de Mapas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2798e30f9b6_0_64"/>
          <p:cNvSpPr txBox="1"/>
          <p:nvPr/>
        </p:nvSpPr>
        <p:spPr>
          <a:xfrm>
            <a:off x="492750" y="1242600"/>
            <a:ext cx="11206500" cy="4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s-MX" sz="6707">
                <a:solidFill>
                  <a:schemeClr val="dk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Simplicidad y Facilidad de Uso</a:t>
            </a:r>
            <a:r>
              <a:rPr b="1" lang="es-MX" sz="6707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s-MX" sz="6707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A diferencia de algunas bibliotecas más complejas, Folium permite a los usuarios crear mapas interactivos en Python con solo unas pocas líneas de código. Esto hace que sea accesible para desarrolladores de todos los niveles de experiencia.</a:t>
            </a:r>
            <a:endParaRPr sz="6707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s-MX" sz="6707">
                <a:solidFill>
                  <a:schemeClr val="dk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Generación Rápida de Mapas Interactivos</a:t>
            </a:r>
            <a:r>
              <a:rPr b="1" lang="es-MX" sz="6707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s-MX" sz="6707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Folium simplifica la creación de mapas interactivos. En pocos pasos, los usuarios pueden generar mapas con marcadores, pop-ups informativos y otras características interactivas. No se requiere un conocimiento profundo de GIS (Sistemas de Información Geográfica) para comenzar a trabajar con Folium.</a:t>
            </a:r>
            <a:endParaRPr sz="6707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s-MX" sz="6707">
                <a:solidFill>
                  <a:schemeClr val="dk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Personalización Completa: </a:t>
            </a:r>
            <a:r>
              <a:rPr lang="es-MX" sz="6707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Folium brinda a los usuarios un alto grado de control sobre la apariencia de los mapas. Es posible personalizar elementos como colores, estilos, títulos y la posición de los marcadores. Esto permite adaptar los mapas a las necesidades específicas de visualización de datos.</a:t>
            </a:r>
            <a:endParaRPr sz="6707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5107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798e30f9b6_0_6"/>
          <p:cNvSpPr txBox="1"/>
          <p:nvPr/>
        </p:nvSpPr>
        <p:spPr>
          <a:xfrm>
            <a:off x="7643191" y="6310289"/>
            <a:ext cx="405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1" sz="1800" u="none" cap="small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4" name="Google Shape;134;g2798e30f9b6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2684" y="6182398"/>
            <a:ext cx="1761394" cy="675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2798e30f9b6_0_6"/>
          <p:cNvPicPr preferRelativeResize="0"/>
          <p:nvPr/>
        </p:nvPicPr>
        <p:blipFill rotWithShape="1">
          <a:blip r:embed="rId4">
            <a:alphaModFix/>
          </a:blip>
          <a:srcRect b="17231" l="0" r="0" t="0"/>
          <a:stretch/>
        </p:blipFill>
        <p:spPr>
          <a:xfrm>
            <a:off x="87923" y="6211299"/>
            <a:ext cx="2580520" cy="61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2798e30f9b6_0_6"/>
          <p:cNvSpPr txBox="1"/>
          <p:nvPr/>
        </p:nvSpPr>
        <p:spPr>
          <a:xfrm>
            <a:off x="419030" y="359238"/>
            <a:ext cx="110160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80"/>
              </a:buClr>
              <a:buSzPct val="100000"/>
              <a:buFont typeface="Calibri"/>
              <a:buNone/>
            </a:pPr>
            <a:r>
              <a:rPr lang="es-MX" sz="4000" cap="small">
                <a:solidFill>
                  <a:srgbClr val="002780"/>
                </a:solidFill>
                <a:latin typeface="Calibri"/>
                <a:ea typeface="Calibri"/>
                <a:cs typeface="Calibri"/>
                <a:sym typeface="Calibri"/>
              </a:rPr>
              <a:t>Ventajas de Folium en Comparación con Otras Bibliotecas de Visualización de Mapas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2798e30f9b6_0_6"/>
          <p:cNvSpPr txBox="1"/>
          <p:nvPr/>
        </p:nvSpPr>
        <p:spPr>
          <a:xfrm>
            <a:off x="491750" y="1047498"/>
            <a:ext cx="10515600" cy="474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 sz="1700">
                <a:solidFill>
                  <a:schemeClr val="dk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Integración de Datos Geoespaciales: </a:t>
            </a:r>
            <a:r>
              <a:rPr lang="es-MX" sz="17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Folium facilita la incorporación de datos geoespaciales en los mapas. Los archivos GeoJSON y GeoPandas DataFrames se pueden cargar y visualizar en los mapas de Folium, lo que lo convierte en una herramienta valiosa para la representación de información geográfica detallada.</a:t>
            </a:r>
            <a:endParaRPr sz="17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 sz="1700">
                <a:solidFill>
                  <a:schemeClr val="dk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Interactividad:</a:t>
            </a:r>
            <a:r>
              <a:rPr b="1" lang="es-MX" sz="17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MX" sz="17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Los mapas creados con Folium son altamente interactivos. Los usuarios pueden hacer zoom, desplazarse y activar/desactivar capas, lo que permite explorar los datos geográficos de manera dinámica. Esta interactividad es fundamental para una experiencia de usuario efectiva.</a:t>
            </a:r>
            <a:endParaRPr sz="17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 sz="1700">
                <a:solidFill>
                  <a:schemeClr val="dk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Amplia Comunidad de Usuarios:</a:t>
            </a:r>
            <a:r>
              <a:rPr b="1" lang="es-MX" sz="17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MX" sz="17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Folium cuenta con una comunidad activa de usuarios y desarrolladores que comparten recursos, ejemplos y soluciones. Esto facilita la resolución de problemas y el aprendizaje a medida que se trabaja con la biblioteca.</a:t>
            </a:r>
            <a:endParaRPr sz="17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 sz="1700">
                <a:solidFill>
                  <a:schemeClr val="dk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Licencia Abierta y Gratuito</a:t>
            </a:r>
            <a:r>
              <a:rPr b="1" lang="es-MX" sz="17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s-MX" sz="17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Folium es de código abierto y gratuito, lo que significa que está disponible para su uso sin costos de licencia. Esto lo hace accesible para organizaciones y proyectos de todos los tamaños.</a:t>
            </a:r>
            <a:endParaRPr sz="17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98e30f9b6_0_93"/>
          <p:cNvSpPr txBox="1"/>
          <p:nvPr/>
        </p:nvSpPr>
        <p:spPr>
          <a:xfrm>
            <a:off x="7643191" y="6310289"/>
            <a:ext cx="405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1" sz="1800" u="none" cap="small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3" name="Google Shape;143;g2798e30f9b6_0_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2684" y="6182398"/>
            <a:ext cx="1761394" cy="675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2798e30f9b6_0_93"/>
          <p:cNvPicPr preferRelativeResize="0"/>
          <p:nvPr/>
        </p:nvPicPr>
        <p:blipFill rotWithShape="1">
          <a:blip r:embed="rId4">
            <a:alphaModFix/>
          </a:blip>
          <a:srcRect b="17231" l="0" r="0" t="0"/>
          <a:stretch/>
        </p:blipFill>
        <p:spPr>
          <a:xfrm>
            <a:off x="87923" y="6211299"/>
            <a:ext cx="2580520" cy="61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2798e30f9b6_0_93"/>
          <p:cNvSpPr txBox="1"/>
          <p:nvPr/>
        </p:nvSpPr>
        <p:spPr>
          <a:xfrm>
            <a:off x="419030" y="359238"/>
            <a:ext cx="110160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80"/>
              </a:buClr>
              <a:buSzPts val="4000"/>
              <a:buFont typeface="Calibri"/>
              <a:buNone/>
            </a:pPr>
            <a:r>
              <a:rPr lang="es-MX" sz="4000" cap="small">
                <a:solidFill>
                  <a:srgbClr val="002780"/>
                </a:solidFill>
                <a:latin typeface="Calibri"/>
                <a:ea typeface="Calibri"/>
                <a:cs typeface="Calibri"/>
                <a:sym typeface="Calibri"/>
              </a:rPr>
              <a:t>Instalación de Folium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2798e30f9b6_0_93"/>
          <p:cNvSpPr txBox="1"/>
          <p:nvPr/>
        </p:nvSpPr>
        <p:spPr>
          <a:xfrm>
            <a:off x="491750" y="1047498"/>
            <a:ext cx="10515600" cy="47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None/>
            </a:pPr>
            <a:r>
              <a:rPr lang="es-MX" sz="17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- Abre tu terminal o línea de comandos.</a:t>
            </a:r>
            <a:endParaRPr sz="17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None/>
            </a:pPr>
            <a:r>
              <a:t/>
            </a:r>
            <a:endParaRPr sz="17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None/>
            </a:pPr>
            <a:r>
              <a:rPr lang="es-MX" sz="17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s-MX" sz="17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Asegúrate de tener Python y pip instalados en tu sistema. La mayoría de las distribuciones de Python incluyen pip de forma predeterminada. Puedes verificar si tienes pip instalado ejecutando el siguiente comando en tu terminal:</a:t>
            </a:r>
            <a:endParaRPr sz="17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None/>
            </a:pPr>
            <a:r>
              <a:t/>
            </a:r>
            <a:endParaRPr sz="17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7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g2798e30f9b6_0_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1900" y="2635913"/>
            <a:ext cx="10696575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9881759ac1_0_2"/>
          <p:cNvSpPr txBox="1"/>
          <p:nvPr/>
        </p:nvSpPr>
        <p:spPr>
          <a:xfrm>
            <a:off x="7643191" y="6310289"/>
            <a:ext cx="405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1" sz="1800" u="none" cap="small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3" name="Google Shape;153;g29881759ac1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2684" y="6182398"/>
            <a:ext cx="1761394" cy="675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29881759ac1_0_2"/>
          <p:cNvPicPr preferRelativeResize="0"/>
          <p:nvPr/>
        </p:nvPicPr>
        <p:blipFill rotWithShape="1">
          <a:blip r:embed="rId4">
            <a:alphaModFix/>
          </a:blip>
          <a:srcRect b="17232" l="0" r="0" t="0"/>
          <a:stretch/>
        </p:blipFill>
        <p:spPr>
          <a:xfrm>
            <a:off x="87923" y="6211299"/>
            <a:ext cx="2580520" cy="61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29881759ac1_0_2"/>
          <p:cNvSpPr txBox="1"/>
          <p:nvPr/>
        </p:nvSpPr>
        <p:spPr>
          <a:xfrm>
            <a:off x="419030" y="359238"/>
            <a:ext cx="110160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80"/>
              </a:buClr>
              <a:buSzPts val="4000"/>
              <a:buFont typeface="Calibri"/>
              <a:buNone/>
            </a:pPr>
            <a:r>
              <a:rPr lang="es-MX" sz="4000" cap="small">
                <a:solidFill>
                  <a:srgbClr val="002780"/>
                </a:solidFill>
                <a:latin typeface="Calibri"/>
                <a:ea typeface="Calibri"/>
                <a:cs typeface="Calibri"/>
                <a:sym typeface="Calibri"/>
              </a:rPr>
              <a:t>Instalación de Folium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29881759ac1_0_2"/>
          <p:cNvSpPr txBox="1"/>
          <p:nvPr/>
        </p:nvSpPr>
        <p:spPr>
          <a:xfrm>
            <a:off x="491750" y="1047498"/>
            <a:ext cx="10515600" cy="47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None/>
            </a:pPr>
            <a:r>
              <a:rPr lang="es-MX" sz="17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s-MX" sz="17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Una vez que tengas pip instalado, puedes instalar Folium ejecutando el siguiente comando en tu terminal:</a:t>
            </a:r>
            <a:endParaRPr sz="17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None/>
            </a:pPr>
            <a:r>
              <a:t/>
            </a:r>
            <a:endParaRPr sz="17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7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7" name="Google Shape;157;g29881759ac1_0_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81100" y="1684325"/>
            <a:ext cx="10058399" cy="437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9881759ac1_0_13"/>
          <p:cNvSpPr txBox="1"/>
          <p:nvPr/>
        </p:nvSpPr>
        <p:spPr>
          <a:xfrm>
            <a:off x="7643191" y="6310289"/>
            <a:ext cx="405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1" sz="1800" u="none" cap="small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3" name="Google Shape;163;g29881759ac1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2684" y="6182398"/>
            <a:ext cx="1761394" cy="675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29881759ac1_0_13"/>
          <p:cNvPicPr preferRelativeResize="0"/>
          <p:nvPr/>
        </p:nvPicPr>
        <p:blipFill rotWithShape="1">
          <a:blip r:embed="rId4">
            <a:alphaModFix/>
          </a:blip>
          <a:srcRect b="17232" l="0" r="0" t="0"/>
          <a:stretch/>
        </p:blipFill>
        <p:spPr>
          <a:xfrm>
            <a:off x="87923" y="6211299"/>
            <a:ext cx="2580520" cy="61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29881759ac1_0_13"/>
          <p:cNvSpPr txBox="1"/>
          <p:nvPr/>
        </p:nvSpPr>
        <p:spPr>
          <a:xfrm>
            <a:off x="419030" y="359238"/>
            <a:ext cx="110160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80"/>
              </a:buClr>
              <a:buSzPts val="4000"/>
              <a:buFont typeface="Calibri"/>
              <a:buNone/>
            </a:pPr>
            <a:r>
              <a:rPr lang="es-MX" sz="4000" cap="small">
                <a:solidFill>
                  <a:srgbClr val="002780"/>
                </a:solidFill>
                <a:latin typeface="Calibri"/>
                <a:ea typeface="Calibri"/>
                <a:cs typeface="Calibri"/>
                <a:sym typeface="Calibri"/>
              </a:rPr>
              <a:t>Instalación de Folium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29881759ac1_0_13"/>
          <p:cNvSpPr txBox="1"/>
          <p:nvPr/>
        </p:nvSpPr>
        <p:spPr>
          <a:xfrm>
            <a:off x="491750" y="1047498"/>
            <a:ext cx="10515600" cy="47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None/>
            </a:pPr>
            <a:r>
              <a:rPr lang="es-MX" sz="17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s-MX" sz="17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Una vez que la instalación se complete con éxito, podrás comenzar a utilizar Folium en tus scripts de Python para crear mapas interactivos.</a:t>
            </a:r>
            <a:endParaRPr sz="17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None/>
            </a:pPr>
            <a:r>
              <a:t/>
            </a:r>
            <a:endParaRPr sz="17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7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7" name="Google Shape;167;g29881759ac1_0_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7600" y="1334500"/>
            <a:ext cx="48768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2021-11-10T18:45:26Z</dcterms:created>
  <dc:creator>MCD</dc:creator>
</cp:coreProperties>
</file>