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b7cfef7d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b7cfef7d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b7cfef7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b7cfef7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b7cfef7d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b7cfef7d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b7cfef7d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b7cfef7d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7cfef7d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7cfef7d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b7cfef7d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b7cfef7d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7cfef7d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7cfef7d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b7cfef7d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b7cfef7d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b7cfef7d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b7cfef7d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cuspinera/UDG_MCD_Project_Dev_II/blob/main/actividades/material/Papers/02%20The%20Problem%20with%20Dates.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vcuspinera/UDG_MCD_Project_Dev_II/blob/main/actividades/material/Papers/02%20The%20Problem%20with%20Dates.pdf"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945925" y="1020150"/>
            <a:ext cx="6104700" cy="13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250">
                <a:solidFill>
                  <a:srgbClr val="24292F"/>
                </a:solidFill>
              </a:rPr>
              <a:t>P</a:t>
            </a:r>
            <a:r>
              <a:rPr b="1" lang="es" sz="1250">
                <a:solidFill>
                  <a:srgbClr val="24292F"/>
                </a:solidFill>
              </a:rPr>
              <a:t>apers</a:t>
            </a:r>
            <a:r>
              <a:rPr b="1" lang="es" sz="1250">
                <a:solidFill>
                  <a:srgbClr val="24292F"/>
                </a:solidFill>
                <a:highlight>
                  <a:srgbClr val="F6F8FA"/>
                </a:highlight>
              </a:rPr>
              <a:t>:</a:t>
            </a:r>
            <a:endParaRPr b="1" sz="1250">
              <a:solidFill>
                <a:srgbClr val="24292F"/>
              </a:solidFill>
              <a:highlight>
                <a:srgbClr val="F6F8FA"/>
              </a:highlight>
            </a:endParaRPr>
          </a:p>
          <a:p>
            <a:pPr indent="0" lvl="0" marL="0" rtl="0" algn="l">
              <a:lnSpc>
                <a:spcPct val="115000"/>
              </a:lnSpc>
              <a:spcBef>
                <a:spcPts val="300"/>
              </a:spcBef>
              <a:spcAft>
                <a:spcPts val="0"/>
              </a:spcAft>
              <a:buNone/>
            </a:pPr>
            <a:r>
              <a:rPr b="1" lang="es" sz="1750">
                <a:solidFill>
                  <a:schemeClr val="accent5"/>
                </a:solidFill>
                <a:uFill>
                  <a:noFill/>
                </a:uFill>
                <a:hlinkClick r:id="rId3">
                  <a:extLst>
                    <a:ext uri="{A12FA001-AC4F-418D-AE19-62706E023703}">
                      <ahyp:hlinkClr val="tx"/>
                    </a:ext>
                  </a:extLst>
                </a:hlinkClick>
              </a:rPr>
              <a:t>02 The Problem with Dates</a:t>
            </a:r>
            <a:r>
              <a:rPr b="1" lang="es" sz="1750">
                <a:solidFill>
                  <a:srgbClr val="24292F"/>
                </a:solidFill>
              </a:rPr>
              <a:t> por Kristin A. Briney</a:t>
            </a:r>
            <a:endParaRPr b="1"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300"/>
              </a:spcBef>
              <a:spcAft>
                <a:spcPts val="0"/>
              </a:spcAft>
              <a:buClr>
                <a:schemeClr val="dk1"/>
              </a:buClr>
              <a:buSzPts val="1100"/>
              <a:buFont typeface="Arial"/>
              <a:buNone/>
            </a:pPr>
            <a:r>
              <a:rPr lang="es" sz="1550">
                <a:solidFill>
                  <a:schemeClr val="accent5"/>
                </a:solidFill>
                <a:uFill>
                  <a:noFill/>
                </a:uFill>
                <a:hlinkClick r:id="rId3">
                  <a:extLst>
                    <a:ext uri="{A12FA001-AC4F-418D-AE19-62706E023703}">
                      <ahyp:hlinkClr val="tx"/>
                    </a:ext>
                  </a:extLst>
                </a:hlinkClick>
              </a:rPr>
              <a:t>02 The Problem with Dates</a:t>
            </a:r>
            <a:r>
              <a:rPr lang="es" sz="1550">
                <a:solidFill>
                  <a:srgbClr val="24292F"/>
                </a:solidFill>
              </a:rPr>
              <a:t> por Kristin A. Briney</a:t>
            </a:r>
            <a:endParaRPr/>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14"/>
          <p:cNvPicPr preferRelativeResize="0"/>
          <p:nvPr/>
        </p:nvPicPr>
        <p:blipFill>
          <a:blip r:embed="rId4">
            <a:alphaModFix/>
          </a:blip>
          <a:stretch>
            <a:fillRect/>
          </a:stretch>
        </p:blipFill>
        <p:spPr>
          <a:xfrm>
            <a:off x="2325275" y="1423875"/>
            <a:ext cx="2880351" cy="2855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Dates</a:t>
            </a:r>
            <a:endParaRPr/>
          </a:p>
        </p:txBody>
      </p:sp>
      <p:sp>
        <p:nvSpPr>
          <p:cNvPr id="141" name="Google Shape;141;p15"/>
          <p:cNvSpPr txBox="1"/>
          <p:nvPr>
            <p:ph idx="1" type="body"/>
          </p:nvPr>
        </p:nvSpPr>
        <p:spPr>
          <a:xfrm>
            <a:off x="819150" y="16304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This standard provides needed consistency in date formatting, allows for inclusion  of several types of date-time information, and can sort dates chronologically.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As regular advocates for standardization in research data, data librarians must adopt ISO 8601 and push for its use as a data management best practice.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Dates also represent a significant hurdle in data cleaning </a:t>
            </a:r>
            <a:endParaRPr/>
          </a:p>
          <a:p>
            <a:pPr indent="0" lvl="0" marL="0" rtl="0" algn="l">
              <a:spcBef>
                <a:spcPts val="1200"/>
              </a:spcBef>
              <a:spcAft>
                <a:spcPts val="0"/>
              </a:spcAft>
              <a:buNone/>
            </a:pPr>
            <a:r>
              <a:rPr lang="es"/>
              <a:t>due to inconsistent and culturally specific formatting. For example, depending on where you </a:t>
            </a:r>
            <a:endParaRPr/>
          </a:p>
          <a:p>
            <a:pPr indent="0" lvl="0" marL="0" rtl="0" algn="l">
              <a:spcBef>
                <a:spcPts val="1200"/>
              </a:spcBef>
              <a:spcAft>
                <a:spcPts val="0"/>
              </a:spcAft>
              <a:buNone/>
            </a:pPr>
            <a:r>
              <a:rPr lang="es"/>
              <a:t>are in the world, “9/1/91” can represent either September 1, 1991 or January 9, 1991. The </a:t>
            </a:r>
            <a:endParaRPr/>
          </a:p>
          <a:p>
            <a:pPr indent="0" lvl="0" marL="0" rtl="0" algn="l">
              <a:spcBef>
                <a:spcPts val="1200"/>
              </a:spcBef>
              <a:spcAft>
                <a:spcPts val="0"/>
              </a:spcAft>
              <a:buNone/>
            </a:pPr>
            <a:r>
              <a:rPr lang="es"/>
              <a:t>same date may also be written “Sept 1, 1991,” “01-09-1991,” “1.Sep.1991,” etc. Normalizing </a:t>
            </a:r>
            <a:endParaRPr/>
          </a:p>
          <a:p>
            <a:pPr indent="0" lvl="0" marL="0" rtl="0" algn="l">
              <a:spcBef>
                <a:spcPts val="1200"/>
              </a:spcBef>
              <a:spcAft>
                <a:spcPts val="0"/>
              </a:spcAft>
              <a:buNone/>
            </a:pPr>
            <a:r>
              <a:rPr lang="es"/>
              <a:t>dates is an annoyance, yet not an uncommon issue when working with research data.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ISO 8601</a:t>
            </a:r>
            <a:endParaRPr/>
          </a:p>
        </p:txBody>
      </p:sp>
      <p:sp>
        <p:nvSpPr>
          <p:cNvPr id="153" name="Google Shape;153;p17"/>
          <p:cNvSpPr txBox="1"/>
          <p:nvPr>
            <p:ph idx="1" type="body"/>
          </p:nvPr>
        </p:nvSpPr>
        <p:spPr>
          <a:xfrm>
            <a:off x="819150" y="1800200"/>
            <a:ext cx="7505700" cy="256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ISO 8601 was first developed in 1988, bringing together several </a:t>
            </a:r>
            <a:endParaRPr/>
          </a:p>
          <a:p>
            <a:pPr indent="0" lvl="0" marL="0" rtl="0" algn="l">
              <a:spcBef>
                <a:spcPts val="1200"/>
              </a:spcBef>
              <a:spcAft>
                <a:spcPts val="0"/>
              </a:spcAft>
              <a:buNone/>
            </a:pPr>
            <a:r>
              <a:rPr lang="es"/>
              <a:t>existing ISO standards for date and time. It is currently in its third edition, dating from 2004, </a:t>
            </a:r>
            <a:endParaRPr/>
          </a:p>
          <a:p>
            <a:pPr indent="0" lvl="0" marL="0" rtl="0" algn="l">
              <a:spcBef>
                <a:spcPts val="1200"/>
              </a:spcBef>
              <a:spcAft>
                <a:spcPts val="0"/>
              </a:spcAft>
              <a:buNone/>
            </a:pPr>
            <a:r>
              <a:rPr lang="es"/>
              <a:t>with updates expected in the near future. Other ISO 8601-based date and time standards </a:t>
            </a:r>
            <a:endParaRPr/>
          </a:p>
          <a:p>
            <a:pPr indent="0" lvl="0" marL="0" rtl="0" algn="l">
              <a:spcBef>
                <a:spcPts val="1200"/>
              </a:spcBef>
              <a:spcAft>
                <a:spcPts val="0"/>
              </a:spcAft>
              <a:buNone/>
            </a:pPr>
            <a:r>
              <a:rPr lang="es"/>
              <a:t>exist, such as the W3 Note on Date and Time Formats (Wolf and Wicksteed 2018) and </a:t>
            </a:r>
            <a:endParaRPr/>
          </a:p>
          <a:p>
            <a:pPr indent="0" lvl="0" marL="0" rtl="0" algn="l">
              <a:spcBef>
                <a:spcPts val="1200"/>
              </a:spcBef>
              <a:spcAft>
                <a:spcPts val="0"/>
              </a:spcAft>
              <a:buNone/>
            </a:pPr>
            <a:r>
              <a:rPr lang="es"/>
              <a:t>RF3339 (Internet Engineering Task Force 2002), with more non-ISO 8601 standards within </a:t>
            </a:r>
            <a:endParaRPr/>
          </a:p>
          <a:p>
            <a:pPr indent="0" lvl="0" marL="0" rtl="0" algn="l">
              <a:spcBef>
                <a:spcPts val="1200"/>
              </a:spcBef>
              <a:spcAft>
                <a:spcPts val="0"/>
              </a:spcAft>
              <a:buNone/>
            </a:pPr>
            <a:r>
              <a:rPr lang="es"/>
              <a:t>specific cultures and software tools.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Formats</a:t>
            </a:r>
            <a:endParaRPr/>
          </a:p>
        </p:txBody>
      </p:sp>
      <p:sp>
        <p:nvSpPr>
          <p:cNvPr id="159" name="Google Shape;159;p18"/>
          <p:cNvSpPr txBox="1"/>
          <p:nvPr>
            <p:ph idx="1" type="body"/>
          </p:nvPr>
        </p:nvSpPr>
        <p:spPr>
          <a:xfrm>
            <a:off x="571500" y="1466025"/>
            <a:ext cx="7753500" cy="297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A few other useful formats under the ISO 8601 umbrella include:</a:t>
            </a:r>
            <a:endParaRPr/>
          </a:p>
          <a:p>
            <a:pPr indent="0" lvl="0" marL="0" rtl="0" algn="l">
              <a:spcBef>
                <a:spcPts val="1200"/>
              </a:spcBef>
              <a:spcAft>
                <a:spcPts val="0"/>
              </a:spcAft>
              <a:buNone/>
            </a:pPr>
            <a:r>
              <a:rPr lang="es"/>
              <a:t>Year and month: YYYY-MM (e.g. 1991-09)  </a:t>
            </a:r>
            <a:endParaRPr/>
          </a:p>
          <a:p>
            <a:pPr indent="0" lvl="0" marL="0" rtl="0" algn="l">
              <a:spcBef>
                <a:spcPts val="1200"/>
              </a:spcBef>
              <a:spcAft>
                <a:spcPts val="0"/>
              </a:spcAft>
              <a:buNone/>
            </a:pPr>
            <a:r>
              <a:rPr lang="es"/>
              <a:t>Year: YYYY (e.g. 1991) </a:t>
            </a:r>
            <a:endParaRPr/>
          </a:p>
          <a:p>
            <a:pPr indent="0" lvl="0" marL="0" rtl="0" algn="l">
              <a:spcBef>
                <a:spcPts val="1200"/>
              </a:spcBef>
              <a:spcAft>
                <a:spcPts val="0"/>
              </a:spcAft>
              <a:buNone/>
            </a:pPr>
            <a:r>
              <a:rPr lang="es"/>
              <a:t>Date and time: YYYY-MM-DDTHH:MM:SS (e.g. 1991-09-01T11:00:00)  </a:t>
            </a:r>
            <a:endParaRPr/>
          </a:p>
          <a:p>
            <a:pPr indent="0" lvl="0" marL="0" rtl="0" algn="l">
              <a:spcBef>
                <a:spcPts val="1200"/>
              </a:spcBef>
              <a:spcAft>
                <a:spcPts val="0"/>
              </a:spcAft>
              <a:buNone/>
            </a:pPr>
            <a:r>
              <a:rPr lang="es"/>
              <a:t>Year and week: YYYY-Www (e.g. 1991-W35)  </a:t>
            </a:r>
            <a:endParaRPr/>
          </a:p>
          <a:p>
            <a:pPr indent="0" lvl="0" marL="0" rtl="0" algn="l">
              <a:spcBef>
                <a:spcPts val="1200"/>
              </a:spcBef>
              <a:spcAft>
                <a:spcPts val="0"/>
              </a:spcAft>
              <a:buNone/>
            </a:pPr>
            <a:r>
              <a:rPr lang="es"/>
              <a:t>Year, week, and day: YYYY-Www-D (e.g. 1991-W35-7)  </a:t>
            </a:r>
            <a:endParaRPr/>
          </a:p>
          <a:p>
            <a:pPr indent="0" lvl="0" marL="0" rtl="0" algn="l">
              <a:spcBef>
                <a:spcPts val="1200"/>
              </a:spcBef>
              <a:spcAft>
                <a:spcPts val="0"/>
              </a:spcAft>
              <a:buNone/>
            </a:pPr>
            <a:r>
              <a:rPr lang="es"/>
              <a:t>Year and ordinal day: YYYY-DDD (e.g. 1991-244)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Formats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9"/>
          <p:cNvPicPr preferRelativeResize="0"/>
          <p:nvPr/>
        </p:nvPicPr>
        <p:blipFill>
          <a:blip r:embed="rId3">
            <a:alphaModFix/>
          </a:blip>
          <a:stretch>
            <a:fillRect/>
          </a:stretch>
        </p:blipFill>
        <p:spPr>
          <a:xfrm>
            <a:off x="819150" y="1446625"/>
            <a:ext cx="7505699" cy="28136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Metadatos</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Las fechas en los metadatos son otro uso importante de ISO 8601. En muchos casos, estas fechas actúan como fechas que aparecen en un conjunto de datos caso digno de mayor consideración: fechas en nombres de archivos. ISO 8601 y los nombres de archivo coinciden hecho en el cielo. La razón de esto es que las fechas con formato 8601 se ordenan cronológicamente. </a:t>
            </a:r>
            <a:r>
              <a:rPr lang="es"/>
              <a:t>En combinación</a:t>
            </a:r>
            <a:r>
              <a:rPr lang="es"/>
              <a:t> con un esquema de nombres de archivo consistente, hace que los archivos estén maravillosamente organizados.</a:t>
            </a:r>
            <a:endParaRPr/>
          </a:p>
          <a:p>
            <a:pPr indent="0" lvl="0" marL="0" rtl="0" algn="l">
              <a:spcBef>
                <a:spcPts val="1200"/>
              </a:spcBef>
              <a:spcAft>
                <a:spcPts val="0"/>
              </a:spcAft>
              <a:buNone/>
            </a:pPr>
            <a:r>
              <a:rPr lang="es"/>
              <a:t>Un ejemplo útil está en los nombres de archivo de las notas de la reunión, como "Reunión_2018-10-31.docx".</a:t>
            </a:r>
            <a:endParaRPr/>
          </a:p>
          <a:p>
            <a:pPr indent="0" lvl="0" marL="0" rtl="0" algn="l">
              <a:spcBef>
                <a:spcPts val="1200"/>
              </a:spcBef>
              <a:spcAft>
                <a:spcPts val="0"/>
              </a:spcAft>
              <a:buNone/>
            </a:pPr>
            <a:r>
              <a:rPr lang="es"/>
              <a:t>Dado un grupo completo de tales archivos, es simple ordenar y escanear documentos para encontrar lo que uno necesita.</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	</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Si bien ISO 8601 tiene muchos usos dentro de la gestión de datos de investigación, no es perfecto. Una</a:t>
            </a:r>
            <a:endParaRPr/>
          </a:p>
          <a:p>
            <a:pPr indent="0" lvl="0" marL="0" rtl="0" algn="l">
              <a:spcBef>
                <a:spcPts val="1200"/>
              </a:spcBef>
              <a:spcAft>
                <a:spcPts val="0"/>
              </a:spcAft>
              <a:buNone/>
            </a:pPr>
            <a:r>
              <a:rPr lang="es"/>
              <a:t>El problema es que ISO 8601 se basa en el calendario gregoriano occidental, que no se usa en todos</a:t>
            </a:r>
            <a:endParaRPr/>
          </a:p>
          <a:p>
            <a:pPr indent="0" lvl="0" marL="0" rtl="0" algn="l">
              <a:spcBef>
                <a:spcPts val="1200"/>
              </a:spcBef>
              <a:spcAft>
                <a:spcPts val="0"/>
              </a:spcAft>
              <a:buNone/>
            </a:pPr>
            <a:r>
              <a:rPr lang="es"/>
              <a:t>países. Además, mientras que el estándar teóricamente puede manejar BCE (Before the Common</a:t>
            </a:r>
            <a:endParaRPr/>
          </a:p>
          <a:p>
            <a:pPr indent="0" lvl="0" marL="0" rtl="0" algn="l">
              <a:spcBef>
                <a:spcPts val="1200"/>
              </a:spcBef>
              <a:spcAft>
                <a:spcPts val="0"/>
              </a:spcAft>
              <a:buNone/>
            </a:pPr>
            <a:r>
              <a:rPr lang="es"/>
              <a:t>Era) fechas, no es un formato ideal para esta información. Además, pocas personas están familiarizadas con</a:t>
            </a:r>
            <a:endParaRPr/>
          </a:p>
          <a:p>
            <a:pPr indent="0" lvl="0" marL="0" rtl="0" algn="l">
              <a:spcBef>
                <a:spcPts val="1200"/>
              </a:spcBef>
              <a:spcAft>
                <a:spcPts val="0"/>
              </a:spcAft>
              <a:buNone/>
            </a:pPr>
            <a:r>
              <a:rPr lang="es"/>
              <a:t>ISO 8601, lo que puede dar lugar a confusión de fechas. Esto se ve agravado por el hecho de que algunos</a:t>
            </a:r>
            <a:endParaRPr/>
          </a:p>
          <a:p>
            <a:pPr indent="0" lvl="0" marL="0" rtl="0" algn="l">
              <a:spcBef>
                <a:spcPts val="1200"/>
              </a:spcBef>
              <a:spcAft>
                <a:spcPts val="0"/>
              </a:spcAft>
              <a:buNone/>
            </a:pPr>
            <a:r>
              <a:rPr lang="es"/>
              <a:t>Las fechas con formato 8601 son menos legibles para los humanos.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