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64" r:id="rId9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300" y="4800600"/>
            <a:ext cx="787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0"/>
            <a:ext cx="2286000" cy="84455"/>
          </a:xfrm>
          <a:custGeom>
            <a:avLst/>
            <a:gdLst/>
            <a:ahLst/>
            <a:cxnLst/>
            <a:rect l="l" t="t" r="r" b="b"/>
            <a:pathLst>
              <a:path w="2286000" h="84455">
                <a:moveTo>
                  <a:pt x="0" y="0"/>
                </a:moveTo>
                <a:lnTo>
                  <a:pt x="2285998" y="0"/>
                </a:lnTo>
                <a:lnTo>
                  <a:pt x="2285998" y="84366"/>
                </a:lnTo>
                <a:lnTo>
                  <a:pt x="0" y="84366"/>
                </a:lnTo>
                <a:lnTo>
                  <a:pt x="0" y="0"/>
                </a:lnTo>
                <a:close/>
              </a:path>
            </a:pathLst>
          </a:custGeom>
          <a:solidFill>
            <a:srgbClr val="F39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0" y="0"/>
            <a:ext cx="2286000" cy="84455"/>
          </a:xfrm>
          <a:custGeom>
            <a:avLst/>
            <a:gdLst/>
            <a:ahLst/>
            <a:cxnLst/>
            <a:rect l="l" t="t" r="r" b="b"/>
            <a:pathLst>
              <a:path w="2286000" h="84455">
                <a:moveTo>
                  <a:pt x="0" y="0"/>
                </a:moveTo>
                <a:lnTo>
                  <a:pt x="2286000" y="0"/>
                </a:lnTo>
                <a:lnTo>
                  <a:pt x="2286000" y="84366"/>
                </a:lnTo>
                <a:lnTo>
                  <a:pt x="0" y="84366"/>
                </a:lnTo>
                <a:lnTo>
                  <a:pt x="0" y="0"/>
                </a:lnTo>
                <a:close/>
              </a:path>
            </a:pathLst>
          </a:custGeom>
          <a:solidFill>
            <a:srgbClr val="DA59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0" y="0"/>
            <a:ext cx="2286000" cy="84455"/>
          </a:xfrm>
          <a:custGeom>
            <a:avLst/>
            <a:gdLst/>
            <a:ahLst/>
            <a:cxnLst/>
            <a:rect l="l" t="t" r="r" b="b"/>
            <a:pathLst>
              <a:path w="2286000" h="84455">
                <a:moveTo>
                  <a:pt x="0" y="0"/>
                </a:moveTo>
                <a:lnTo>
                  <a:pt x="2286000" y="0"/>
                </a:lnTo>
                <a:lnTo>
                  <a:pt x="2286000" y="84366"/>
                </a:lnTo>
                <a:lnTo>
                  <a:pt x="0" y="8436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57999" y="0"/>
            <a:ext cx="2286000" cy="84455"/>
          </a:xfrm>
          <a:custGeom>
            <a:avLst/>
            <a:gdLst/>
            <a:ahLst/>
            <a:cxnLst/>
            <a:rect l="l" t="t" r="r" b="b"/>
            <a:pathLst>
              <a:path w="2286000" h="84455">
                <a:moveTo>
                  <a:pt x="0" y="0"/>
                </a:moveTo>
                <a:lnTo>
                  <a:pt x="2286000" y="0"/>
                </a:lnTo>
                <a:lnTo>
                  <a:pt x="2286000" y="84366"/>
                </a:lnTo>
                <a:lnTo>
                  <a:pt x="0" y="84366"/>
                </a:lnTo>
                <a:lnTo>
                  <a:pt x="0" y="0"/>
                </a:lnTo>
                <a:close/>
              </a:path>
            </a:pathLst>
          </a:custGeom>
          <a:solidFill>
            <a:srgbClr val="451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699"/>
            <a:ext cx="9144000" cy="224154"/>
          </a:xfrm>
          <a:custGeom>
            <a:avLst/>
            <a:gdLst/>
            <a:ahLst/>
            <a:cxnLst/>
            <a:rect l="l" t="t" r="r" b="b"/>
            <a:pathLst>
              <a:path w="9144000" h="224154">
                <a:moveTo>
                  <a:pt x="9144000" y="0"/>
                </a:moveTo>
                <a:lnTo>
                  <a:pt x="8611476" y="0"/>
                </a:lnTo>
                <a:lnTo>
                  <a:pt x="0" y="0"/>
                </a:lnTo>
                <a:lnTo>
                  <a:pt x="0" y="111125"/>
                </a:lnTo>
                <a:lnTo>
                  <a:pt x="0" y="223837"/>
                </a:lnTo>
                <a:lnTo>
                  <a:pt x="2368346" y="223837"/>
                </a:lnTo>
                <a:lnTo>
                  <a:pt x="2966364" y="223837"/>
                </a:lnTo>
                <a:lnTo>
                  <a:pt x="2966364" y="111125"/>
                </a:lnTo>
                <a:lnTo>
                  <a:pt x="8611476" y="111125"/>
                </a:lnTo>
                <a:lnTo>
                  <a:pt x="9144000" y="111125"/>
                </a:lnTo>
                <a:lnTo>
                  <a:pt x="9144000" y="0"/>
                </a:lnTo>
                <a:close/>
              </a:path>
            </a:pathLst>
          </a:custGeom>
          <a:solidFill>
            <a:srgbClr val="02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6377" y="123824"/>
            <a:ext cx="3206115" cy="113030"/>
          </a:xfrm>
          <a:custGeom>
            <a:avLst/>
            <a:gdLst/>
            <a:ahLst/>
            <a:cxnLst/>
            <a:rect l="l" t="t" r="r" b="b"/>
            <a:pathLst>
              <a:path w="3206114" h="113029">
                <a:moveTo>
                  <a:pt x="3205810" y="0"/>
                </a:moveTo>
                <a:lnTo>
                  <a:pt x="2472766" y="0"/>
                </a:lnTo>
                <a:lnTo>
                  <a:pt x="0" y="0"/>
                </a:lnTo>
                <a:lnTo>
                  <a:pt x="0" y="112712"/>
                </a:lnTo>
                <a:lnTo>
                  <a:pt x="2472766" y="112712"/>
                </a:lnTo>
                <a:lnTo>
                  <a:pt x="3205810" y="112712"/>
                </a:lnTo>
                <a:lnTo>
                  <a:pt x="3205810" y="0"/>
                </a:lnTo>
                <a:close/>
              </a:path>
            </a:pathLst>
          </a:custGeom>
          <a:solidFill>
            <a:srgbClr val="022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72200" y="123824"/>
            <a:ext cx="2971800" cy="113030"/>
          </a:xfrm>
          <a:custGeom>
            <a:avLst/>
            <a:gdLst/>
            <a:ahLst/>
            <a:cxnLst/>
            <a:rect l="l" t="t" r="r" b="b"/>
            <a:pathLst>
              <a:path w="2971800" h="113029">
                <a:moveTo>
                  <a:pt x="2971800" y="0"/>
                </a:moveTo>
                <a:lnTo>
                  <a:pt x="2439276" y="0"/>
                </a:lnTo>
                <a:lnTo>
                  <a:pt x="0" y="0"/>
                </a:lnTo>
                <a:lnTo>
                  <a:pt x="0" y="112712"/>
                </a:lnTo>
                <a:lnTo>
                  <a:pt x="2439276" y="112712"/>
                </a:lnTo>
                <a:lnTo>
                  <a:pt x="2971800" y="112712"/>
                </a:lnTo>
                <a:lnTo>
                  <a:pt x="2971800" y="0"/>
                </a:lnTo>
                <a:close/>
              </a:path>
            </a:pathLst>
          </a:custGeom>
          <a:solidFill>
            <a:srgbClr val="021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36537"/>
            <a:ext cx="2966720" cy="111125"/>
          </a:xfrm>
          <a:custGeom>
            <a:avLst/>
            <a:gdLst/>
            <a:ahLst/>
            <a:cxnLst/>
            <a:rect l="l" t="t" r="r" b="b"/>
            <a:pathLst>
              <a:path w="2966720" h="111125">
                <a:moveTo>
                  <a:pt x="2966364" y="0"/>
                </a:moveTo>
                <a:lnTo>
                  <a:pt x="2368346" y="0"/>
                </a:lnTo>
                <a:lnTo>
                  <a:pt x="1747507" y="0"/>
                </a:lnTo>
                <a:lnTo>
                  <a:pt x="556501" y="0"/>
                </a:lnTo>
                <a:lnTo>
                  <a:pt x="0" y="0"/>
                </a:lnTo>
                <a:lnTo>
                  <a:pt x="0" y="111125"/>
                </a:lnTo>
                <a:lnTo>
                  <a:pt x="556501" y="111125"/>
                </a:lnTo>
                <a:lnTo>
                  <a:pt x="1747507" y="111125"/>
                </a:lnTo>
                <a:lnTo>
                  <a:pt x="2368346" y="111125"/>
                </a:lnTo>
                <a:lnTo>
                  <a:pt x="2966364" y="111125"/>
                </a:lnTo>
                <a:lnTo>
                  <a:pt x="296636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66377" y="236537"/>
            <a:ext cx="3206115" cy="111125"/>
          </a:xfrm>
          <a:custGeom>
            <a:avLst/>
            <a:gdLst/>
            <a:ahLst/>
            <a:cxnLst/>
            <a:rect l="l" t="t" r="r" b="b"/>
            <a:pathLst>
              <a:path w="3206114" h="111125">
                <a:moveTo>
                  <a:pt x="581850" y="0"/>
                </a:moveTo>
                <a:lnTo>
                  <a:pt x="0" y="0"/>
                </a:lnTo>
                <a:lnTo>
                  <a:pt x="0" y="111125"/>
                </a:lnTo>
                <a:lnTo>
                  <a:pt x="581850" y="111125"/>
                </a:lnTo>
                <a:lnTo>
                  <a:pt x="581850" y="0"/>
                </a:lnTo>
                <a:close/>
              </a:path>
              <a:path w="3206114" h="111125">
                <a:moveTo>
                  <a:pt x="1732076" y="0"/>
                </a:moveTo>
                <a:lnTo>
                  <a:pt x="581863" y="0"/>
                </a:lnTo>
                <a:lnTo>
                  <a:pt x="581863" y="111125"/>
                </a:lnTo>
                <a:lnTo>
                  <a:pt x="1732076" y="111125"/>
                </a:lnTo>
                <a:lnTo>
                  <a:pt x="1732076" y="0"/>
                </a:lnTo>
                <a:close/>
              </a:path>
              <a:path w="3206114" h="111125">
                <a:moveTo>
                  <a:pt x="3205810" y="0"/>
                </a:moveTo>
                <a:lnTo>
                  <a:pt x="2472766" y="0"/>
                </a:lnTo>
                <a:lnTo>
                  <a:pt x="1732089" y="0"/>
                </a:lnTo>
                <a:lnTo>
                  <a:pt x="1732089" y="111125"/>
                </a:lnTo>
                <a:lnTo>
                  <a:pt x="2472766" y="111125"/>
                </a:lnTo>
                <a:lnTo>
                  <a:pt x="3205810" y="111125"/>
                </a:lnTo>
                <a:lnTo>
                  <a:pt x="320581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72200" y="236537"/>
            <a:ext cx="2971800" cy="111125"/>
          </a:xfrm>
          <a:custGeom>
            <a:avLst/>
            <a:gdLst/>
            <a:ahLst/>
            <a:cxnLst/>
            <a:rect l="l" t="t" r="r" b="b"/>
            <a:pathLst>
              <a:path w="2971800" h="111125">
                <a:moveTo>
                  <a:pt x="1882660" y="0"/>
                </a:moveTo>
                <a:lnTo>
                  <a:pt x="622846" y="0"/>
                </a:lnTo>
                <a:lnTo>
                  <a:pt x="0" y="0"/>
                </a:lnTo>
                <a:lnTo>
                  <a:pt x="0" y="111125"/>
                </a:lnTo>
                <a:lnTo>
                  <a:pt x="622846" y="111125"/>
                </a:lnTo>
                <a:lnTo>
                  <a:pt x="1882660" y="111125"/>
                </a:lnTo>
                <a:lnTo>
                  <a:pt x="1882660" y="0"/>
                </a:lnTo>
                <a:close/>
              </a:path>
              <a:path w="2971800" h="111125">
                <a:moveTo>
                  <a:pt x="2439263" y="0"/>
                </a:moveTo>
                <a:lnTo>
                  <a:pt x="1882673" y="0"/>
                </a:lnTo>
                <a:lnTo>
                  <a:pt x="1882673" y="111125"/>
                </a:lnTo>
                <a:lnTo>
                  <a:pt x="2439263" y="111125"/>
                </a:lnTo>
                <a:lnTo>
                  <a:pt x="2439263" y="0"/>
                </a:lnTo>
                <a:close/>
              </a:path>
              <a:path w="2971800" h="111125">
                <a:moveTo>
                  <a:pt x="2971800" y="0"/>
                </a:moveTo>
                <a:lnTo>
                  <a:pt x="2439276" y="0"/>
                </a:lnTo>
                <a:lnTo>
                  <a:pt x="2439276" y="111125"/>
                </a:lnTo>
                <a:lnTo>
                  <a:pt x="2971800" y="111125"/>
                </a:lnTo>
                <a:lnTo>
                  <a:pt x="29718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09815"/>
            <a:ext cx="2368550" cy="689610"/>
          </a:xfrm>
          <a:custGeom>
            <a:avLst/>
            <a:gdLst/>
            <a:ahLst/>
            <a:cxnLst/>
            <a:rect l="l" t="t" r="r" b="b"/>
            <a:pathLst>
              <a:path w="2368550" h="689610">
                <a:moveTo>
                  <a:pt x="2368346" y="0"/>
                </a:moveTo>
                <a:lnTo>
                  <a:pt x="1747507" y="0"/>
                </a:lnTo>
                <a:lnTo>
                  <a:pt x="556501" y="0"/>
                </a:lnTo>
                <a:lnTo>
                  <a:pt x="0" y="0"/>
                </a:lnTo>
                <a:lnTo>
                  <a:pt x="0" y="689025"/>
                </a:lnTo>
                <a:lnTo>
                  <a:pt x="556501" y="689025"/>
                </a:lnTo>
                <a:lnTo>
                  <a:pt x="1747507" y="689025"/>
                </a:lnTo>
                <a:lnTo>
                  <a:pt x="2368346" y="689025"/>
                </a:lnTo>
                <a:lnTo>
                  <a:pt x="2368346" y="0"/>
                </a:lnTo>
                <a:close/>
              </a:path>
            </a:pathLst>
          </a:custGeom>
          <a:solidFill>
            <a:srgbClr val="F7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966377" y="1198841"/>
            <a:ext cx="2473325" cy="270510"/>
          </a:xfrm>
          <a:custGeom>
            <a:avLst/>
            <a:gdLst/>
            <a:ahLst/>
            <a:cxnLst/>
            <a:rect l="l" t="t" r="r" b="b"/>
            <a:pathLst>
              <a:path w="2473325" h="270509">
                <a:moveTo>
                  <a:pt x="581850" y="0"/>
                </a:moveTo>
                <a:lnTo>
                  <a:pt x="0" y="0"/>
                </a:lnTo>
                <a:lnTo>
                  <a:pt x="0" y="270141"/>
                </a:lnTo>
                <a:lnTo>
                  <a:pt x="581850" y="270141"/>
                </a:lnTo>
                <a:lnTo>
                  <a:pt x="581850" y="0"/>
                </a:lnTo>
                <a:close/>
              </a:path>
              <a:path w="2473325" h="270509">
                <a:moveTo>
                  <a:pt x="1732076" y="0"/>
                </a:moveTo>
                <a:lnTo>
                  <a:pt x="581863" y="0"/>
                </a:lnTo>
                <a:lnTo>
                  <a:pt x="581863" y="270141"/>
                </a:lnTo>
                <a:lnTo>
                  <a:pt x="1732076" y="270141"/>
                </a:lnTo>
                <a:lnTo>
                  <a:pt x="1732076" y="0"/>
                </a:lnTo>
                <a:close/>
              </a:path>
              <a:path w="2473325" h="270509">
                <a:moveTo>
                  <a:pt x="2472766" y="0"/>
                </a:moveTo>
                <a:lnTo>
                  <a:pt x="1732089" y="0"/>
                </a:lnTo>
                <a:lnTo>
                  <a:pt x="1732089" y="270141"/>
                </a:lnTo>
                <a:lnTo>
                  <a:pt x="2472766" y="270141"/>
                </a:lnTo>
                <a:lnTo>
                  <a:pt x="2472766" y="0"/>
                </a:lnTo>
                <a:close/>
              </a:path>
            </a:pathLst>
          </a:custGeom>
          <a:solidFill>
            <a:srgbClr val="F7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2229688"/>
            <a:ext cx="2368550" cy="481965"/>
          </a:xfrm>
          <a:custGeom>
            <a:avLst/>
            <a:gdLst/>
            <a:ahLst/>
            <a:cxnLst/>
            <a:rect l="l" t="t" r="r" b="b"/>
            <a:pathLst>
              <a:path w="2368550" h="481964">
                <a:moveTo>
                  <a:pt x="2368346" y="0"/>
                </a:moveTo>
                <a:lnTo>
                  <a:pt x="1747507" y="0"/>
                </a:lnTo>
                <a:lnTo>
                  <a:pt x="556501" y="0"/>
                </a:lnTo>
                <a:lnTo>
                  <a:pt x="0" y="0"/>
                </a:lnTo>
                <a:lnTo>
                  <a:pt x="0" y="481901"/>
                </a:lnTo>
                <a:lnTo>
                  <a:pt x="556501" y="481901"/>
                </a:lnTo>
                <a:lnTo>
                  <a:pt x="1747507" y="481901"/>
                </a:lnTo>
                <a:lnTo>
                  <a:pt x="2368346" y="481901"/>
                </a:lnTo>
                <a:lnTo>
                  <a:pt x="2368346" y="0"/>
                </a:lnTo>
                <a:close/>
              </a:path>
            </a:pathLst>
          </a:custGeom>
          <a:solidFill>
            <a:srgbClr val="F7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6377" y="2711589"/>
            <a:ext cx="2473325" cy="481965"/>
          </a:xfrm>
          <a:custGeom>
            <a:avLst/>
            <a:gdLst/>
            <a:ahLst/>
            <a:cxnLst/>
            <a:rect l="l" t="t" r="r" b="b"/>
            <a:pathLst>
              <a:path w="2473325" h="481964">
                <a:moveTo>
                  <a:pt x="581850" y="0"/>
                </a:moveTo>
                <a:lnTo>
                  <a:pt x="0" y="0"/>
                </a:lnTo>
                <a:lnTo>
                  <a:pt x="0" y="481901"/>
                </a:lnTo>
                <a:lnTo>
                  <a:pt x="581850" y="481901"/>
                </a:lnTo>
                <a:lnTo>
                  <a:pt x="581850" y="0"/>
                </a:lnTo>
                <a:close/>
              </a:path>
              <a:path w="2473325" h="481964">
                <a:moveTo>
                  <a:pt x="1732076" y="0"/>
                </a:moveTo>
                <a:lnTo>
                  <a:pt x="581863" y="0"/>
                </a:lnTo>
                <a:lnTo>
                  <a:pt x="581863" y="481901"/>
                </a:lnTo>
                <a:lnTo>
                  <a:pt x="1732076" y="481901"/>
                </a:lnTo>
                <a:lnTo>
                  <a:pt x="1732076" y="0"/>
                </a:lnTo>
                <a:close/>
              </a:path>
              <a:path w="2473325" h="481964">
                <a:moveTo>
                  <a:pt x="2472766" y="0"/>
                </a:moveTo>
                <a:lnTo>
                  <a:pt x="1732089" y="0"/>
                </a:lnTo>
                <a:lnTo>
                  <a:pt x="1732089" y="481901"/>
                </a:lnTo>
                <a:lnTo>
                  <a:pt x="2472766" y="481901"/>
                </a:lnTo>
                <a:lnTo>
                  <a:pt x="2472766" y="0"/>
                </a:lnTo>
                <a:close/>
              </a:path>
            </a:pathLst>
          </a:custGeom>
          <a:solidFill>
            <a:srgbClr val="F7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7365" y="1544700"/>
            <a:ext cx="5589269" cy="68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279900"/>
            <a:ext cx="38519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lang="es-ES" sz="2200" b="0" spc="-55" dirty="0" err="1">
                <a:solidFill>
                  <a:srgbClr val="365B9D"/>
                </a:solidFill>
              </a:rPr>
              <a:t>Mexico</a:t>
            </a:r>
            <a:r>
              <a:rPr lang="es-ES" sz="2200" b="0" spc="-55" dirty="0">
                <a:solidFill>
                  <a:srgbClr val="365B9D"/>
                </a:solidFill>
              </a:rPr>
              <a:t> Case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20"/>
              </a:lnSpc>
            </a:pPr>
            <a:r>
              <a:rPr lang="es-ES" sz="2200" spc="-50" dirty="0" err="1">
                <a:solidFill>
                  <a:srgbClr val="365B9D"/>
                </a:solidFill>
              </a:rPr>
              <a:t>OrozCuspi</a:t>
            </a:r>
            <a:r>
              <a:rPr lang="es-ES" sz="2200" spc="-50" dirty="0">
                <a:solidFill>
                  <a:srgbClr val="365B9D"/>
                </a:solidFill>
              </a:rPr>
              <a:t> </a:t>
            </a:r>
            <a:r>
              <a:rPr lang="es-ES" sz="2200" spc="-50" dirty="0" err="1">
                <a:solidFill>
                  <a:srgbClr val="365B9D"/>
                </a:solidFill>
              </a:rPr>
              <a:t>Data_MX</a:t>
            </a:r>
            <a:endParaRPr sz="2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578100" y="1333500"/>
            <a:ext cx="4051300" cy="2374900"/>
            <a:chOff x="2578100" y="1333500"/>
            <a:chExt cx="4051300" cy="2374900"/>
          </a:xfrm>
        </p:grpSpPr>
        <p:sp>
          <p:nvSpPr>
            <p:cNvPr id="4" name="object 4"/>
            <p:cNvSpPr/>
            <p:nvPr/>
          </p:nvSpPr>
          <p:spPr>
            <a:xfrm>
              <a:off x="2616200" y="1333500"/>
              <a:ext cx="3911600" cy="1244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7100" y="3149600"/>
              <a:ext cx="622300" cy="55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4300" y="3251200"/>
              <a:ext cx="129540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8100" y="3149600"/>
              <a:ext cx="558800" cy="558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998537"/>
            <a:ext cx="7772400" cy="251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b="1" spc="-15" dirty="0">
                <a:solidFill>
                  <a:srgbClr val="091C4D"/>
                </a:solidFill>
                <a:latin typeface="Arial"/>
                <a:cs typeface="Arial"/>
              </a:rPr>
              <a:t>Objective: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 dirty="0">
              <a:latin typeface="Arial"/>
              <a:cs typeface="Arial"/>
            </a:endParaRPr>
          </a:p>
          <a:p>
            <a:pPr marL="50800">
              <a:lnSpc>
                <a:spcPts val="1030"/>
              </a:lnSpc>
            </a:pPr>
            <a:r>
              <a:rPr lang="en-US" b="1" spc="-10" dirty="0">
                <a:solidFill>
                  <a:srgbClr val="091C4D"/>
                </a:solidFill>
                <a:latin typeface="Arial"/>
                <a:cs typeface="Arial"/>
              </a:rPr>
              <a:t>Divide a distribution center into 6 optimal territories</a:t>
            </a:r>
            <a:r>
              <a:rPr lang="en-US" b="1" spc="-15" dirty="0">
                <a:solidFill>
                  <a:srgbClr val="091C4D"/>
                </a:solidFill>
                <a:latin typeface="Arial"/>
                <a:cs typeface="Arial"/>
              </a:rPr>
              <a:t>…</a:t>
            </a:r>
          </a:p>
          <a:p>
            <a:pPr marL="50800">
              <a:lnSpc>
                <a:spcPts val="1030"/>
              </a:lnSpc>
            </a:pPr>
            <a:endParaRPr lang="en-US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pc="-15" dirty="0">
                <a:solidFill>
                  <a:srgbClr val="091C4D"/>
                </a:solidFill>
                <a:latin typeface="Arial"/>
                <a:cs typeface="Arial"/>
              </a:rPr>
              <a:t> Each territory must guarantee that the </a:t>
            </a:r>
            <a:r>
              <a:rPr lang="en-US" b="1" spc="-15" dirty="0">
                <a:solidFill>
                  <a:srgbClr val="091C4D"/>
                </a:solidFill>
                <a:latin typeface="Arial"/>
                <a:cs typeface="Arial"/>
              </a:rPr>
              <a:t>distance traveled </a:t>
            </a:r>
            <a:r>
              <a:rPr lang="en-US" spc="-15" dirty="0">
                <a:solidFill>
                  <a:srgbClr val="091C4D"/>
                </a:solidFill>
                <a:latin typeface="Arial"/>
                <a:cs typeface="Arial"/>
              </a:rPr>
              <a:t>is a </a:t>
            </a:r>
            <a:r>
              <a:rPr lang="en-US" b="1" spc="-15" dirty="0">
                <a:solidFill>
                  <a:srgbClr val="091C4D"/>
                </a:solidFill>
                <a:latin typeface="Arial"/>
                <a:cs typeface="Arial"/>
              </a:rPr>
              <a:t>minimum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06375" indent="-156210">
              <a:lnSpc>
                <a:spcPts val="246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pc="-25" dirty="0">
                <a:solidFill>
                  <a:srgbClr val="091C4D"/>
                </a:solidFill>
                <a:latin typeface="Arial"/>
                <a:cs typeface="Arial"/>
              </a:rPr>
              <a:t> Keep </a:t>
            </a:r>
            <a:r>
              <a:rPr lang="en-US" b="1" spc="-25" dirty="0">
                <a:solidFill>
                  <a:srgbClr val="091C4D"/>
                </a:solidFill>
                <a:latin typeface="Arial"/>
                <a:cs typeface="Arial"/>
              </a:rPr>
              <a:t>delivery capacity per day</a:t>
            </a:r>
          </a:p>
          <a:p>
            <a:pPr marL="50165">
              <a:lnSpc>
                <a:spcPts val="2460"/>
              </a:lnSpc>
              <a:buSzPct val="192307"/>
              <a:tabLst>
                <a:tab pos="207010" algn="l"/>
              </a:tabLst>
            </a:pPr>
            <a:r>
              <a:rPr lang="en-US" b="1" spc="-25" dirty="0">
                <a:solidFill>
                  <a:srgbClr val="091C4D"/>
                </a:solidFill>
                <a:latin typeface="Arial"/>
                <a:cs typeface="Arial"/>
              </a:rPr>
              <a:t> </a:t>
            </a:r>
          </a:p>
          <a:p>
            <a:pPr marL="206375" indent="-156210">
              <a:lnSpc>
                <a:spcPts val="246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b="1" spc="-25" dirty="0">
                <a:solidFill>
                  <a:srgbClr val="091C4D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091C4D"/>
                </a:solidFill>
                <a:latin typeface="Arial"/>
                <a:cs typeface="Arial"/>
              </a:rPr>
              <a:t>Zones are balanced by clients and volume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4546600"/>
            <a:ext cx="7874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" y="0"/>
            <a:ext cx="9144635" cy="84455"/>
            <a:chOff x="5" y="0"/>
            <a:chExt cx="9144635" cy="84455"/>
          </a:xfrm>
        </p:grpSpPr>
        <p:sp>
          <p:nvSpPr>
            <p:cNvPr id="6" name="object 6"/>
            <p:cNvSpPr/>
            <p:nvPr/>
          </p:nvSpPr>
          <p:spPr>
            <a:xfrm>
              <a:off x="5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4" y="0"/>
                  </a:lnTo>
                  <a:lnTo>
                    <a:pt x="2285994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9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6200" y="139700"/>
            <a:ext cx="24892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" name="object 13"/>
            <p:cNvSpPr/>
            <p:nvPr/>
          </p:nvSpPr>
          <p:spPr>
            <a:xfrm>
              <a:off x="3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6" y="0"/>
                  </a:lnTo>
                  <a:lnTo>
                    <a:pt x="2285996" y="84366"/>
                  </a:lnTo>
                  <a:lnTo>
                    <a:pt x="0" y="84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66"/>
                  </a:lnTo>
                  <a:lnTo>
                    <a:pt x="0" y="84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66"/>
                  </a:lnTo>
                  <a:lnTo>
                    <a:pt x="0" y="84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000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66"/>
                  </a:lnTo>
                  <a:lnTo>
                    <a:pt x="0" y="84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3898900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77100" y="4546600"/>
              <a:ext cx="787400" cy="596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3446" y="1855342"/>
              <a:ext cx="297815" cy="488950"/>
            </a:xfrm>
            <a:custGeom>
              <a:avLst/>
              <a:gdLst/>
              <a:ahLst/>
              <a:cxnLst/>
              <a:rect l="l" t="t" r="r" b="b"/>
              <a:pathLst>
                <a:path w="297814" h="488950">
                  <a:moveTo>
                    <a:pt x="0" y="0"/>
                  </a:moveTo>
                  <a:lnTo>
                    <a:pt x="0" y="488480"/>
                  </a:lnTo>
                  <a:lnTo>
                    <a:pt x="297243" y="244233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65600" y="73660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02100" y="304800"/>
            <a:ext cx="21501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600" spc="-15" dirty="0" err="1">
                <a:solidFill>
                  <a:srgbClr val="C00000"/>
                </a:solidFill>
              </a:rPr>
              <a:t>Methodology</a:t>
            </a:r>
            <a:endParaRPr sz="1600" dirty="0">
              <a:solidFill>
                <a:srgbClr val="C00000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57FBC2F-2331-4A7C-B852-AE1CA7279A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19600" y="1409700"/>
            <a:ext cx="4067810" cy="2465705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60258E65-54F1-4CCC-801B-6771277BF3E5}"/>
              </a:ext>
            </a:extLst>
          </p:cNvPr>
          <p:cNvSpPr txBox="1"/>
          <p:nvPr/>
        </p:nvSpPr>
        <p:spPr>
          <a:xfrm>
            <a:off x="4102100" y="666750"/>
            <a:ext cx="49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algorythm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inspired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es-MX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98519" y="1155422"/>
            <a:ext cx="5732145" cy="1380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1300" b="1" spc="-15" dirty="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300" b="1" spc="-15" dirty="0">
                <a:solidFill>
                  <a:srgbClr val="C00000"/>
                </a:solidFill>
                <a:latin typeface="Arial"/>
                <a:cs typeface="Arial"/>
              </a:rPr>
              <a:t>created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and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dummy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center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apply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algorythm</a:t>
            </a:r>
            <a:r>
              <a:rPr sz="1300" b="1" spc="-1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lang="es-ES" sz="1300" b="1" spc="-1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This Virtual Distribution Center (DC) was calculated as the centroid to all clients 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Each territory (day) was computed against the DC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4546600"/>
            <a:ext cx="7874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" y="0"/>
            <a:ext cx="9144635" cy="84455"/>
            <a:chOff x="5" y="0"/>
            <a:chExt cx="9144635" cy="84455"/>
          </a:xfrm>
        </p:grpSpPr>
        <p:sp>
          <p:nvSpPr>
            <p:cNvPr id="6" name="object 6"/>
            <p:cNvSpPr/>
            <p:nvPr/>
          </p:nvSpPr>
          <p:spPr>
            <a:xfrm>
              <a:off x="5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4" y="0"/>
                  </a:lnTo>
                  <a:lnTo>
                    <a:pt x="2285994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9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6200" y="139700"/>
            <a:ext cx="24892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Walmart abrirá nuevo centro de distribución al sureste del país">
            <a:extLst>
              <a:ext uri="{FF2B5EF4-FFF2-40B4-BE49-F238E27FC236}">
                <a16:creationId xmlns:a16="http://schemas.microsoft.com/office/drawing/2014/main" id="{8138F7A7-F03C-40F6-B66A-4CDCCCE20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3931"/>
          <a:stretch/>
        </p:blipFill>
        <p:spPr bwMode="auto">
          <a:xfrm>
            <a:off x="271462" y="1021581"/>
            <a:ext cx="27908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upo Modelo apuesta por la innovación logística | T21">
            <a:extLst>
              <a:ext uri="{FF2B5EF4-FFF2-40B4-BE49-F238E27FC236}">
                <a16:creationId xmlns:a16="http://schemas.microsoft.com/office/drawing/2014/main" id="{437BA542-468E-40EC-B637-F6DC4D1F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898775"/>
            <a:ext cx="27908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53D554C8-2FF5-4A36-A5E8-75F109BACC58}"/>
              </a:ext>
            </a:extLst>
          </p:cNvPr>
          <p:cNvSpPr txBox="1"/>
          <p:nvPr/>
        </p:nvSpPr>
        <p:spPr>
          <a:xfrm>
            <a:off x="3398519" y="2777078"/>
            <a:ext cx="5549265" cy="2047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Each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delivery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was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converted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a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node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lang="es-ES" sz="13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" sz="1300" b="1" spc="-15" dirty="0" err="1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endParaRPr lang="es-ES" sz="1300" b="1" spc="-1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For example, client 4 had 3 deliveries, so we converted each delivery to 4.1, 4.2. and 4.3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When calculating distances between points (nodes) we inflated the distance between deliveries of the same client to avoid having them one after another</a:t>
            </a:r>
          </a:p>
        </p:txBody>
      </p:sp>
    </p:spTree>
    <p:extLst>
      <p:ext uri="{BB962C8B-B14F-4D97-AF65-F5344CB8AC3E}">
        <p14:creationId xmlns:p14="http://schemas.microsoft.com/office/powerpoint/2010/main" val="27214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8519" y="1155422"/>
            <a:ext cx="5732145" cy="1380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1300" b="1" spc="-15" dirty="0">
                <a:solidFill>
                  <a:srgbClr val="C00000"/>
                </a:solidFill>
                <a:latin typeface="Arial"/>
                <a:cs typeface="Arial"/>
              </a:rPr>
              <a:t>We calculated distances between each point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We calculated geodesic distances between all nodes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We inflated distances between same client nodes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“Street distance could be calculated” we didn’t do so due to API constrains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4546600"/>
            <a:ext cx="7874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" y="0"/>
            <a:ext cx="9144635" cy="84455"/>
            <a:chOff x="5" y="0"/>
            <a:chExt cx="9144635" cy="84455"/>
          </a:xfrm>
        </p:grpSpPr>
        <p:sp>
          <p:nvSpPr>
            <p:cNvPr id="6" name="object 6"/>
            <p:cNvSpPr/>
            <p:nvPr/>
          </p:nvSpPr>
          <p:spPr>
            <a:xfrm>
              <a:off x="5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4" y="0"/>
                  </a:lnTo>
                  <a:lnTo>
                    <a:pt x="2285994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9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426200" y="139700"/>
            <a:ext cx="24892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53D554C8-2FF5-4A36-A5E8-75F109BACC58}"/>
              </a:ext>
            </a:extLst>
          </p:cNvPr>
          <p:cNvSpPr txBox="1"/>
          <p:nvPr/>
        </p:nvSpPr>
        <p:spPr>
          <a:xfrm>
            <a:off x="3398519" y="2777078"/>
            <a:ext cx="5549265" cy="1380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1300" b="1" spc="-15" dirty="0">
                <a:solidFill>
                  <a:srgbClr val="C00000"/>
                </a:solidFill>
                <a:latin typeface="Arial"/>
                <a:cs typeface="Arial"/>
              </a:rPr>
              <a:t>We launched the algorithm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We evaluated routes (days of the week)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We corrected routes, reassigning nodes to other days in order to find the equilibrium requested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E7CF0644-DB35-456E-A1C1-F9B15677C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59" b="91026" l="3304" r="89868">
                        <a14:foregroundMark x1="12555" y1="50000" x2="12555" y2="50000"/>
                        <a14:foregroundMark x1="30396" y1="90256" x2="30396" y2="90256"/>
                        <a14:foregroundMark x1="4846" y1="51538" x2="4846" y2="51538"/>
                        <a14:foregroundMark x1="3524" y1="54615" x2="3524" y2="54615"/>
                        <a14:foregroundMark x1="66960" y1="4615" x2="66960" y2="4615"/>
                        <a14:foregroundMark x1="72907" y1="91026" x2="72907" y2="91026"/>
                        <a14:foregroundMark x1="26652" y1="91026" x2="26652" y2="91026"/>
                        <a14:foregroundMark x1="5286" y1="52308" x2="5286" y2="5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4" y="756343"/>
            <a:ext cx="2162477" cy="1857634"/>
          </a:xfrm>
          <a:prstGeom prst="rect">
            <a:avLst/>
          </a:prstGeom>
        </p:spPr>
      </p:pic>
      <p:pic>
        <p:nvPicPr>
          <p:cNvPr id="20" name="Imagen 1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ED71382-6B19-42C8-9975-B372DEE1B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910794"/>
            <a:ext cx="2438400" cy="1624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15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8519" y="1155422"/>
            <a:ext cx="5732145" cy="1380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1300" b="1" spc="-15" dirty="0">
                <a:solidFill>
                  <a:srgbClr val="C00000"/>
                </a:solidFill>
                <a:latin typeface="Arial"/>
                <a:cs typeface="Arial"/>
              </a:rPr>
              <a:t>RESULTS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XYZ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XYZ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XYZ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4546600"/>
            <a:ext cx="7874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" y="0"/>
            <a:ext cx="9144635" cy="84455"/>
            <a:chOff x="5" y="0"/>
            <a:chExt cx="9144635" cy="84455"/>
          </a:xfrm>
        </p:grpSpPr>
        <p:sp>
          <p:nvSpPr>
            <p:cNvPr id="6" name="object 6"/>
            <p:cNvSpPr/>
            <p:nvPr/>
          </p:nvSpPr>
          <p:spPr>
            <a:xfrm>
              <a:off x="5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4" y="0"/>
                  </a:lnTo>
                  <a:lnTo>
                    <a:pt x="2285994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9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426200" y="139700"/>
            <a:ext cx="24892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BA3F1E-755C-48C0-B12F-D0578DFDFB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1" r="4891" b="4580"/>
          <a:stretch/>
        </p:blipFill>
        <p:spPr>
          <a:xfrm>
            <a:off x="152399" y="1186747"/>
            <a:ext cx="2895601" cy="275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87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3506" y="635264"/>
            <a:ext cx="5732145" cy="3427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5" dirty="0">
                <a:solidFill>
                  <a:srgbClr val="C00000"/>
                </a:solidFill>
                <a:latin typeface="Arial"/>
                <a:cs typeface="Arial"/>
              </a:rPr>
              <a:t>Takeaways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This was an overall great exercise!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We got to learn about the energetic analytics team and the cutting-edge way of working of </a:t>
            </a:r>
            <a:r>
              <a:rPr lang="en-US" sz="1300" spc="-15" dirty="0" err="1">
                <a:solidFill>
                  <a:srgbClr val="091C4D"/>
                </a:solidFill>
                <a:latin typeface="Arial"/>
                <a:cs typeface="Arial"/>
              </a:rPr>
              <a:t>ABInbev</a:t>
            </a:r>
            <a:endParaRPr lang="en-US" sz="1300" spc="-15" dirty="0">
              <a:solidFill>
                <a:srgbClr val="091C4D"/>
              </a:solidFill>
              <a:latin typeface="Arial"/>
              <a:cs typeface="Arial"/>
            </a:endParaRP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Working with a real-life problem is always very exciting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Under time constrain, sometimes the best model might not be put in place, but it is important to still provide a solid solution to take action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 In the case of our team, we just met through the Cup and we enjoyed very much working together and making new professional contacts</a:t>
            </a:r>
          </a:p>
          <a:p>
            <a:pPr marL="206375" indent="-156210">
              <a:lnSpc>
                <a:spcPts val="2580"/>
              </a:lnSpc>
              <a:buSzPct val="192307"/>
              <a:buFont typeface="Klaudia"/>
              <a:buChar char="‣"/>
              <a:tabLst>
                <a:tab pos="207010" algn="l"/>
              </a:tabLst>
            </a:pPr>
            <a:r>
              <a:rPr lang="en-US" sz="1300" spc="-15" dirty="0">
                <a:solidFill>
                  <a:srgbClr val="091C4D"/>
                </a:solidFill>
                <a:latin typeface="Arial"/>
                <a:cs typeface="Arial"/>
              </a:rPr>
              <a:t>It was a great first hackathon experience for both team members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4546600"/>
            <a:ext cx="7874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" y="0"/>
            <a:ext cx="9144635" cy="84455"/>
            <a:chOff x="5" y="0"/>
            <a:chExt cx="9144635" cy="84455"/>
          </a:xfrm>
        </p:grpSpPr>
        <p:sp>
          <p:nvSpPr>
            <p:cNvPr id="6" name="object 6"/>
            <p:cNvSpPr/>
            <p:nvPr/>
          </p:nvSpPr>
          <p:spPr>
            <a:xfrm>
              <a:off x="5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5994" y="0"/>
                  </a:lnTo>
                  <a:lnTo>
                    <a:pt x="2285994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9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592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12" y="0"/>
              <a:ext cx="2286000" cy="84455"/>
            </a:xfrm>
            <a:custGeom>
              <a:avLst/>
              <a:gdLst/>
              <a:ahLst/>
              <a:cxnLst/>
              <a:rect l="l" t="t" r="r" b="b"/>
              <a:pathLst>
                <a:path w="2286000" h="84455">
                  <a:moveTo>
                    <a:pt x="0" y="0"/>
                  </a:moveTo>
                  <a:lnTo>
                    <a:pt x="2286000" y="0"/>
                  </a:lnTo>
                  <a:lnTo>
                    <a:pt x="2286000" y="84378"/>
                  </a:lnTo>
                  <a:lnTo>
                    <a:pt x="0" y="8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120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8229600" y="4864100"/>
            <a:ext cx="800100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426200" y="139700"/>
            <a:ext cx="24892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F138B0-60C6-45D4-B14D-3DBA380FF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785" y="1423833"/>
            <a:ext cx="2632615" cy="25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733" y="4267200"/>
            <a:ext cx="3851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2200" spc="-50" dirty="0" err="1">
                <a:solidFill>
                  <a:srgbClr val="365B9D"/>
                </a:solidFill>
              </a:rPr>
              <a:t>Thank</a:t>
            </a:r>
            <a:r>
              <a:rPr lang="es-ES" sz="2200" spc="-50" dirty="0">
                <a:solidFill>
                  <a:srgbClr val="365B9D"/>
                </a:solidFill>
              </a:rPr>
              <a:t> </a:t>
            </a:r>
            <a:r>
              <a:rPr lang="es-ES" sz="2200" spc="-50" dirty="0" err="1">
                <a:solidFill>
                  <a:srgbClr val="365B9D"/>
                </a:solidFill>
              </a:rPr>
              <a:t>you</a:t>
            </a:r>
            <a:r>
              <a:rPr lang="es-ES" sz="2200" spc="-50" dirty="0">
                <a:solidFill>
                  <a:srgbClr val="365B9D"/>
                </a:solidFill>
              </a:rPr>
              <a:t> </a:t>
            </a:r>
            <a:r>
              <a:rPr lang="es-ES" sz="2200" spc="-50" dirty="0" err="1">
                <a:solidFill>
                  <a:srgbClr val="365B9D"/>
                </a:solidFill>
              </a:rPr>
              <a:t>very</a:t>
            </a:r>
            <a:r>
              <a:rPr lang="es-ES" sz="2200" spc="-50" dirty="0">
                <a:solidFill>
                  <a:srgbClr val="365B9D"/>
                </a:solidFill>
              </a:rPr>
              <a:t> </a:t>
            </a:r>
            <a:r>
              <a:rPr lang="es-ES" sz="2200" spc="-50" dirty="0" err="1">
                <a:solidFill>
                  <a:srgbClr val="365B9D"/>
                </a:solidFill>
              </a:rPr>
              <a:t>much</a:t>
            </a:r>
            <a:endParaRPr sz="2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578100" y="1333500"/>
            <a:ext cx="4051300" cy="2374900"/>
            <a:chOff x="2578100" y="1333500"/>
            <a:chExt cx="4051300" cy="2374900"/>
          </a:xfrm>
        </p:grpSpPr>
        <p:sp>
          <p:nvSpPr>
            <p:cNvPr id="4" name="object 4"/>
            <p:cNvSpPr/>
            <p:nvPr/>
          </p:nvSpPr>
          <p:spPr>
            <a:xfrm>
              <a:off x="2616200" y="1333500"/>
              <a:ext cx="3911600" cy="1244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7100" y="3149600"/>
              <a:ext cx="622300" cy="55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4300" y="3251200"/>
              <a:ext cx="129540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8100" y="3149600"/>
              <a:ext cx="558800" cy="558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343</Words>
  <Application>Microsoft Office PowerPoint</Application>
  <PresentationFormat>Presentación en pantalla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Klaudia</vt:lpstr>
      <vt:lpstr>Office Theme</vt:lpstr>
      <vt:lpstr>Mexico Case OrozCuspi Data_MX</vt:lpstr>
      <vt:lpstr>Presentación de PowerPoint</vt:lpstr>
      <vt:lpstr>Methodology</vt:lpstr>
      <vt:lpstr>Presentación de PowerPoint</vt:lpstr>
      <vt:lpstr>Presentación de PowerPoint</vt:lpstr>
      <vt:lpstr>Presentación de PowerPoint</vt:lpstr>
      <vt:lpstr>Presentación de PowerPoint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 Case OrozCuspi Data_MX</dc:title>
  <cp:lastModifiedBy>FILIP 79</cp:lastModifiedBy>
  <cp:revision>8</cp:revision>
  <dcterms:created xsi:type="dcterms:W3CDTF">2020-11-29T17:33:02Z</dcterms:created>
  <dcterms:modified xsi:type="dcterms:W3CDTF">2020-11-29T18:45:27Z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2020-11-29T00:00:00Z</vt:filetime>
  </property>
</Properties>
</file>