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Admin%20AGB\Desktop\rejection%20trend"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project\new%20control%20cha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32075471698122"/>
          <c:y val="0.10117647058823839"/>
          <c:w val="0.76954177897574161"/>
          <c:h val="0.58117647058823552"/>
        </c:manualLayout>
      </c:layout>
      <c:barChart>
        <c:barDir val="col"/>
        <c:grouping val="clustered"/>
        <c:varyColors val="0"/>
        <c:ser>
          <c:idx val="1"/>
          <c:order val="0"/>
          <c:spPr>
            <a:solidFill>
              <a:srgbClr val="993366"/>
            </a:solidFill>
            <a:ln w="12700">
              <a:solidFill>
                <a:srgbClr val="000000"/>
              </a:solidFill>
              <a:prstDash val="solid"/>
            </a:ln>
          </c:spPr>
          <c:invertIfNegative val="0"/>
          <c:dLbls>
            <c:dLbl>
              <c:idx val="2"/>
              <c:layout>
                <c:manualLayout>
                  <c:x val="-5.0808271607558934E-3"/>
                  <c:y val="-2.813006021306160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0D6-4C93-88E7-0366D84D7456}"/>
                </c:ext>
              </c:extLst>
            </c:dLbl>
            <c:dLbl>
              <c:idx val="3"/>
              <c:layout>
                <c:manualLayout>
                  <c:x val="-3.948751689057812E-3"/>
                  <c:y val="-6.442711131696782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0D6-4C93-88E7-0366D84D7456}"/>
                </c:ext>
              </c:extLst>
            </c:dLbl>
            <c:spPr>
              <a:noFill/>
              <a:ln w="25400">
                <a:noFill/>
              </a:ln>
            </c:spPr>
            <c:txPr>
              <a:bodyPr rot="-5400000" vert="horz"/>
              <a:lstStyle/>
              <a:p>
                <a:pPr algn="ctr">
                  <a:defRPr lang="en-US" sz="800" b="0" i="0" u="none" strike="noStrike" baseline="0">
                    <a:solidFill>
                      <a:srgbClr val="000000"/>
                    </a:solidFill>
                    <a:latin typeface="Arial"/>
                    <a:ea typeface="Arial"/>
                    <a:cs typeface="Aria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Drills!$A$50:$A$74</c:f>
              <c:strCache>
                <c:ptCount val="24"/>
                <c:pt idx="0">
                  <c:v>Damage</c:v>
                </c:pt>
                <c:pt idx="1">
                  <c:v>Crack</c:v>
                </c:pt>
                <c:pt idx="2">
                  <c:v>Total Land Difference</c:v>
                </c:pt>
                <c:pt idx="3">
                  <c:v>Bad flute</c:v>
                </c:pt>
                <c:pt idx="4">
                  <c:v>Thin Web</c:v>
                </c:pt>
                <c:pt idx="5">
                  <c:v>Thick web</c:v>
                </c:pt>
                <c:pt idx="6">
                  <c:v>Opposite hard</c:v>
                </c:pt>
                <c:pt idx="7">
                  <c:v>Opposite Flute</c:v>
                </c:pt>
                <c:pt idx="8">
                  <c:v>H.T.Drill rej.</c:v>
                </c:pt>
                <c:pt idx="9">
                  <c:v>Margin Cut</c:v>
                </c:pt>
                <c:pt idx="10">
                  <c:v>Bend</c:v>
                </c:pt>
                <c:pt idx="11">
                  <c:v>Flute form not OK</c:v>
                </c:pt>
                <c:pt idx="12">
                  <c:v>Oval</c:v>
                </c:pt>
                <c:pt idx="13">
                  <c:v>Re-Point</c:v>
                </c:pt>
                <c:pt idx="14">
                  <c:v>Under Size</c:v>
                </c:pt>
                <c:pt idx="15">
                  <c:v>Over Size</c:v>
                </c:pt>
                <c:pt idx="16">
                  <c:v>Broken</c:v>
                </c:pt>
                <c:pt idx="17">
                  <c:v>Short length</c:v>
                </c:pt>
                <c:pt idx="18">
                  <c:v>BM/Only fluted</c:v>
                </c:pt>
                <c:pt idx="19">
                  <c:v>Flute length more</c:v>
                </c:pt>
                <c:pt idx="20">
                  <c:v>Short flute length</c:v>
                </c:pt>
                <c:pt idx="21">
                  <c:v>Rej.</c:v>
                </c:pt>
                <c:pt idx="22">
                  <c:v>Flute damage</c:v>
                </c:pt>
                <c:pt idx="23">
                  <c:v>Salvage</c:v>
                </c:pt>
              </c:strCache>
            </c:strRef>
          </c:cat>
          <c:val>
            <c:numRef>
              <c:f>Drills!$C$50:$C$74</c:f>
              <c:numCache>
                <c:formatCode>General</c:formatCode>
                <c:ptCount val="25"/>
                <c:pt idx="0">
                  <c:v>931426</c:v>
                </c:pt>
                <c:pt idx="1">
                  <c:v>838900</c:v>
                </c:pt>
                <c:pt idx="2">
                  <c:v>692352</c:v>
                </c:pt>
                <c:pt idx="3">
                  <c:v>626649</c:v>
                </c:pt>
                <c:pt idx="4">
                  <c:v>380939</c:v>
                </c:pt>
                <c:pt idx="5">
                  <c:v>360600</c:v>
                </c:pt>
                <c:pt idx="6">
                  <c:v>202208</c:v>
                </c:pt>
                <c:pt idx="7">
                  <c:v>169316</c:v>
                </c:pt>
                <c:pt idx="8">
                  <c:v>124249</c:v>
                </c:pt>
                <c:pt idx="9">
                  <c:v>67531</c:v>
                </c:pt>
                <c:pt idx="10">
                  <c:v>38697</c:v>
                </c:pt>
                <c:pt idx="11">
                  <c:v>38057</c:v>
                </c:pt>
                <c:pt idx="12">
                  <c:v>10452</c:v>
                </c:pt>
                <c:pt idx="13">
                  <c:v>8616</c:v>
                </c:pt>
                <c:pt idx="14">
                  <c:v>7906</c:v>
                </c:pt>
                <c:pt idx="15">
                  <c:v>6003</c:v>
                </c:pt>
                <c:pt idx="16">
                  <c:v>2886</c:v>
                </c:pt>
                <c:pt idx="17">
                  <c:v>1162</c:v>
                </c:pt>
                <c:pt idx="18">
                  <c:v>851</c:v>
                </c:pt>
                <c:pt idx="19">
                  <c:v>811</c:v>
                </c:pt>
                <c:pt idx="20">
                  <c:v>765</c:v>
                </c:pt>
                <c:pt idx="21">
                  <c:v>733</c:v>
                </c:pt>
                <c:pt idx="22">
                  <c:v>570</c:v>
                </c:pt>
                <c:pt idx="23">
                  <c:v>69</c:v>
                </c:pt>
              </c:numCache>
            </c:numRef>
          </c:val>
          <c:extLst>
            <c:ext xmlns:c16="http://schemas.microsoft.com/office/drawing/2014/chart" uri="{C3380CC4-5D6E-409C-BE32-E72D297353CC}">
              <c16:uniqueId val="{00000002-E0D6-4C93-88E7-0366D84D7456}"/>
            </c:ext>
          </c:extLst>
        </c:ser>
        <c:dLbls>
          <c:showLegendKey val="0"/>
          <c:showVal val="1"/>
          <c:showCatName val="0"/>
          <c:showSerName val="0"/>
          <c:showPercent val="0"/>
          <c:showBubbleSize val="0"/>
        </c:dLbls>
        <c:gapWidth val="150"/>
        <c:axId val="79263232"/>
        <c:axId val="79279616"/>
      </c:barChart>
      <c:lineChart>
        <c:grouping val="standard"/>
        <c:varyColors val="0"/>
        <c:ser>
          <c:idx val="0"/>
          <c:order val="1"/>
          <c:spPr>
            <a:ln w="12700">
              <a:solidFill>
                <a:srgbClr val="000080"/>
              </a:solidFill>
              <a:prstDash val="solid"/>
            </a:ln>
          </c:spPr>
          <c:marker>
            <c:symbol val="diamond"/>
            <c:size val="5"/>
            <c:spPr>
              <a:solidFill>
                <a:srgbClr val="000080"/>
              </a:solidFill>
              <a:ln>
                <a:solidFill>
                  <a:srgbClr val="000080"/>
                </a:solidFill>
                <a:prstDash val="solid"/>
              </a:ln>
            </c:spPr>
          </c:marker>
          <c:dLbls>
            <c:spPr>
              <a:noFill/>
              <a:ln w="25400">
                <a:noFill/>
              </a:ln>
            </c:spPr>
            <c:txPr>
              <a:bodyPr rot="-5400000" vert="horz"/>
              <a:lstStyle/>
              <a:p>
                <a:pPr algn="ctr">
                  <a:defRPr lang="en-US" sz="800" b="0" i="0" u="none" strike="noStrike" baseline="0">
                    <a:solidFill>
                      <a:srgbClr val="000000"/>
                    </a:solidFill>
                    <a:latin typeface="Arial"/>
                    <a:ea typeface="Arial"/>
                    <a:cs typeface="Aria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Drills!$A$50:$A$74</c:f>
              <c:strCache>
                <c:ptCount val="24"/>
                <c:pt idx="0">
                  <c:v>Damage</c:v>
                </c:pt>
                <c:pt idx="1">
                  <c:v>Crack</c:v>
                </c:pt>
                <c:pt idx="2">
                  <c:v>Total Land Difference</c:v>
                </c:pt>
                <c:pt idx="3">
                  <c:v>Bad flute</c:v>
                </c:pt>
                <c:pt idx="4">
                  <c:v>Thin Web</c:v>
                </c:pt>
                <c:pt idx="5">
                  <c:v>Thick web</c:v>
                </c:pt>
                <c:pt idx="6">
                  <c:v>Opposite hard</c:v>
                </c:pt>
                <c:pt idx="7">
                  <c:v>Opposite Flute</c:v>
                </c:pt>
                <c:pt idx="8">
                  <c:v>H.T.Drill rej.</c:v>
                </c:pt>
                <c:pt idx="9">
                  <c:v>Margin Cut</c:v>
                </c:pt>
                <c:pt idx="10">
                  <c:v>Bend</c:v>
                </c:pt>
                <c:pt idx="11">
                  <c:v>Flute form not OK</c:v>
                </c:pt>
                <c:pt idx="12">
                  <c:v>Oval</c:v>
                </c:pt>
                <c:pt idx="13">
                  <c:v>Re-Point</c:v>
                </c:pt>
                <c:pt idx="14">
                  <c:v>Under Size</c:v>
                </c:pt>
                <c:pt idx="15">
                  <c:v>Over Size</c:v>
                </c:pt>
                <c:pt idx="16">
                  <c:v>Broken</c:v>
                </c:pt>
                <c:pt idx="17">
                  <c:v>Short length</c:v>
                </c:pt>
                <c:pt idx="18">
                  <c:v>BM/Only fluted</c:v>
                </c:pt>
                <c:pt idx="19">
                  <c:v>Flute length more</c:v>
                </c:pt>
                <c:pt idx="20">
                  <c:v>Short flute length</c:v>
                </c:pt>
                <c:pt idx="21">
                  <c:v>Rej.</c:v>
                </c:pt>
                <c:pt idx="22">
                  <c:v>Flute damage</c:v>
                </c:pt>
                <c:pt idx="23">
                  <c:v>Salvage</c:v>
                </c:pt>
              </c:strCache>
            </c:strRef>
          </c:cat>
          <c:val>
            <c:numRef>
              <c:f>Drills!$E$50:$E$74</c:f>
              <c:numCache>
                <c:formatCode>0.00</c:formatCode>
                <c:ptCount val="25"/>
                <c:pt idx="0">
                  <c:v>20.64445975262803</c:v>
                </c:pt>
                <c:pt idx="1">
                  <c:v>39.238140073426081</c:v>
                </c:pt>
                <c:pt idx="2">
                  <c:v>54.583677989107294</c:v>
                </c:pt>
                <c:pt idx="3">
                  <c:v>68.472951060209908</c:v>
                </c:pt>
                <c:pt idx="4">
                  <c:v>76.916219611556627</c:v>
                </c:pt>
                <c:pt idx="5">
                  <c:v>84.908687275973747</c:v>
                </c:pt>
                <c:pt idx="6">
                  <c:v>89.390497873549165</c:v>
                </c:pt>
                <c:pt idx="7">
                  <c:v>93.143278392319829</c:v>
                </c:pt>
                <c:pt idx="8">
                  <c:v>95.897177767907266</c:v>
                </c:pt>
                <c:pt idx="9">
                  <c:v>97.393959059770197</c:v>
                </c:pt>
                <c:pt idx="10">
                  <c:v>98.251653239498324</c:v>
                </c:pt>
                <c:pt idx="11">
                  <c:v>99.095162229805396</c:v>
                </c:pt>
                <c:pt idx="12">
                  <c:v>99.326824104537749</c:v>
                </c:pt>
                <c:pt idx="13">
                  <c:v>99.517792217118512</c:v>
                </c:pt>
                <c:pt idx="14">
                  <c:v>99.693023635185327</c:v>
                </c:pt>
                <c:pt idx="15">
                  <c:v>99.826076279082358</c:v>
                </c:pt>
                <c:pt idx="16">
                  <c:v>99.890042617627458</c:v>
                </c:pt>
                <c:pt idx="17">
                  <c:v>99.915797602171054</c:v>
                </c:pt>
                <c:pt idx="18">
                  <c:v>99.934659471231711</c:v>
                </c:pt>
                <c:pt idx="19">
                  <c:v>99.952634765949227</c:v>
                </c:pt>
                <c:pt idx="20">
                  <c:v>99.969590500178697</c:v>
                </c:pt>
                <c:pt idx="21">
                  <c:v>99.985836974937442</c:v>
                </c:pt>
                <c:pt idx="22">
                  <c:v>99.998470659265564</c:v>
                </c:pt>
                <c:pt idx="23">
                  <c:v>100</c:v>
                </c:pt>
              </c:numCache>
            </c:numRef>
          </c:val>
          <c:smooth val="0"/>
          <c:extLst>
            <c:ext xmlns:c16="http://schemas.microsoft.com/office/drawing/2014/chart" uri="{C3380CC4-5D6E-409C-BE32-E72D297353CC}">
              <c16:uniqueId val="{00000003-E0D6-4C93-88E7-0366D84D7456}"/>
            </c:ext>
          </c:extLst>
        </c:ser>
        <c:dLbls>
          <c:showLegendKey val="0"/>
          <c:showVal val="1"/>
          <c:showCatName val="0"/>
          <c:showSerName val="0"/>
          <c:showPercent val="0"/>
          <c:showBubbleSize val="0"/>
        </c:dLbls>
        <c:marker val="1"/>
        <c:smooth val="0"/>
        <c:axId val="79365632"/>
        <c:axId val="95419392"/>
      </c:lineChart>
      <c:catAx>
        <c:axId val="79263232"/>
        <c:scaling>
          <c:orientation val="minMax"/>
        </c:scaling>
        <c:delete val="0"/>
        <c:axPos val="b"/>
        <c:title>
          <c:tx>
            <c:rich>
              <a:bodyPr/>
              <a:lstStyle/>
              <a:p>
                <a:pPr>
                  <a:defRPr lang="en-US" sz="1000" b="1" i="0" u="none" strike="noStrike" baseline="0">
                    <a:solidFill>
                      <a:srgbClr val="000000"/>
                    </a:solidFill>
                    <a:latin typeface="Arial"/>
                    <a:ea typeface="Arial"/>
                    <a:cs typeface="Arial"/>
                  </a:defRPr>
                </a:pPr>
                <a:r>
                  <a:rPr lang="en-US" dirty="0"/>
                  <a:t>Defect</a:t>
                </a:r>
              </a:p>
            </c:rich>
          </c:tx>
          <c:layout>
            <c:manualLayout>
              <c:xMode val="edge"/>
              <c:yMode val="edge"/>
              <c:x val="0.49056632071935163"/>
              <c:y val="0.93411764705882361"/>
            </c:manualLayout>
          </c:layout>
          <c:overlay val="0"/>
          <c:spPr>
            <a:noFill/>
            <a:ln w="25400">
              <a:noFill/>
            </a:ln>
          </c:spPr>
        </c:title>
        <c:numFmt formatCode="General" sourceLinked="1"/>
        <c:majorTickMark val="cross"/>
        <c:minorTickMark val="none"/>
        <c:tickLblPos val="nextTo"/>
        <c:spPr>
          <a:ln w="3175">
            <a:solidFill>
              <a:srgbClr val="000000"/>
            </a:solidFill>
            <a:prstDash val="solid"/>
          </a:ln>
        </c:spPr>
        <c:txPr>
          <a:bodyPr rot="-5400000" vert="horz"/>
          <a:lstStyle/>
          <a:p>
            <a:pPr>
              <a:defRPr lang="en-US" sz="900" b="0" i="0" u="none" strike="noStrike" baseline="0">
                <a:solidFill>
                  <a:srgbClr val="000000"/>
                </a:solidFill>
                <a:latin typeface="Arial"/>
                <a:ea typeface="Arial"/>
                <a:cs typeface="Arial"/>
              </a:defRPr>
            </a:pPr>
            <a:endParaRPr lang="en-US"/>
          </a:p>
        </c:txPr>
        <c:crossAx val="79279616"/>
        <c:crosses val="autoZero"/>
        <c:auto val="0"/>
        <c:lblAlgn val="ctr"/>
        <c:lblOffset val="100"/>
        <c:tickLblSkip val="1"/>
        <c:tickMarkSkip val="1"/>
        <c:noMultiLvlLbl val="0"/>
      </c:catAx>
      <c:valAx>
        <c:axId val="79279616"/>
        <c:scaling>
          <c:orientation val="minMax"/>
        </c:scaling>
        <c:delete val="0"/>
        <c:axPos val="l"/>
        <c:title>
          <c:tx>
            <c:rich>
              <a:bodyPr/>
              <a:lstStyle/>
              <a:p>
                <a:pPr>
                  <a:defRPr lang="en-US" sz="1000" b="1" i="0" u="none" strike="noStrike" baseline="0">
                    <a:solidFill>
                      <a:srgbClr val="000000"/>
                    </a:solidFill>
                    <a:latin typeface="Arial"/>
                    <a:ea typeface="Arial"/>
                    <a:cs typeface="Arial"/>
                  </a:defRPr>
                </a:pPr>
                <a:r>
                  <a:rPr lang="en-US" dirty="0"/>
                  <a:t>Rej.Qty.</a:t>
                </a:r>
              </a:p>
            </c:rich>
          </c:tx>
          <c:layout>
            <c:manualLayout>
              <c:xMode val="edge"/>
              <c:yMode val="edge"/>
              <c:x val="6.7385444743937317E-3"/>
              <c:y val="0.29647058823530326"/>
            </c:manualLayout>
          </c:layout>
          <c:overlay val="0"/>
          <c:spPr>
            <a:noFill/>
            <a:ln w="25400">
              <a:noFill/>
            </a:ln>
          </c:spPr>
        </c:title>
        <c:numFmt formatCode="General" sourceLinked="1"/>
        <c:majorTickMark val="cross"/>
        <c:minorTickMark val="none"/>
        <c:tickLblPos val="nextTo"/>
        <c:spPr>
          <a:ln w="3175">
            <a:solidFill>
              <a:srgbClr val="000000"/>
            </a:solidFill>
            <a:prstDash val="solid"/>
          </a:ln>
        </c:spPr>
        <c:txPr>
          <a:bodyPr rot="0" vert="horz"/>
          <a:lstStyle/>
          <a:p>
            <a:pPr>
              <a:defRPr lang="en-US" sz="900" b="0" i="0" u="none" strike="noStrike" baseline="0">
                <a:solidFill>
                  <a:srgbClr val="000000"/>
                </a:solidFill>
                <a:latin typeface="Arial"/>
                <a:ea typeface="Arial"/>
                <a:cs typeface="Arial"/>
              </a:defRPr>
            </a:pPr>
            <a:endParaRPr lang="en-US"/>
          </a:p>
        </c:txPr>
        <c:crossAx val="79263232"/>
        <c:crosses val="autoZero"/>
        <c:crossBetween val="between"/>
      </c:valAx>
      <c:catAx>
        <c:axId val="79365632"/>
        <c:scaling>
          <c:orientation val="minMax"/>
        </c:scaling>
        <c:delete val="1"/>
        <c:axPos val="b"/>
        <c:numFmt formatCode="General" sourceLinked="1"/>
        <c:majorTickMark val="out"/>
        <c:minorTickMark val="none"/>
        <c:tickLblPos val="nextTo"/>
        <c:crossAx val="95419392"/>
        <c:crosses val="autoZero"/>
        <c:auto val="0"/>
        <c:lblAlgn val="ctr"/>
        <c:lblOffset val="100"/>
        <c:noMultiLvlLbl val="0"/>
      </c:catAx>
      <c:valAx>
        <c:axId val="95419392"/>
        <c:scaling>
          <c:orientation val="minMax"/>
        </c:scaling>
        <c:delete val="0"/>
        <c:axPos val="r"/>
        <c:title>
          <c:tx>
            <c:rich>
              <a:bodyPr/>
              <a:lstStyle/>
              <a:p>
                <a:pPr>
                  <a:defRPr lang="en-US" sz="1000" b="1" i="0" u="none" strike="noStrike" baseline="0">
                    <a:solidFill>
                      <a:srgbClr val="000000"/>
                    </a:solidFill>
                    <a:latin typeface="Arial"/>
                    <a:ea typeface="Arial"/>
                    <a:cs typeface="Arial"/>
                  </a:defRPr>
                </a:pPr>
                <a:r>
                  <a:rPr lang="en-US" dirty="0"/>
                  <a:t>Cum.Rej.Qty.%</a:t>
                </a:r>
              </a:p>
            </c:rich>
          </c:tx>
          <c:layout>
            <c:manualLayout>
              <c:xMode val="edge"/>
              <c:yMode val="edge"/>
              <c:x val="0.96226415094339623"/>
              <c:y val="0.28235294117647813"/>
            </c:manualLayout>
          </c:layout>
          <c:overlay val="0"/>
          <c:spPr>
            <a:noFill/>
            <a:ln w="25400">
              <a:noFill/>
            </a:ln>
          </c:spPr>
        </c:title>
        <c:numFmt formatCode="0.00" sourceLinked="1"/>
        <c:majorTickMark val="cross"/>
        <c:minorTickMark val="none"/>
        <c:tickLblPos val="nextTo"/>
        <c:spPr>
          <a:ln w="3175">
            <a:solidFill>
              <a:srgbClr val="000000"/>
            </a:solidFill>
            <a:prstDash val="solid"/>
          </a:ln>
        </c:spPr>
        <c:txPr>
          <a:bodyPr rot="0" vert="horz"/>
          <a:lstStyle/>
          <a:p>
            <a:pPr>
              <a:defRPr lang="en-US" sz="900" b="0" i="0" u="none" strike="noStrike" baseline="0">
                <a:solidFill>
                  <a:srgbClr val="000000"/>
                </a:solidFill>
                <a:latin typeface="Arial"/>
                <a:ea typeface="Arial"/>
                <a:cs typeface="Arial"/>
              </a:defRPr>
            </a:pPr>
            <a:endParaRPr lang="en-US"/>
          </a:p>
        </c:txPr>
        <c:crossAx val="79365632"/>
        <c:crosses val="max"/>
        <c:crossBetween val="between"/>
      </c:valAx>
      <c:spPr>
        <a:solidFill>
          <a:srgbClr val="C0C0C0"/>
        </a:solid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defective</a:t>
            </a:r>
          </a:p>
        </c:rich>
      </c:tx>
      <c:overlay val="0"/>
    </c:title>
    <c:autoTitleDeleted val="0"/>
    <c:plotArea>
      <c:layout/>
      <c:lineChart>
        <c:grouping val="standard"/>
        <c:varyColors val="0"/>
        <c:ser>
          <c:idx val="0"/>
          <c:order val="0"/>
          <c:tx>
            <c:strRef>
              <c:f>defective4!$B$1</c:f>
              <c:strCache>
                <c:ptCount val="1"/>
                <c:pt idx="0">
                  <c:v>defective</c:v>
                </c:pt>
              </c:strCache>
            </c:strRef>
          </c:tx>
          <c:spPr>
            <a:ln w="12700">
              <a:solidFill>
                <a:srgbClr val="000080"/>
              </a:solidFill>
              <a:prstDash val="solid"/>
            </a:ln>
            <a:effectLst/>
          </c:spPr>
          <c:marker>
            <c:symbol val="square"/>
            <c:size val="6"/>
            <c:spPr>
              <a:solidFill>
                <a:srgbClr val="000080"/>
              </a:solidFill>
              <a:ln>
                <a:solidFill>
                  <a:srgbClr val="000080"/>
                </a:solidFill>
                <a:prstDash val="solid"/>
              </a:ln>
            </c:spPr>
          </c:marker>
          <c:cat>
            <c:strRef>
              <c:f>defective4!$A$2:$A$31</c:f>
              <c:strCache>
                <c:ptCount val="21"/>
                <c:pt idx="0">
                  <c:v>Shift 1</c:v>
                </c:pt>
                <c:pt idx="10">
                  <c:v>Shift 2</c:v>
                </c:pt>
                <c:pt idx="20">
                  <c:v>Shift 3</c:v>
                </c:pt>
              </c:strCache>
            </c:strRef>
          </c:cat>
          <c:val>
            <c:numRef>
              <c:f>defective4!$B$2:$B$31</c:f>
              <c:numCache>
                <c:formatCode>0.000</c:formatCode>
                <c:ptCount val="30"/>
                <c:pt idx="0">
                  <c:v>7</c:v>
                </c:pt>
                <c:pt idx="1">
                  <c:v>6</c:v>
                </c:pt>
                <c:pt idx="2">
                  <c:v>8</c:v>
                </c:pt>
                <c:pt idx="3">
                  <c:v>5</c:v>
                </c:pt>
                <c:pt idx="4">
                  <c:v>9</c:v>
                </c:pt>
                <c:pt idx="5">
                  <c:v>3</c:v>
                </c:pt>
                <c:pt idx="6">
                  <c:v>1</c:v>
                </c:pt>
                <c:pt idx="7">
                  <c:v>7</c:v>
                </c:pt>
                <c:pt idx="8">
                  <c:v>1</c:v>
                </c:pt>
                <c:pt idx="9">
                  <c:v>2</c:v>
                </c:pt>
                <c:pt idx="10">
                  <c:v>3</c:v>
                </c:pt>
                <c:pt idx="11">
                  <c:v>4</c:v>
                </c:pt>
                <c:pt idx="12">
                  <c:v>3</c:v>
                </c:pt>
                <c:pt idx="13">
                  <c:v>5</c:v>
                </c:pt>
                <c:pt idx="14">
                  <c:v>7</c:v>
                </c:pt>
                <c:pt idx="15">
                  <c:v>6</c:v>
                </c:pt>
                <c:pt idx="16">
                  <c:v>4</c:v>
                </c:pt>
                <c:pt idx="17">
                  <c:v>4</c:v>
                </c:pt>
                <c:pt idx="18">
                  <c:v>5</c:v>
                </c:pt>
                <c:pt idx="19">
                  <c:v>6</c:v>
                </c:pt>
                <c:pt idx="20">
                  <c:v>4</c:v>
                </c:pt>
                <c:pt idx="21">
                  <c:v>5</c:v>
                </c:pt>
                <c:pt idx="22">
                  <c:v>2</c:v>
                </c:pt>
                <c:pt idx="23">
                  <c:v>4</c:v>
                </c:pt>
                <c:pt idx="24">
                  <c:v>6</c:v>
                </c:pt>
                <c:pt idx="25">
                  <c:v>5</c:v>
                </c:pt>
                <c:pt idx="26">
                  <c:v>3</c:v>
                </c:pt>
                <c:pt idx="27">
                  <c:v>3</c:v>
                </c:pt>
                <c:pt idx="28">
                  <c:v>3</c:v>
                </c:pt>
                <c:pt idx="29">
                  <c:v>5</c:v>
                </c:pt>
              </c:numCache>
            </c:numRef>
          </c:val>
          <c:smooth val="0"/>
          <c:extLst>
            <c:ext xmlns:c16="http://schemas.microsoft.com/office/drawing/2014/chart" uri="{C3380CC4-5D6E-409C-BE32-E72D297353CC}">
              <c16:uniqueId val="{00000000-0494-42E2-8A9B-689F822128C4}"/>
            </c:ext>
          </c:extLst>
        </c:ser>
        <c:ser>
          <c:idx val="1"/>
          <c:order val="1"/>
          <c:tx>
            <c:strRef>
              <c:f>defective4!$C$1</c:f>
              <c:strCache>
                <c:ptCount val="1"/>
                <c:pt idx="0">
                  <c:v>UCL</c:v>
                </c:pt>
              </c:strCache>
            </c:strRef>
          </c:tx>
          <c:spPr>
            <a:ln w="12700">
              <a:solidFill>
                <a:srgbClr val="FF0000"/>
              </a:solidFill>
              <a:prstDash val="lgDash"/>
            </a:ln>
            <a:effectLst/>
          </c:spPr>
          <c:marker>
            <c:symbol val="none"/>
          </c:marker>
          <c:dLbls>
            <c:dLbl>
              <c:idx val="1"/>
              <c:tx>
                <c:rich>
                  <a:bodyPr/>
                  <a:lstStyle/>
                  <a:p>
                    <a:pPr>
                      <a:defRPr/>
                    </a:pPr>
                    <a:r>
                      <a:rPr lang="en-US" dirty="0"/>
                      <a:t>UCL</a:t>
                    </a:r>
                  </a:p>
                </c:rich>
              </c:tx>
              <c:numFmt formatCode="0.0000" sourceLinked="0"/>
              <c:sp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0494-42E2-8A9B-689F822128C4}"/>
                </c:ext>
              </c:extLst>
            </c:dLbl>
            <c:dLbl>
              <c:idx val="28"/>
              <c:numFmt formatCode="0.0000" sourceLinked="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494-42E2-8A9B-689F822128C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defective4!$A$2:$A$31</c:f>
              <c:strCache>
                <c:ptCount val="21"/>
                <c:pt idx="0">
                  <c:v>Shift 1</c:v>
                </c:pt>
                <c:pt idx="10">
                  <c:v>Shift 2</c:v>
                </c:pt>
                <c:pt idx="20">
                  <c:v>Shift 3</c:v>
                </c:pt>
              </c:strCache>
            </c:strRef>
          </c:cat>
          <c:val>
            <c:numRef>
              <c:f>defective4!$C$2:$C$31</c:f>
              <c:numCache>
                <c:formatCode>0.000</c:formatCode>
                <c:ptCount val="30"/>
                <c:pt idx="0">
                  <c:v>10.90587753385709</c:v>
                </c:pt>
                <c:pt idx="1">
                  <c:v>10.90587753385709</c:v>
                </c:pt>
                <c:pt idx="2">
                  <c:v>10.90587753385709</c:v>
                </c:pt>
                <c:pt idx="3">
                  <c:v>10.90587753385709</c:v>
                </c:pt>
                <c:pt idx="4">
                  <c:v>10.90587753385709</c:v>
                </c:pt>
                <c:pt idx="5">
                  <c:v>10.90587753385709</c:v>
                </c:pt>
                <c:pt idx="6">
                  <c:v>10.90587753385709</c:v>
                </c:pt>
                <c:pt idx="7">
                  <c:v>10.90587753385709</c:v>
                </c:pt>
                <c:pt idx="8">
                  <c:v>10.90587753385709</c:v>
                </c:pt>
                <c:pt idx="9">
                  <c:v>10.90587753385709</c:v>
                </c:pt>
                <c:pt idx="10">
                  <c:v>10.90587753385709</c:v>
                </c:pt>
                <c:pt idx="11">
                  <c:v>10.90587753385709</c:v>
                </c:pt>
                <c:pt idx="12">
                  <c:v>10.90587753385709</c:v>
                </c:pt>
                <c:pt idx="13">
                  <c:v>10.90587753385709</c:v>
                </c:pt>
                <c:pt idx="14">
                  <c:v>10.90587753385709</c:v>
                </c:pt>
                <c:pt idx="15">
                  <c:v>10.90587753385709</c:v>
                </c:pt>
                <c:pt idx="16">
                  <c:v>10.90587753385709</c:v>
                </c:pt>
                <c:pt idx="17">
                  <c:v>10.90587753385709</c:v>
                </c:pt>
                <c:pt idx="18">
                  <c:v>10.90587753385709</c:v>
                </c:pt>
                <c:pt idx="19">
                  <c:v>10.90587753385709</c:v>
                </c:pt>
                <c:pt idx="20">
                  <c:v>10.90587753385709</c:v>
                </c:pt>
                <c:pt idx="21">
                  <c:v>10.90587753385709</c:v>
                </c:pt>
                <c:pt idx="22">
                  <c:v>10.90587753385709</c:v>
                </c:pt>
                <c:pt idx="23">
                  <c:v>10.90587753385709</c:v>
                </c:pt>
                <c:pt idx="24">
                  <c:v>10.90587753385709</c:v>
                </c:pt>
                <c:pt idx="25">
                  <c:v>10.90587753385709</c:v>
                </c:pt>
                <c:pt idx="26">
                  <c:v>10.90587753385709</c:v>
                </c:pt>
                <c:pt idx="27">
                  <c:v>10.90587753385709</c:v>
                </c:pt>
                <c:pt idx="28">
                  <c:v>10.90587753385709</c:v>
                </c:pt>
                <c:pt idx="29">
                  <c:v>10.90587753385709</c:v>
                </c:pt>
              </c:numCache>
            </c:numRef>
          </c:val>
          <c:smooth val="0"/>
          <c:extLst>
            <c:ext xmlns:c16="http://schemas.microsoft.com/office/drawing/2014/chart" uri="{C3380CC4-5D6E-409C-BE32-E72D297353CC}">
              <c16:uniqueId val="{00000003-0494-42E2-8A9B-689F822128C4}"/>
            </c:ext>
          </c:extLst>
        </c:ser>
        <c:ser>
          <c:idx val="2"/>
          <c:order val="2"/>
          <c:tx>
            <c:strRef>
              <c:f>defective4!$D$1</c:f>
              <c:strCache>
                <c:ptCount val="1"/>
                <c:pt idx="0">
                  <c:v> +2 Sigma</c:v>
                </c:pt>
              </c:strCache>
            </c:strRef>
          </c:tx>
          <c:spPr>
            <a:ln w="25400">
              <a:noFill/>
            </a:ln>
            <a:effectLst/>
          </c:spPr>
          <c:marker>
            <c:symbol val="none"/>
          </c:marker>
          <c:cat>
            <c:strRef>
              <c:f>defective4!$A$2:$A$31</c:f>
              <c:strCache>
                <c:ptCount val="21"/>
                <c:pt idx="0">
                  <c:v>Shift 1</c:v>
                </c:pt>
                <c:pt idx="10">
                  <c:v>Shift 2</c:v>
                </c:pt>
                <c:pt idx="20">
                  <c:v>Shift 3</c:v>
                </c:pt>
              </c:strCache>
            </c:strRef>
          </c:cat>
          <c:val>
            <c:numRef>
              <c:f>defective4!$D$2:$D$31</c:f>
              <c:numCache>
                <c:formatCode>0.000</c:formatCode>
                <c:ptCount val="30"/>
                <c:pt idx="0">
                  <c:v>8.7816961336825017</c:v>
                </c:pt>
                <c:pt idx="1">
                  <c:v>8.7816961336825017</c:v>
                </c:pt>
                <c:pt idx="2">
                  <c:v>8.7816961336825017</c:v>
                </c:pt>
                <c:pt idx="3">
                  <c:v>8.7816961336825017</c:v>
                </c:pt>
                <c:pt idx="4">
                  <c:v>8.7816961336825017</c:v>
                </c:pt>
                <c:pt idx="5">
                  <c:v>8.7816961336825017</c:v>
                </c:pt>
                <c:pt idx="6">
                  <c:v>8.7816961336825017</c:v>
                </c:pt>
                <c:pt idx="7">
                  <c:v>8.7816961336825017</c:v>
                </c:pt>
                <c:pt idx="8">
                  <c:v>8.7816961336825017</c:v>
                </c:pt>
                <c:pt idx="9">
                  <c:v>8.7816961336825017</c:v>
                </c:pt>
                <c:pt idx="10">
                  <c:v>8.7816961336825017</c:v>
                </c:pt>
                <c:pt idx="11">
                  <c:v>8.7816961336825017</c:v>
                </c:pt>
                <c:pt idx="12">
                  <c:v>8.7816961336825017</c:v>
                </c:pt>
                <c:pt idx="13">
                  <c:v>8.7816961336825017</c:v>
                </c:pt>
                <c:pt idx="14">
                  <c:v>8.7816961336825017</c:v>
                </c:pt>
                <c:pt idx="15">
                  <c:v>8.7816961336825017</c:v>
                </c:pt>
                <c:pt idx="16">
                  <c:v>8.7816961336825017</c:v>
                </c:pt>
                <c:pt idx="17">
                  <c:v>8.7816961336825017</c:v>
                </c:pt>
                <c:pt idx="18">
                  <c:v>8.7816961336825017</c:v>
                </c:pt>
                <c:pt idx="19">
                  <c:v>8.7816961336825017</c:v>
                </c:pt>
                <c:pt idx="20">
                  <c:v>8.7816961336825017</c:v>
                </c:pt>
                <c:pt idx="21">
                  <c:v>8.7816961336825017</c:v>
                </c:pt>
                <c:pt idx="22">
                  <c:v>8.7816961336825017</c:v>
                </c:pt>
                <c:pt idx="23">
                  <c:v>8.7816961336825017</c:v>
                </c:pt>
                <c:pt idx="24">
                  <c:v>8.7816961336825017</c:v>
                </c:pt>
                <c:pt idx="25">
                  <c:v>8.7816961336825017</c:v>
                </c:pt>
                <c:pt idx="26">
                  <c:v>8.7816961336825017</c:v>
                </c:pt>
                <c:pt idx="27">
                  <c:v>8.7816961336825017</c:v>
                </c:pt>
                <c:pt idx="28">
                  <c:v>8.7816961336825017</c:v>
                </c:pt>
                <c:pt idx="29">
                  <c:v>8.7816961336825017</c:v>
                </c:pt>
              </c:numCache>
            </c:numRef>
          </c:val>
          <c:smooth val="0"/>
          <c:extLst>
            <c:ext xmlns:c16="http://schemas.microsoft.com/office/drawing/2014/chart" uri="{C3380CC4-5D6E-409C-BE32-E72D297353CC}">
              <c16:uniqueId val="{00000004-0494-42E2-8A9B-689F822128C4}"/>
            </c:ext>
          </c:extLst>
        </c:ser>
        <c:ser>
          <c:idx val="3"/>
          <c:order val="3"/>
          <c:tx>
            <c:strRef>
              <c:f>defective4!$E$1</c:f>
              <c:strCache>
                <c:ptCount val="1"/>
                <c:pt idx="0">
                  <c:v> +1 Sigma</c:v>
                </c:pt>
              </c:strCache>
            </c:strRef>
          </c:tx>
          <c:spPr>
            <a:ln w="25400">
              <a:noFill/>
            </a:ln>
            <a:effectLst/>
          </c:spPr>
          <c:marker>
            <c:symbol val="none"/>
          </c:marker>
          <c:cat>
            <c:strRef>
              <c:f>defective4!$A$2:$A$31</c:f>
              <c:strCache>
                <c:ptCount val="21"/>
                <c:pt idx="0">
                  <c:v>Shift 1</c:v>
                </c:pt>
                <c:pt idx="10">
                  <c:v>Shift 2</c:v>
                </c:pt>
                <c:pt idx="20">
                  <c:v>Shift 3</c:v>
                </c:pt>
              </c:strCache>
            </c:strRef>
          </c:cat>
          <c:val>
            <c:numRef>
              <c:f>defective4!$E$2:$E$31</c:f>
              <c:numCache>
                <c:formatCode>0.000</c:formatCode>
                <c:ptCount val="30"/>
                <c:pt idx="0">
                  <c:v>6.6575147335079059</c:v>
                </c:pt>
                <c:pt idx="1">
                  <c:v>6.6575147335079059</c:v>
                </c:pt>
                <c:pt idx="2">
                  <c:v>6.6575147335079059</c:v>
                </c:pt>
                <c:pt idx="3">
                  <c:v>6.6575147335079059</c:v>
                </c:pt>
                <c:pt idx="4">
                  <c:v>6.6575147335079059</c:v>
                </c:pt>
                <c:pt idx="5">
                  <c:v>6.6575147335079059</c:v>
                </c:pt>
                <c:pt idx="6">
                  <c:v>6.6575147335079059</c:v>
                </c:pt>
                <c:pt idx="7">
                  <c:v>6.6575147335079059</c:v>
                </c:pt>
                <c:pt idx="8">
                  <c:v>6.6575147335079059</c:v>
                </c:pt>
                <c:pt idx="9">
                  <c:v>6.6575147335079059</c:v>
                </c:pt>
                <c:pt idx="10">
                  <c:v>6.6575147335079059</c:v>
                </c:pt>
                <c:pt idx="11">
                  <c:v>6.6575147335079059</c:v>
                </c:pt>
                <c:pt idx="12">
                  <c:v>6.6575147335079059</c:v>
                </c:pt>
                <c:pt idx="13">
                  <c:v>6.6575147335079059</c:v>
                </c:pt>
                <c:pt idx="14">
                  <c:v>6.6575147335079059</c:v>
                </c:pt>
                <c:pt idx="15">
                  <c:v>6.6575147335079059</c:v>
                </c:pt>
                <c:pt idx="16">
                  <c:v>6.6575147335079059</c:v>
                </c:pt>
                <c:pt idx="17">
                  <c:v>6.6575147335079059</c:v>
                </c:pt>
                <c:pt idx="18">
                  <c:v>6.6575147335079059</c:v>
                </c:pt>
                <c:pt idx="19">
                  <c:v>6.6575147335079059</c:v>
                </c:pt>
                <c:pt idx="20">
                  <c:v>6.6575147335079059</c:v>
                </c:pt>
                <c:pt idx="21">
                  <c:v>6.6575147335079059</c:v>
                </c:pt>
                <c:pt idx="22">
                  <c:v>6.6575147335079059</c:v>
                </c:pt>
                <c:pt idx="23">
                  <c:v>6.6575147335079059</c:v>
                </c:pt>
                <c:pt idx="24">
                  <c:v>6.6575147335079059</c:v>
                </c:pt>
                <c:pt idx="25">
                  <c:v>6.6575147335079059</c:v>
                </c:pt>
                <c:pt idx="26">
                  <c:v>6.6575147335079059</c:v>
                </c:pt>
                <c:pt idx="27">
                  <c:v>6.6575147335079059</c:v>
                </c:pt>
                <c:pt idx="28">
                  <c:v>6.6575147335079059</c:v>
                </c:pt>
                <c:pt idx="29">
                  <c:v>6.6575147335079059</c:v>
                </c:pt>
              </c:numCache>
            </c:numRef>
          </c:val>
          <c:smooth val="0"/>
          <c:extLst>
            <c:ext xmlns:c16="http://schemas.microsoft.com/office/drawing/2014/chart" uri="{C3380CC4-5D6E-409C-BE32-E72D297353CC}">
              <c16:uniqueId val="{00000005-0494-42E2-8A9B-689F822128C4}"/>
            </c:ext>
          </c:extLst>
        </c:ser>
        <c:ser>
          <c:idx val="4"/>
          <c:order val="4"/>
          <c:tx>
            <c:strRef>
              <c:f>defective4!$F$1</c:f>
              <c:strCache>
                <c:ptCount val="1"/>
                <c:pt idx="0">
                  <c:v>Average</c:v>
                </c:pt>
              </c:strCache>
            </c:strRef>
          </c:tx>
          <c:spPr>
            <a:ln w="12700">
              <a:solidFill>
                <a:srgbClr val="00FFFF"/>
              </a:solidFill>
              <a:prstDash val="solid"/>
            </a:ln>
            <a:effectLst/>
          </c:spPr>
          <c:marker>
            <c:symbol val="none"/>
          </c:marker>
          <c:dLbls>
            <c:dLbl>
              <c:idx val="1"/>
              <c:tx>
                <c:rich>
                  <a:bodyPr/>
                  <a:lstStyle/>
                  <a:p>
                    <a:pPr>
                      <a:defRPr/>
                    </a:pPr>
                    <a:r>
                      <a:rPr lang="en-US" dirty="0"/>
                      <a:t>CL</a:t>
                    </a:r>
                  </a:p>
                </c:rich>
              </c:tx>
              <c:numFmt formatCode="0.0000" sourceLinked="0"/>
              <c:sp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0494-42E2-8A9B-689F822128C4}"/>
                </c:ext>
              </c:extLst>
            </c:dLbl>
            <c:dLbl>
              <c:idx val="28"/>
              <c:numFmt formatCode="0.0000" sourceLinked="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494-42E2-8A9B-689F822128C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defective4!$A$2:$A$31</c:f>
              <c:strCache>
                <c:ptCount val="21"/>
                <c:pt idx="0">
                  <c:v>Shift 1</c:v>
                </c:pt>
                <c:pt idx="10">
                  <c:v>Shift 2</c:v>
                </c:pt>
                <c:pt idx="20">
                  <c:v>Shift 3</c:v>
                </c:pt>
              </c:strCache>
            </c:strRef>
          </c:cat>
          <c:val>
            <c:numRef>
              <c:f>defective4!$F$2:$F$31</c:f>
              <c:numCache>
                <c:formatCode>0.000</c:formatCode>
                <c:ptCount val="30"/>
                <c:pt idx="0">
                  <c:v>4.5333333333333403</c:v>
                </c:pt>
                <c:pt idx="1">
                  <c:v>4.5333333333333403</c:v>
                </c:pt>
                <c:pt idx="2">
                  <c:v>4.5333333333333403</c:v>
                </c:pt>
                <c:pt idx="3">
                  <c:v>4.5333333333333403</c:v>
                </c:pt>
                <c:pt idx="4">
                  <c:v>4.5333333333333403</c:v>
                </c:pt>
                <c:pt idx="5">
                  <c:v>4.5333333333333403</c:v>
                </c:pt>
                <c:pt idx="6">
                  <c:v>4.5333333333333403</c:v>
                </c:pt>
                <c:pt idx="7">
                  <c:v>4.5333333333333403</c:v>
                </c:pt>
                <c:pt idx="8">
                  <c:v>4.5333333333333403</c:v>
                </c:pt>
                <c:pt idx="9">
                  <c:v>4.5333333333333403</c:v>
                </c:pt>
                <c:pt idx="10">
                  <c:v>4.5333333333333403</c:v>
                </c:pt>
                <c:pt idx="11">
                  <c:v>4.5333333333333403</c:v>
                </c:pt>
                <c:pt idx="12">
                  <c:v>4.5333333333333403</c:v>
                </c:pt>
                <c:pt idx="13">
                  <c:v>4.5333333333333403</c:v>
                </c:pt>
                <c:pt idx="14">
                  <c:v>4.5333333333333403</c:v>
                </c:pt>
                <c:pt idx="15">
                  <c:v>4.5333333333333403</c:v>
                </c:pt>
                <c:pt idx="16">
                  <c:v>4.5333333333333403</c:v>
                </c:pt>
                <c:pt idx="17">
                  <c:v>4.5333333333333403</c:v>
                </c:pt>
                <c:pt idx="18">
                  <c:v>4.5333333333333403</c:v>
                </c:pt>
                <c:pt idx="19">
                  <c:v>4.5333333333333403</c:v>
                </c:pt>
                <c:pt idx="20">
                  <c:v>4.5333333333333403</c:v>
                </c:pt>
                <c:pt idx="21">
                  <c:v>4.5333333333333403</c:v>
                </c:pt>
                <c:pt idx="22">
                  <c:v>4.5333333333333403</c:v>
                </c:pt>
                <c:pt idx="23">
                  <c:v>4.5333333333333403</c:v>
                </c:pt>
                <c:pt idx="24">
                  <c:v>4.5333333333333403</c:v>
                </c:pt>
                <c:pt idx="25">
                  <c:v>4.5333333333333403</c:v>
                </c:pt>
                <c:pt idx="26">
                  <c:v>4.5333333333333403</c:v>
                </c:pt>
                <c:pt idx="27">
                  <c:v>4.5333333333333403</c:v>
                </c:pt>
                <c:pt idx="28">
                  <c:v>4.5333333333333403</c:v>
                </c:pt>
                <c:pt idx="29">
                  <c:v>4.5333333333333403</c:v>
                </c:pt>
              </c:numCache>
            </c:numRef>
          </c:val>
          <c:smooth val="0"/>
          <c:extLst>
            <c:ext xmlns:c16="http://schemas.microsoft.com/office/drawing/2014/chart" uri="{C3380CC4-5D6E-409C-BE32-E72D297353CC}">
              <c16:uniqueId val="{00000008-0494-42E2-8A9B-689F822128C4}"/>
            </c:ext>
          </c:extLst>
        </c:ser>
        <c:ser>
          <c:idx val="5"/>
          <c:order val="5"/>
          <c:tx>
            <c:strRef>
              <c:f>defective4!$G$1</c:f>
              <c:strCache>
                <c:ptCount val="1"/>
                <c:pt idx="0">
                  <c:v> -1 Sigma</c:v>
                </c:pt>
              </c:strCache>
            </c:strRef>
          </c:tx>
          <c:spPr>
            <a:ln w="25400">
              <a:noFill/>
            </a:ln>
            <a:effectLst/>
          </c:spPr>
          <c:marker>
            <c:symbol val="none"/>
          </c:marker>
          <c:cat>
            <c:strRef>
              <c:f>defective4!$A$2:$A$31</c:f>
              <c:strCache>
                <c:ptCount val="21"/>
                <c:pt idx="0">
                  <c:v>Shift 1</c:v>
                </c:pt>
                <c:pt idx="10">
                  <c:v>Shift 2</c:v>
                </c:pt>
                <c:pt idx="20">
                  <c:v>Shift 3</c:v>
                </c:pt>
              </c:strCache>
            </c:strRef>
          </c:cat>
          <c:val>
            <c:numRef>
              <c:f>defective4!$G$2:$G$31</c:f>
              <c:numCache>
                <c:formatCode>0.000</c:formatCode>
                <c:ptCount val="30"/>
                <c:pt idx="0">
                  <c:v>2.4091519331587463</c:v>
                </c:pt>
                <c:pt idx="1">
                  <c:v>2.4091519331587463</c:v>
                </c:pt>
                <c:pt idx="2">
                  <c:v>2.4091519331587463</c:v>
                </c:pt>
                <c:pt idx="3">
                  <c:v>2.4091519331587463</c:v>
                </c:pt>
                <c:pt idx="4">
                  <c:v>2.4091519331587463</c:v>
                </c:pt>
                <c:pt idx="5">
                  <c:v>2.4091519331587463</c:v>
                </c:pt>
                <c:pt idx="6">
                  <c:v>2.4091519331587463</c:v>
                </c:pt>
                <c:pt idx="7">
                  <c:v>2.4091519331587463</c:v>
                </c:pt>
                <c:pt idx="8">
                  <c:v>2.4091519331587463</c:v>
                </c:pt>
                <c:pt idx="9">
                  <c:v>2.4091519331587463</c:v>
                </c:pt>
                <c:pt idx="10">
                  <c:v>2.4091519331587463</c:v>
                </c:pt>
                <c:pt idx="11">
                  <c:v>2.4091519331587463</c:v>
                </c:pt>
                <c:pt idx="12">
                  <c:v>2.4091519331587463</c:v>
                </c:pt>
                <c:pt idx="13">
                  <c:v>2.4091519331587463</c:v>
                </c:pt>
                <c:pt idx="14">
                  <c:v>2.4091519331587463</c:v>
                </c:pt>
                <c:pt idx="15">
                  <c:v>2.4091519331587463</c:v>
                </c:pt>
                <c:pt idx="16">
                  <c:v>2.4091519331587463</c:v>
                </c:pt>
                <c:pt idx="17">
                  <c:v>2.4091519331587463</c:v>
                </c:pt>
                <c:pt idx="18">
                  <c:v>2.4091519331587463</c:v>
                </c:pt>
                <c:pt idx="19">
                  <c:v>2.4091519331587463</c:v>
                </c:pt>
                <c:pt idx="20">
                  <c:v>2.4091519331587463</c:v>
                </c:pt>
                <c:pt idx="21">
                  <c:v>2.4091519331587463</c:v>
                </c:pt>
                <c:pt idx="22">
                  <c:v>2.4091519331587463</c:v>
                </c:pt>
                <c:pt idx="23">
                  <c:v>2.4091519331587463</c:v>
                </c:pt>
                <c:pt idx="24">
                  <c:v>2.4091519331587463</c:v>
                </c:pt>
                <c:pt idx="25">
                  <c:v>2.4091519331587463</c:v>
                </c:pt>
                <c:pt idx="26">
                  <c:v>2.4091519331587463</c:v>
                </c:pt>
                <c:pt idx="27">
                  <c:v>2.4091519331587463</c:v>
                </c:pt>
                <c:pt idx="28">
                  <c:v>2.4091519331587463</c:v>
                </c:pt>
                <c:pt idx="29">
                  <c:v>2.4091519331587463</c:v>
                </c:pt>
              </c:numCache>
            </c:numRef>
          </c:val>
          <c:smooth val="0"/>
          <c:extLst>
            <c:ext xmlns:c16="http://schemas.microsoft.com/office/drawing/2014/chart" uri="{C3380CC4-5D6E-409C-BE32-E72D297353CC}">
              <c16:uniqueId val="{00000009-0494-42E2-8A9B-689F822128C4}"/>
            </c:ext>
          </c:extLst>
        </c:ser>
        <c:ser>
          <c:idx val="6"/>
          <c:order val="6"/>
          <c:tx>
            <c:strRef>
              <c:f>defective4!$H$1</c:f>
              <c:strCache>
                <c:ptCount val="1"/>
                <c:pt idx="0">
                  <c:v> -2 Sigma</c:v>
                </c:pt>
              </c:strCache>
            </c:strRef>
          </c:tx>
          <c:spPr>
            <a:ln w="25400">
              <a:noFill/>
            </a:ln>
            <a:effectLst/>
          </c:spPr>
          <c:marker>
            <c:symbol val="none"/>
          </c:marker>
          <c:cat>
            <c:strRef>
              <c:f>defective4!$A$2:$A$31</c:f>
              <c:strCache>
                <c:ptCount val="21"/>
                <c:pt idx="0">
                  <c:v>Shift 1</c:v>
                </c:pt>
                <c:pt idx="10">
                  <c:v>Shift 2</c:v>
                </c:pt>
                <c:pt idx="20">
                  <c:v>Shift 3</c:v>
                </c:pt>
              </c:strCache>
            </c:strRef>
          </c:cat>
          <c:val>
            <c:numRef>
              <c:f>defective4!$H$2:$H$31</c:f>
              <c:numCache>
                <c:formatCode>0.000</c:formatCode>
                <c:ptCount val="30"/>
                <c:pt idx="0">
                  <c:v>0.28497053298416775</c:v>
                </c:pt>
                <c:pt idx="1">
                  <c:v>0.28497053298416775</c:v>
                </c:pt>
                <c:pt idx="2">
                  <c:v>0.28497053298416775</c:v>
                </c:pt>
                <c:pt idx="3">
                  <c:v>0.28497053298416775</c:v>
                </c:pt>
                <c:pt idx="4">
                  <c:v>0.28497053298416775</c:v>
                </c:pt>
                <c:pt idx="5">
                  <c:v>0.28497053298416775</c:v>
                </c:pt>
                <c:pt idx="6">
                  <c:v>0.28497053298416775</c:v>
                </c:pt>
                <c:pt idx="7">
                  <c:v>0.28497053298416775</c:v>
                </c:pt>
                <c:pt idx="8">
                  <c:v>0.28497053298416775</c:v>
                </c:pt>
                <c:pt idx="9">
                  <c:v>0.28497053298416775</c:v>
                </c:pt>
                <c:pt idx="10">
                  <c:v>0.28497053298416775</c:v>
                </c:pt>
                <c:pt idx="11">
                  <c:v>0.28497053298416775</c:v>
                </c:pt>
                <c:pt idx="12">
                  <c:v>0.28497053298416775</c:v>
                </c:pt>
                <c:pt idx="13">
                  <c:v>0.28497053298416775</c:v>
                </c:pt>
                <c:pt idx="14">
                  <c:v>0.28497053298416775</c:v>
                </c:pt>
                <c:pt idx="15">
                  <c:v>0.28497053298416775</c:v>
                </c:pt>
                <c:pt idx="16">
                  <c:v>0.28497053298416775</c:v>
                </c:pt>
                <c:pt idx="17">
                  <c:v>0.28497053298416775</c:v>
                </c:pt>
                <c:pt idx="18">
                  <c:v>0.28497053298416775</c:v>
                </c:pt>
                <c:pt idx="19">
                  <c:v>0.28497053298416775</c:v>
                </c:pt>
                <c:pt idx="20">
                  <c:v>0.28497053298416775</c:v>
                </c:pt>
                <c:pt idx="21">
                  <c:v>0.28497053298416775</c:v>
                </c:pt>
                <c:pt idx="22">
                  <c:v>0.28497053298416775</c:v>
                </c:pt>
                <c:pt idx="23">
                  <c:v>0.28497053298416775</c:v>
                </c:pt>
                <c:pt idx="24">
                  <c:v>0.28497053298416775</c:v>
                </c:pt>
                <c:pt idx="25">
                  <c:v>0.28497053298416775</c:v>
                </c:pt>
                <c:pt idx="26">
                  <c:v>0.28497053298416775</c:v>
                </c:pt>
                <c:pt idx="27">
                  <c:v>0.28497053298416775</c:v>
                </c:pt>
                <c:pt idx="28">
                  <c:v>0.28497053298416775</c:v>
                </c:pt>
                <c:pt idx="29">
                  <c:v>0.28497053298416775</c:v>
                </c:pt>
              </c:numCache>
            </c:numRef>
          </c:val>
          <c:smooth val="0"/>
          <c:extLst>
            <c:ext xmlns:c16="http://schemas.microsoft.com/office/drawing/2014/chart" uri="{C3380CC4-5D6E-409C-BE32-E72D297353CC}">
              <c16:uniqueId val="{0000000A-0494-42E2-8A9B-689F822128C4}"/>
            </c:ext>
          </c:extLst>
        </c:ser>
        <c:ser>
          <c:idx val="7"/>
          <c:order val="7"/>
          <c:tx>
            <c:strRef>
              <c:f>defective4!$I$1</c:f>
              <c:strCache>
                <c:ptCount val="1"/>
                <c:pt idx="0">
                  <c:v>LCL</c:v>
                </c:pt>
              </c:strCache>
            </c:strRef>
          </c:tx>
          <c:spPr>
            <a:ln w="12700">
              <a:solidFill>
                <a:srgbClr val="FF0000"/>
              </a:solidFill>
              <a:prstDash val="lgDash"/>
            </a:ln>
            <a:effectLst/>
          </c:spPr>
          <c:marker>
            <c:symbol val="none"/>
          </c:marker>
          <c:cat>
            <c:strRef>
              <c:f>defective4!$A$2:$A$31</c:f>
              <c:strCache>
                <c:ptCount val="21"/>
                <c:pt idx="0">
                  <c:v>Shift 1</c:v>
                </c:pt>
                <c:pt idx="10">
                  <c:v>Shift 2</c:v>
                </c:pt>
                <c:pt idx="20">
                  <c:v>Shift 3</c:v>
                </c:pt>
              </c:strCache>
            </c:strRef>
          </c:cat>
          <c:val>
            <c:numRef>
              <c:f>defective4!$I$2:$I$31</c:f>
              <c:numCache>
                <c:formatCode>0.000</c:formatCode>
                <c:ptCount val="3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numCache>
            </c:numRef>
          </c:val>
          <c:smooth val="0"/>
          <c:extLst>
            <c:ext xmlns:c16="http://schemas.microsoft.com/office/drawing/2014/chart" uri="{C3380CC4-5D6E-409C-BE32-E72D297353CC}">
              <c16:uniqueId val="{0000000B-0494-42E2-8A9B-689F822128C4}"/>
            </c:ext>
          </c:extLst>
        </c:ser>
        <c:dLbls>
          <c:showLegendKey val="0"/>
          <c:showVal val="0"/>
          <c:showCatName val="0"/>
          <c:showSerName val="0"/>
          <c:showPercent val="0"/>
          <c:showBubbleSize val="0"/>
        </c:dLbls>
        <c:marker val="1"/>
        <c:smooth val="0"/>
        <c:axId val="95560064"/>
        <c:axId val="98484608"/>
      </c:lineChart>
      <c:catAx>
        <c:axId val="95560064"/>
        <c:scaling>
          <c:orientation val="minMax"/>
        </c:scaling>
        <c:delete val="0"/>
        <c:axPos val="b"/>
        <c:title>
          <c:tx>
            <c:rich>
              <a:bodyPr/>
              <a:lstStyle/>
              <a:p>
                <a:pPr>
                  <a:defRPr/>
                </a:pPr>
                <a:r>
                  <a:rPr lang="en-US" dirty="0"/>
                  <a:t>Shift</a:t>
                </a:r>
              </a:p>
            </c:rich>
          </c:tx>
          <c:overlay val="0"/>
        </c:title>
        <c:numFmt formatCode="General" sourceLinked="0"/>
        <c:majorTickMark val="out"/>
        <c:minorTickMark val="none"/>
        <c:tickLblPos val="nextTo"/>
        <c:crossAx val="98484608"/>
        <c:crosses val="autoZero"/>
        <c:auto val="0"/>
        <c:lblAlgn val="ctr"/>
        <c:lblOffset val="100"/>
        <c:noMultiLvlLbl val="0"/>
      </c:catAx>
      <c:valAx>
        <c:axId val="98484608"/>
        <c:scaling>
          <c:orientation val="minMax"/>
        </c:scaling>
        <c:delete val="0"/>
        <c:axPos val="l"/>
        <c:title>
          <c:tx>
            <c:rich>
              <a:bodyPr/>
              <a:lstStyle/>
              <a:p>
                <a:pPr>
                  <a:defRPr/>
                </a:pPr>
                <a:r>
                  <a:rPr lang="en-US" dirty="0"/>
                  <a:t>job - defective</a:t>
                </a:r>
              </a:p>
            </c:rich>
          </c:tx>
          <c:overlay val="0"/>
        </c:title>
        <c:numFmt formatCode="0.000" sourceLinked="1"/>
        <c:majorTickMark val="out"/>
        <c:minorTickMark val="none"/>
        <c:tickLblPos val="nextTo"/>
        <c:crossAx val="95560064"/>
        <c:crosses val="autoZero"/>
        <c:crossBetween val="midCat"/>
      </c:valAx>
      <c:spPr>
        <a:noFill/>
        <a:ln w="25400">
          <a:noFill/>
        </a:ln>
      </c:spPr>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2FF4E7-F043-4560-A31B-B3F323C6DD00}" type="datetimeFigureOut">
              <a:rPr lang="en-US" smtClean="0"/>
              <a:t>6/21/2023</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BE5236-8AE3-462C-A478-563456908DBD}"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B03EBDA-A970-424B-AA6C-D92B9A48F36D}" type="datetimeFigureOut">
              <a:rPr lang="en-US" smtClean="0"/>
              <a:t>6/21/2023</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9392385-FB5B-4DD8-819D-311DE760C756}" type="slidenum">
              <a:rPr lang="en-IN" smtClean="0"/>
              <a:t>‹#›</a:t>
            </a:fld>
            <a:endParaRPr lang="en-IN"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03EBDA-A970-424B-AA6C-D92B9A48F36D}" type="datetimeFigureOut">
              <a:rPr lang="en-US" smtClean="0"/>
              <a:t>6/21/2023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9392385-FB5B-4DD8-819D-311DE760C756}"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39392385-FB5B-4DD8-819D-311DE760C756}" type="slidenum">
              <a:rPr lang="en-IN" smtClean="0"/>
              <a:t>‹#›</a:t>
            </a:fld>
            <a:endParaRPr lang="en-IN"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03EBDA-A970-424B-AA6C-D92B9A48F36D}" type="datetimeFigureOut">
              <a:rPr lang="en-US" smtClean="0"/>
              <a:t>6/21/2023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B03EBDA-A970-424B-AA6C-D92B9A48F36D}" type="datetimeFigureOut">
              <a:rPr lang="en-US" smtClean="0"/>
              <a:t>6/21/2023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4361688" y="1026372"/>
            <a:ext cx="457200" cy="441325"/>
          </a:xfrm>
        </p:spPr>
        <p:txBody>
          <a:bodyPr/>
          <a:lstStyle/>
          <a:p>
            <a:fld id="{39392385-FB5B-4DD8-819D-311DE760C756}" type="slidenum">
              <a:rPr lang="en-IN" smtClean="0"/>
              <a:t>‹#›</a:t>
            </a:fld>
            <a:endParaRPr lang="en-IN"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dirty="0"/>
          </a:p>
        </p:txBody>
      </p:sp>
      <p:sp>
        <p:nvSpPr>
          <p:cNvPr id="4" name="Date Placeholder 3"/>
          <p:cNvSpPr>
            <a:spLocks noGrp="1"/>
          </p:cNvSpPr>
          <p:nvPr>
            <p:ph type="dt" sz="half" idx="10"/>
          </p:nvPr>
        </p:nvSpPr>
        <p:spPr/>
        <p:txBody>
          <a:bodyPr/>
          <a:lstStyle/>
          <a:p>
            <a:fld id="{1B03EBDA-A970-424B-AA6C-D92B9A48F36D}" type="datetimeFigureOut">
              <a:rPr lang="en-US" smtClean="0"/>
              <a:t>6/21/2023</a:t>
            </a:fld>
            <a:endParaRPr lang="en-IN"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9392385-FB5B-4DD8-819D-311DE760C756}" type="slidenum">
              <a:rPr lang="en-IN" smtClean="0"/>
              <a:t>‹#›</a:t>
            </a:fld>
            <a:endParaRPr lang="en-IN"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1B03EBDA-A970-424B-AA6C-D92B9A48F36D}" type="datetimeFigureOut">
              <a:rPr lang="en-US" smtClean="0"/>
              <a:t>6/21/2023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9392385-FB5B-4DD8-819D-311DE760C756}" type="slidenum">
              <a:rPr lang="en-IN" smtClean="0"/>
              <a:t>‹#›</a:t>
            </a:fld>
            <a:endParaRPr lang="en-IN"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B03EBDA-A970-424B-AA6C-D92B9A48F36D}" type="datetimeFigureOut">
              <a:rPr lang="en-US" smtClean="0"/>
              <a:t>6/21/2023</a:t>
            </a:fld>
            <a:endParaRPr lang="en-IN" dirty="0"/>
          </a:p>
        </p:txBody>
      </p:sp>
      <p:sp>
        <p:nvSpPr>
          <p:cNvPr id="8" name="Footer Placeholder 7"/>
          <p:cNvSpPr>
            <a:spLocks noGrp="1"/>
          </p:cNvSpPr>
          <p:nvPr>
            <p:ph type="ftr" sz="quarter" idx="11"/>
          </p:nvPr>
        </p:nvSpPr>
        <p:spPr>
          <a:xfrm>
            <a:off x="304800" y="6409944"/>
            <a:ext cx="3581400" cy="365760"/>
          </a:xfrm>
        </p:spPr>
        <p:txBody>
          <a:bodyPr/>
          <a:lstStyle/>
          <a:p>
            <a:endParaRPr lang="en-IN"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9392385-FB5B-4DD8-819D-311DE760C756}" type="slidenum">
              <a:rPr lang="en-IN" smtClean="0"/>
              <a:t>‹#›</a:t>
            </a:fld>
            <a:endParaRPr lang="en-IN"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B03EBDA-A970-424B-AA6C-D92B9A48F36D}" type="datetimeFigureOut">
              <a:rPr lang="en-US" smtClean="0"/>
              <a:t>6/21/2023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a:xfrm>
            <a:off x="4343400" y="1036020"/>
            <a:ext cx="457200" cy="441325"/>
          </a:xfrm>
        </p:spPr>
        <p:txBody>
          <a:bodyPr/>
          <a:lstStyle/>
          <a:p>
            <a:fld id="{39392385-FB5B-4DD8-819D-311DE760C756}"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B03EBDA-A970-424B-AA6C-D92B9A48F36D}" type="datetimeFigureOut">
              <a:rPr lang="en-US" smtClean="0"/>
              <a:t>6/21/2023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9392385-FB5B-4DD8-819D-311DE760C756}"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9392385-FB5B-4DD8-819D-311DE760C756}" type="slidenum">
              <a:rPr lang="en-IN" smtClean="0"/>
              <a:t>‹#›</a:t>
            </a:fld>
            <a:endParaRPr lang="en-IN"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1B03EBDA-A970-424B-AA6C-D92B9A48F36D}" type="datetimeFigureOut">
              <a:rPr lang="en-US" smtClean="0"/>
              <a:t>6/21/2023</a:t>
            </a:fld>
            <a:endParaRPr lang="en-IN" dirty="0"/>
          </a:p>
        </p:txBody>
      </p:sp>
      <p:sp>
        <p:nvSpPr>
          <p:cNvPr id="6" name="Footer Placeholder 5"/>
          <p:cNvSpPr>
            <a:spLocks noGrp="1"/>
          </p:cNvSpPr>
          <p:nvPr>
            <p:ph type="ftr" sz="quarter" idx="11"/>
          </p:nvPr>
        </p:nvSpPr>
        <p:spPr>
          <a:xfrm>
            <a:off x="301752" y="6410848"/>
            <a:ext cx="3383280" cy="365760"/>
          </a:xfrm>
        </p:spPr>
        <p:txBody>
          <a:bodyPr/>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39392385-FB5B-4DD8-819D-311DE760C756}" type="slidenum">
              <a:rPr lang="en-IN" smtClean="0"/>
              <a:t>‹#›</a:t>
            </a:fld>
            <a:endParaRPr lang="en-IN"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1B03EBDA-A970-424B-AA6C-D92B9A48F36D}" type="datetimeFigureOut">
              <a:rPr lang="en-US" smtClean="0"/>
              <a:t>6/21/2023</a:t>
            </a:fld>
            <a:endParaRPr lang="en-IN" dirty="0"/>
          </a:p>
        </p:txBody>
      </p:sp>
      <p:sp>
        <p:nvSpPr>
          <p:cNvPr id="6" name="Footer Placeholder 5"/>
          <p:cNvSpPr>
            <a:spLocks noGrp="1"/>
          </p:cNvSpPr>
          <p:nvPr>
            <p:ph type="ftr" sz="quarter" idx="11"/>
          </p:nvPr>
        </p:nvSpPr>
        <p:spPr>
          <a:xfrm>
            <a:off x="301752" y="6410848"/>
            <a:ext cx="3584448" cy="365760"/>
          </a:xfrm>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B03EBDA-A970-424B-AA6C-D92B9A48F36D}" type="datetimeFigureOut">
              <a:rPr lang="en-US" smtClean="0"/>
              <a:t>6/21/2023</a:t>
            </a:fld>
            <a:endParaRPr lang="en-IN"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9392385-FB5B-4DD8-819D-311DE760C756}" type="slidenum">
              <a:rPr lang="en-IN" smtClean="0"/>
              <a:t>‹#›</a:t>
            </a:fld>
            <a:endParaRPr lang="en-IN"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3042" y="2500306"/>
            <a:ext cx="5786478" cy="1631216"/>
          </a:xfrm>
          <a:prstGeom prst="rect">
            <a:avLst/>
          </a:prstGeom>
        </p:spPr>
        <p:txBody>
          <a:bodyPr wrap="square">
            <a:spAutoFit/>
          </a:bodyPr>
          <a:lstStyle/>
          <a:p>
            <a:pPr algn="ctr"/>
            <a:r>
              <a:rPr lang="en-US" sz="96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Times New Roman" pitchFamily="18" charset="0"/>
                <a:cs typeface="Times New Roman" pitchFamily="18" charset="0"/>
              </a:rPr>
              <a:t> </a:t>
            </a:r>
            <a:r>
              <a:rPr lang="en-US" sz="100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Times New Roman" pitchFamily="18" charset="0"/>
                <a:cs typeface="Times New Roman" pitchFamily="18" charset="0"/>
              </a:rPr>
              <a:t>Welcome</a:t>
            </a:r>
            <a:endParaRPr lang="en-IN" sz="100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8715436"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CAUSE AND EFFECT ANALYSIS</a:t>
            </a:r>
            <a:endParaRPr lang="en-IN" sz="2400" dirty="0">
              <a:latin typeface="Times New Roman" pitchFamily="18" charset="0"/>
              <a:cs typeface="Times New Roman" pitchFamily="18" charset="0"/>
            </a:endParaRPr>
          </a:p>
        </p:txBody>
      </p:sp>
      <p:sp>
        <p:nvSpPr>
          <p:cNvPr id="3" name="TextBox 2"/>
          <p:cNvSpPr txBox="1"/>
          <p:nvPr/>
        </p:nvSpPr>
        <p:spPr>
          <a:xfrm>
            <a:off x="285720" y="571480"/>
            <a:ext cx="8643998" cy="430887"/>
          </a:xfrm>
          <a:prstGeom prst="rect">
            <a:avLst/>
          </a:prstGeom>
          <a:noFill/>
        </p:spPr>
        <p:txBody>
          <a:bodyPr wrap="square" rtlCol="0">
            <a:spAutoFit/>
          </a:bodyPr>
          <a:lstStyle/>
          <a:p>
            <a:pPr>
              <a:buClr>
                <a:srgbClr val="C00000"/>
              </a:buClr>
              <a:buFont typeface="Wingdings" pitchFamily="2" charset="2"/>
              <a:buChar char="§"/>
            </a:pPr>
            <a:r>
              <a:rPr lang="en-US" sz="2200" dirty="0">
                <a:latin typeface="Times New Roman" pitchFamily="18" charset="0"/>
                <a:ea typeface="Calibri"/>
                <a:cs typeface="Times New Roman" pitchFamily="18" charset="0"/>
              </a:rPr>
              <a:t>CAUSE &amp; EFFECT DIAGRAM for (Bad flute)</a:t>
            </a:r>
            <a:endParaRPr lang="en-IN" sz="2200" dirty="0">
              <a:latin typeface="Times New Roman" pitchFamily="18" charset="0"/>
              <a:cs typeface="Times New Roman" pitchFamily="18" charset="0"/>
            </a:endParaRPr>
          </a:p>
        </p:txBody>
      </p:sp>
      <p:sp>
        <p:nvSpPr>
          <p:cNvPr id="62" name="Line 14"/>
          <p:cNvSpPr>
            <a:spLocks noChangeShapeType="1"/>
          </p:cNvSpPr>
          <p:nvPr/>
        </p:nvSpPr>
        <p:spPr bwMode="auto">
          <a:xfrm flipV="1">
            <a:off x="330994" y="3707606"/>
            <a:ext cx="6357937" cy="46038"/>
          </a:xfrm>
          <a:prstGeom prst="line">
            <a:avLst/>
          </a:prstGeom>
          <a:noFill/>
          <a:ln w="38100">
            <a:solidFill>
              <a:sysClr val="windowText" lastClr="000000"/>
            </a:solidFill>
            <a:round/>
            <a:headEnd/>
            <a:tailEnd type="triangle" w="med" len="me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63" name="Text Box 15"/>
          <p:cNvSpPr txBox="1">
            <a:spLocks noChangeArrowheads="1"/>
          </p:cNvSpPr>
          <p:nvPr/>
        </p:nvSpPr>
        <p:spPr bwMode="auto">
          <a:xfrm>
            <a:off x="6688931" y="3402806"/>
            <a:ext cx="1498600" cy="461963"/>
          </a:xfrm>
          <a:prstGeom prst="rect">
            <a:avLst/>
          </a:prstGeom>
          <a:solidFill>
            <a:srgbClr val="FFFF00"/>
          </a:solidFill>
          <a:ln w="28575">
            <a:solidFill>
              <a:sysClr val="windowText" lastClr="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Bodoni MT Black" pitchFamily="18" charset="0"/>
                <a:ea typeface="Arial Unicode MS" pitchFamily="34" charset="-128"/>
                <a:cs typeface="Arial Unicode MS" pitchFamily="34" charset="-128"/>
              </a:rPr>
              <a:t>Bad Flute &amp; Damage Defect</a:t>
            </a:r>
          </a:p>
        </p:txBody>
      </p:sp>
      <p:sp>
        <p:nvSpPr>
          <p:cNvPr id="64" name="Line 16"/>
          <p:cNvSpPr>
            <a:spLocks noChangeShapeType="1"/>
          </p:cNvSpPr>
          <p:nvPr/>
        </p:nvSpPr>
        <p:spPr bwMode="auto">
          <a:xfrm>
            <a:off x="3983831" y="1269206"/>
            <a:ext cx="2133600" cy="2438400"/>
          </a:xfrm>
          <a:prstGeom prst="line">
            <a:avLst/>
          </a:prstGeom>
          <a:noFill/>
          <a:ln w="28575">
            <a:solidFill>
              <a:sysClr val="windowText" lastClr="000000"/>
            </a:solidFill>
            <a:round/>
            <a:headEnd/>
            <a:tailEnd type="triangle" w="med" len="me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65" name="Line 17"/>
          <p:cNvSpPr>
            <a:spLocks noChangeShapeType="1"/>
          </p:cNvSpPr>
          <p:nvPr/>
        </p:nvSpPr>
        <p:spPr bwMode="auto">
          <a:xfrm rot="16200000">
            <a:off x="4150519" y="3602831"/>
            <a:ext cx="1862138" cy="2071687"/>
          </a:xfrm>
          <a:prstGeom prst="line">
            <a:avLst/>
          </a:prstGeom>
          <a:noFill/>
          <a:ln w="28575">
            <a:solidFill>
              <a:sysClr val="windowText" lastClr="000000"/>
            </a:solidFill>
            <a:round/>
            <a:headEnd/>
            <a:tailEnd type="triangle" w="med" len="me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66" name="Text Box 18"/>
          <p:cNvSpPr txBox="1">
            <a:spLocks noChangeArrowheads="1"/>
          </p:cNvSpPr>
          <p:nvPr/>
        </p:nvSpPr>
        <p:spPr bwMode="auto">
          <a:xfrm>
            <a:off x="554831" y="888206"/>
            <a:ext cx="673100" cy="400050"/>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00080"/>
                </a:solidFill>
                <a:effectLst/>
                <a:uLnTx/>
                <a:uFillTx/>
                <a:latin typeface="Calibri" pitchFamily="34" charset="0"/>
                <a:ea typeface="+mn-ea"/>
                <a:cs typeface="+mn-cs"/>
              </a:rPr>
              <a:t>Man</a:t>
            </a:r>
          </a:p>
        </p:txBody>
      </p:sp>
      <p:sp>
        <p:nvSpPr>
          <p:cNvPr id="67" name="Text Box 19"/>
          <p:cNvSpPr txBox="1">
            <a:spLocks noChangeArrowheads="1"/>
          </p:cNvSpPr>
          <p:nvPr/>
        </p:nvSpPr>
        <p:spPr bwMode="auto">
          <a:xfrm>
            <a:off x="3450431" y="888206"/>
            <a:ext cx="1111250" cy="400050"/>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00080"/>
                </a:solidFill>
                <a:effectLst/>
                <a:uLnTx/>
                <a:uFillTx/>
                <a:latin typeface="Calibri" pitchFamily="34" charset="0"/>
                <a:ea typeface="+mn-ea"/>
                <a:cs typeface="+mn-cs"/>
              </a:rPr>
              <a:t>Machine</a:t>
            </a:r>
          </a:p>
        </p:txBody>
      </p:sp>
      <p:sp>
        <p:nvSpPr>
          <p:cNvPr id="68" name="Text Box 20"/>
          <p:cNvSpPr txBox="1">
            <a:spLocks noChangeArrowheads="1"/>
          </p:cNvSpPr>
          <p:nvPr/>
        </p:nvSpPr>
        <p:spPr bwMode="auto">
          <a:xfrm>
            <a:off x="3467894" y="5569744"/>
            <a:ext cx="1363662" cy="400050"/>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00080"/>
                </a:solidFill>
                <a:effectLst/>
                <a:uLnTx/>
                <a:uFillTx/>
                <a:latin typeface="Calibri" pitchFamily="34" charset="0"/>
                <a:ea typeface="+mn-ea"/>
                <a:cs typeface="+mn-cs"/>
              </a:rPr>
              <a:t>Method</a:t>
            </a:r>
          </a:p>
        </p:txBody>
      </p:sp>
      <p:sp>
        <p:nvSpPr>
          <p:cNvPr id="69" name="Line 23"/>
          <p:cNvSpPr>
            <a:spLocks noChangeShapeType="1"/>
          </p:cNvSpPr>
          <p:nvPr/>
        </p:nvSpPr>
        <p:spPr bwMode="auto">
          <a:xfrm flipH="1">
            <a:off x="5660231" y="3174206"/>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70" name="Line 25"/>
          <p:cNvSpPr>
            <a:spLocks noChangeShapeType="1"/>
          </p:cNvSpPr>
          <p:nvPr/>
        </p:nvSpPr>
        <p:spPr bwMode="auto">
          <a:xfrm flipH="1">
            <a:off x="5355431" y="2793206"/>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71" name="Line 27"/>
          <p:cNvSpPr>
            <a:spLocks noChangeShapeType="1"/>
          </p:cNvSpPr>
          <p:nvPr/>
        </p:nvSpPr>
        <p:spPr bwMode="auto">
          <a:xfrm flipH="1">
            <a:off x="4974431" y="2412206"/>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72" name="Line 43"/>
          <p:cNvSpPr>
            <a:spLocks noChangeShapeType="1"/>
          </p:cNvSpPr>
          <p:nvPr/>
        </p:nvSpPr>
        <p:spPr bwMode="auto">
          <a:xfrm>
            <a:off x="935831" y="1269206"/>
            <a:ext cx="2057400" cy="2438400"/>
          </a:xfrm>
          <a:prstGeom prst="line">
            <a:avLst/>
          </a:prstGeom>
          <a:noFill/>
          <a:ln w="28575">
            <a:solidFill>
              <a:sysClr val="windowText" lastClr="000000"/>
            </a:solidFill>
            <a:round/>
            <a:headEnd/>
            <a:tailEnd type="triangle" w="med" len="me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73" name="Line 55"/>
          <p:cNvSpPr>
            <a:spLocks noChangeShapeType="1"/>
          </p:cNvSpPr>
          <p:nvPr/>
        </p:nvSpPr>
        <p:spPr bwMode="auto">
          <a:xfrm rot="16200000">
            <a:off x="954881" y="3590131"/>
            <a:ext cx="1927225" cy="2174875"/>
          </a:xfrm>
          <a:prstGeom prst="line">
            <a:avLst/>
          </a:prstGeom>
          <a:noFill/>
          <a:ln w="28575">
            <a:solidFill>
              <a:sysClr val="windowText" lastClr="000000"/>
            </a:solidFill>
            <a:round/>
            <a:headEnd/>
            <a:tailEnd type="triangle" w="med" len="me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74" name="Line 56"/>
          <p:cNvSpPr>
            <a:spLocks noChangeShapeType="1"/>
          </p:cNvSpPr>
          <p:nvPr/>
        </p:nvSpPr>
        <p:spPr bwMode="auto">
          <a:xfrm flipH="1">
            <a:off x="5468144" y="4283869"/>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75" name="Line 60"/>
          <p:cNvSpPr>
            <a:spLocks noChangeShapeType="1"/>
          </p:cNvSpPr>
          <p:nvPr/>
        </p:nvSpPr>
        <p:spPr bwMode="auto">
          <a:xfrm flipH="1">
            <a:off x="4968081" y="4712494"/>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76" name="Line 64"/>
          <p:cNvSpPr>
            <a:spLocks noChangeShapeType="1"/>
          </p:cNvSpPr>
          <p:nvPr/>
        </p:nvSpPr>
        <p:spPr bwMode="auto">
          <a:xfrm flipH="1" flipV="1">
            <a:off x="4260056" y="5401469"/>
            <a:ext cx="2714625" cy="46037"/>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77" name="Rectangle 76"/>
          <p:cNvSpPr>
            <a:spLocks noChangeArrowheads="1"/>
          </p:cNvSpPr>
          <p:nvPr/>
        </p:nvSpPr>
        <p:spPr bwMode="auto">
          <a:xfrm>
            <a:off x="240506" y="5569744"/>
            <a:ext cx="1090613" cy="400050"/>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00080"/>
                </a:solidFill>
                <a:effectLst/>
                <a:uLnTx/>
                <a:uFillTx/>
                <a:latin typeface="Calibri" pitchFamily="34" charset="0"/>
                <a:ea typeface="+mn-ea"/>
                <a:cs typeface="+mn-cs"/>
              </a:rPr>
              <a:t>Material</a:t>
            </a:r>
          </a:p>
        </p:txBody>
      </p:sp>
      <p:sp>
        <p:nvSpPr>
          <p:cNvPr id="78" name="Line 27"/>
          <p:cNvSpPr>
            <a:spLocks noChangeShapeType="1"/>
          </p:cNvSpPr>
          <p:nvPr/>
        </p:nvSpPr>
        <p:spPr bwMode="auto">
          <a:xfrm flipH="1">
            <a:off x="4212431" y="1497806"/>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79" name="Line 27"/>
          <p:cNvSpPr>
            <a:spLocks noChangeShapeType="1"/>
          </p:cNvSpPr>
          <p:nvPr/>
        </p:nvSpPr>
        <p:spPr bwMode="auto">
          <a:xfrm flipH="1">
            <a:off x="4593431" y="1926431"/>
            <a:ext cx="3095625" cy="28575"/>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80" name="Line 56"/>
          <p:cNvSpPr>
            <a:spLocks noChangeShapeType="1"/>
          </p:cNvSpPr>
          <p:nvPr/>
        </p:nvSpPr>
        <p:spPr bwMode="auto">
          <a:xfrm flipH="1">
            <a:off x="2539206" y="4140994"/>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81" name="TextBox 72"/>
          <p:cNvSpPr txBox="1">
            <a:spLocks noChangeArrowheads="1"/>
          </p:cNvSpPr>
          <p:nvPr/>
        </p:nvSpPr>
        <p:spPr bwMode="auto">
          <a:xfrm>
            <a:off x="2728119" y="3855244"/>
            <a:ext cx="1389062" cy="369887"/>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rPr>
              <a:t>U/Size Blank</a:t>
            </a:r>
          </a:p>
        </p:txBody>
      </p:sp>
      <p:sp>
        <p:nvSpPr>
          <p:cNvPr id="82" name="Line 58"/>
          <p:cNvSpPr>
            <a:spLocks noChangeShapeType="1"/>
          </p:cNvSpPr>
          <p:nvPr/>
        </p:nvSpPr>
        <p:spPr bwMode="auto">
          <a:xfrm flipH="1">
            <a:off x="2116931" y="4498181"/>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83" name="TextBox 74"/>
          <p:cNvSpPr txBox="1">
            <a:spLocks noChangeArrowheads="1"/>
          </p:cNvSpPr>
          <p:nvPr/>
        </p:nvSpPr>
        <p:spPr bwMode="auto">
          <a:xfrm>
            <a:off x="2307431" y="4212431"/>
            <a:ext cx="1524000" cy="3698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rPr>
              <a:t>O/Size Blank</a:t>
            </a:r>
          </a:p>
        </p:txBody>
      </p:sp>
      <p:sp>
        <p:nvSpPr>
          <p:cNvPr id="84" name="Line 62"/>
          <p:cNvSpPr>
            <a:spLocks noChangeShapeType="1"/>
          </p:cNvSpPr>
          <p:nvPr/>
        </p:nvSpPr>
        <p:spPr bwMode="auto">
          <a:xfrm flipH="1">
            <a:off x="1681956" y="4926806"/>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85" name="TextBox 76"/>
          <p:cNvSpPr txBox="1">
            <a:spLocks noChangeArrowheads="1"/>
          </p:cNvSpPr>
          <p:nvPr/>
        </p:nvSpPr>
        <p:spPr bwMode="auto">
          <a:xfrm>
            <a:off x="1902619" y="4641056"/>
            <a:ext cx="1447800" cy="3698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rPr>
              <a:t>Ovality Blank</a:t>
            </a:r>
          </a:p>
        </p:txBody>
      </p:sp>
      <p:sp>
        <p:nvSpPr>
          <p:cNvPr id="86" name="Line 64"/>
          <p:cNvSpPr>
            <a:spLocks noChangeShapeType="1"/>
          </p:cNvSpPr>
          <p:nvPr/>
        </p:nvSpPr>
        <p:spPr bwMode="auto">
          <a:xfrm flipH="1">
            <a:off x="1110456" y="5426869"/>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87" name="TextBox 78"/>
          <p:cNvSpPr txBox="1">
            <a:spLocks noChangeArrowheads="1"/>
          </p:cNvSpPr>
          <p:nvPr/>
        </p:nvSpPr>
        <p:spPr bwMode="auto">
          <a:xfrm>
            <a:off x="1386681" y="5128419"/>
            <a:ext cx="1301750" cy="369887"/>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rPr>
              <a:t>Taper Blank</a:t>
            </a:r>
          </a:p>
        </p:txBody>
      </p:sp>
      <p:sp>
        <p:nvSpPr>
          <p:cNvPr id="88" name="TextBox 79"/>
          <p:cNvSpPr txBox="1">
            <a:spLocks noChangeArrowheads="1"/>
          </p:cNvSpPr>
          <p:nvPr/>
        </p:nvSpPr>
        <p:spPr bwMode="auto">
          <a:xfrm>
            <a:off x="4331494" y="5141119"/>
            <a:ext cx="3857625" cy="369887"/>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rPr>
              <a:t>m/c run idle due to hopper problem</a:t>
            </a:r>
          </a:p>
        </p:txBody>
      </p:sp>
      <p:sp>
        <p:nvSpPr>
          <p:cNvPr id="89" name="TextBox 80"/>
          <p:cNvSpPr txBox="1">
            <a:spLocks noChangeArrowheads="1"/>
          </p:cNvSpPr>
          <p:nvPr/>
        </p:nvSpPr>
        <p:spPr bwMode="auto">
          <a:xfrm>
            <a:off x="5545931" y="3926681"/>
            <a:ext cx="3357563" cy="3698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rPr>
              <a:t>   Patrolling inspection Report </a:t>
            </a:r>
          </a:p>
        </p:txBody>
      </p:sp>
      <p:sp>
        <p:nvSpPr>
          <p:cNvPr id="90" name="Line 23"/>
          <p:cNvSpPr>
            <a:spLocks noChangeShapeType="1"/>
          </p:cNvSpPr>
          <p:nvPr/>
        </p:nvSpPr>
        <p:spPr bwMode="auto">
          <a:xfrm flipH="1">
            <a:off x="2688431" y="3355181"/>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91" name="Line 23"/>
          <p:cNvSpPr>
            <a:spLocks noChangeShapeType="1"/>
          </p:cNvSpPr>
          <p:nvPr/>
        </p:nvSpPr>
        <p:spPr bwMode="auto">
          <a:xfrm flipH="1">
            <a:off x="1697831" y="2107406"/>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92" name="Line 23"/>
          <p:cNvSpPr>
            <a:spLocks noChangeShapeType="1"/>
          </p:cNvSpPr>
          <p:nvPr/>
        </p:nvSpPr>
        <p:spPr bwMode="auto">
          <a:xfrm flipH="1">
            <a:off x="2231231" y="2640806"/>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93" name="Line 23"/>
          <p:cNvSpPr>
            <a:spLocks noChangeShapeType="1"/>
          </p:cNvSpPr>
          <p:nvPr/>
        </p:nvSpPr>
        <p:spPr bwMode="auto">
          <a:xfrm flipH="1">
            <a:off x="1177131" y="1497806"/>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94" name="TextBox 85"/>
          <p:cNvSpPr txBox="1">
            <a:spLocks noChangeArrowheads="1"/>
          </p:cNvSpPr>
          <p:nvPr/>
        </p:nvSpPr>
        <p:spPr bwMode="auto">
          <a:xfrm>
            <a:off x="1164431" y="1204119"/>
            <a:ext cx="1985963" cy="369887"/>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ea typeface="ＭＳ Ｐゴシック" pitchFamily="34" charset="-128"/>
              </a:rPr>
              <a:t>Unskilled Operator</a:t>
            </a:r>
          </a:p>
        </p:txBody>
      </p:sp>
      <p:sp>
        <p:nvSpPr>
          <p:cNvPr id="95" name="TextBox 86"/>
          <p:cNvSpPr txBox="1">
            <a:spLocks noChangeArrowheads="1"/>
          </p:cNvSpPr>
          <p:nvPr/>
        </p:nvSpPr>
        <p:spPr bwMode="auto">
          <a:xfrm>
            <a:off x="1402556" y="1802606"/>
            <a:ext cx="4000500" cy="3698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ea typeface="ＭＳ Ｐゴシック" pitchFamily="34" charset="-128"/>
              </a:rPr>
              <a:t>Hopper not feed  properly </a:t>
            </a:r>
          </a:p>
        </p:txBody>
      </p:sp>
      <p:sp>
        <p:nvSpPr>
          <p:cNvPr id="96" name="TextBox 87"/>
          <p:cNvSpPr txBox="1">
            <a:spLocks noChangeArrowheads="1"/>
          </p:cNvSpPr>
          <p:nvPr/>
        </p:nvSpPr>
        <p:spPr bwMode="auto">
          <a:xfrm>
            <a:off x="2155031" y="2336006"/>
            <a:ext cx="1965325" cy="3698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ea typeface="ＭＳ Ｐゴシック" pitchFamily="34" charset="-128"/>
              </a:rPr>
              <a:t>Lack of Knowledge</a:t>
            </a:r>
          </a:p>
        </p:txBody>
      </p:sp>
      <p:sp>
        <p:nvSpPr>
          <p:cNvPr id="97" name="TextBox 88"/>
          <p:cNvSpPr txBox="1">
            <a:spLocks noChangeArrowheads="1"/>
          </p:cNvSpPr>
          <p:nvPr/>
        </p:nvSpPr>
        <p:spPr bwMode="auto">
          <a:xfrm>
            <a:off x="2688431" y="3069431"/>
            <a:ext cx="2133600" cy="3698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ea typeface="ＭＳ Ｐゴシック" pitchFamily="34" charset="-128"/>
              </a:rPr>
              <a:t>Setting is not proper</a:t>
            </a:r>
          </a:p>
        </p:txBody>
      </p:sp>
      <p:cxnSp>
        <p:nvCxnSpPr>
          <p:cNvPr id="98" name="Straight Arrow Connector 97"/>
          <p:cNvCxnSpPr/>
          <p:nvPr/>
        </p:nvCxnSpPr>
        <p:spPr>
          <a:xfrm rot="5400000">
            <a:off x="3335338" y="3363912"/>
            <a:ext cx="228600" cy="1587"/>
          </a:xfrm>
          <a:prstGeom prst="straightConnector1">
            <a:avLst/>
          </a:prstGeom>
          <a:noFill/>
          <a:ln w="9525" cap="flat" cmpd="sng" algn="ctr">
            <a:solidFill>
              <a:srgbClr val="4F81BD">
                <a:shade val="95000"/>
                <a:satMod val="105000"/>
              </a:srgbClr>
            </a:solidFill>
            <a:prstDash val="solid"/>
            <a:tailEnd type="arrow"/>
          </a:ln>
          <a:effectLst/>
        </p:spPr>
      </p:cxnSp>
      <p:sp>
        <p:nvSpPr>
          <p:cNvPr id="99" name="TextBox 90"/>
          <p:cNvSpPr txBox="1">
            <a:spLocks noChangeArrowheads="1"/>
          </p:cNvSpPr>
          <p:nvPr/>
        </p:nvSpPr>
        <p:spPr bwMode="auto">
          <a:xfrm>
            <a:off x="2917031" y="3402806"/>
            <a:ext cx="1358900" cy="33813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Calibri" pitchFamily="34" charset="0"/>
              </a:rPr>
              <a:t>Setting Pieces</a:t>
            </a:r>
          </a:p>
        </p:txBody>
      </p:sp>
      <p:cxnSp>
        <p:nvCxnSpPr>
          <p:cNvPr id="100" name="Straight Arrow Connector 99"/>
          <p:cNvCxnSpPr/>
          <p:nvPr/>
        </p:nvCxnSpPr>
        <p:spPr>
          <a:xfrm rot="5400000">
            <a:off x="4832350" y="3211512"/>
            <a:ext cx="285750" cy="1588"/>
          </a:xfrm>
          <a:prstGeom prst="straightConnector1">
            <a:avLst/>
          </a:prstGeom>
          <a:noFill/>
          <a:ln w="9525" cap="flat" cmpd="sng" algn="ctr">
            <a:solidFill>
              <a:srgbClr val="4F81BD">
                <a:shade val="95000"/>
                <a:satMod val="105000"/>
              </a:srgbClr>
            </a:solidFill>
            <a:prstDash val="solid"/>
            <a:tailEnd type="arrow"/>
          </a:ln>
          <a:effectLst/>
        </p:spPr>
      </p:cxnSp>
      <p:sp>
        <p:nvSpPr>
          <p:cNvPr id="101" name="TextBox 92"/>
          <p:cNvSpPr txBox="1">
            <a:spLocks noChangeArrowheads="1"/>
          </p:cNvSpPr>
          <p:nvPr/>
        </p:nvSpPr>
        <p:spPr bwMode="auto">
          <a:xfrm>
            <a:off x="4136231" y="1193006"/>
            <a:ext cx="2971800" cy="3698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ea typeface="ＭＳ Ｐゴシック" pitchFamily="34" charset="-128"/>
              </a:rPr>
              <a:t>Auto Cycle/Indexing problem</a:t>
            </a:r>
          </a:p>
        </p:txBody>
      </p:sp>
      <p:sp>
        <p:nvSpPr>
          <p:cNvPr id="102" name="TextBox 93"/>
          <p:cNvSpPr txBox="1">
            <a:spLocks noChangeArrowheads="1"/>
          </p:cNvSpPr>
          <p:nvPr/>
        </p:nvSpPr>
        <p:spPr bwMode="auto">
          <a:xfrm>
            <a:off x="4474369" y="1640681"/>
            <a:ext cx="1857375" cy="3698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rPr>
              <a:t>Dressing Problem</a:t>
            </a:r>
          </a:p>
        </p:txBody>
      </p:sp>
      <p:sp>
        <p:nvSpPr>
          <p:cNvPr id="103" name="TextBox 94"/>
          <p:cNvSpPr txBox="1">
            <a:spLocks noChangeArrowheads="1"/>
          </p:cNvSpPr>
          <p:nvPr/>
        </p:nvSpPr>
        <p:spPr bwMode="auto">
          <a:xfrm>
            <a:off x="5355431" y="2488406"/>
            <a:ext cx="1641475" cy="3698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ea typeface="ＭＳ Ｐゴシック" pitchFamily="34" charset="-128"/>
              </a:rPr>
              <a:t>Lifting problem</a:t>
            </a:r>
          </a:p>
        </p:txBody>
      </p:sp>
      <p:sp>
        <p:nvSpPr>
          <p:cNvPr id="104" name="TextBox 95"/>
          <p:cNvSpPr txBox="1">
            <a:spLocks noChangeArrowheads="1"/>
          </p:cNvSpPr>
          <p:nvPr/>
        </p:nvSpPr>
        <p:spPr bwMode="auto">
          <a:xfrm>
            <a:off x="4974431" y="2118519"/>
            <a:ext cx="2819400" cy="369887"/>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ea typeface="ＭＳ Ｐゴシック" pitchFamily="34" charset="-128"/>
              </a:rPr>
              <a:t>Alignment of collet &amp; bush</a:t>
            </a:r>
            <a:endParaRPr lang="en-US" b="1" dirty="0">
              <a:latin typeface="Calibri" pitchFamily="34" charset="0"/>
            </a:endParaRPr>
          </a:p>
        </p:txBody>
      </p:sp>
      <p:sp>
        <p:nvSpPr>
          <p:cNvPr id="105" name="TextBox 96"/>
          <p:cNvSpPr txBox="1">
            <a:spLocks noChangeArrowheads="1"/>
          </p:cNvSpPr>
          <p:nvPr/>
        </p:nvSpPr>
        <p:spPr bwMode="auto">
          <a:xfrm>
            <a:off x="5660231" y="2869406"/>
            <a:ext cx="673100" cy="3698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rPr>
              <a:t>Tools</a:t>
            </a:r>
          </a:p>
        </p:txBody>
      </p:sp>
      <p:sp>
        <p:nvSpPr>
          <p:cNvPr id="106" name="Line 60"/>
          <p:cNvSpPr>
            <a:spLocks noChangeShapeType="1"/>
          </p:cNvSpPr>
          <p:nvPr/>
        </p:nvSpPr>
        <p:spPr bwMode="auto">
          <a:xfrm flipH="1" flipV="1">
            <a:off x="4607719" y="5069681"/>
            <a:ext cx="2795587" cy="9525"/>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cxnSp>
        <p:nvCxnSpPr>
          <p:cNvPr id="107" name="Straight Arrow Connector 106"/>
          <p:cNvCxnSpPr/>
          <p:nvPr/>
        </p:nvCxnSpPr>
        <p:spPr>
          <a:xfrm rot="5400000">
            <a:off x="6689725" y="3070225"/>
            <a:ext cx="285750" cy="1588"/>
          </a:xfrm>
          <a:prstGeom prst="straightConnector1">
            <a:avLst/>
          </a:prstGeom>
          <a:noFill/>
          <a:ln w="9525" cap="flat" cmpd="sng" algn="ctr">
            <a:solidFill>
              <a:srgbClr val="4F81BD">
                <a:shade val="95000"/>
                <a:satMod val="105000"/>
              </a:srgbClr>
            </a:solidFill>
            <a:prstDash val="solid"/>
            <a:tailEnd type="arrow"/>
          </a:ln>
          <a:effectLst/>
        </p:spPr>
      </p:cxnSp>
      <p:sp>
        <p:nvSpPr>
          <p:cNvPr id="108" name="TextBox 100"/>
          <p:cNvSpPr txBox="1">
            <a:spLocks noChangeArrowheads="1"/>
          </p:cNvSpPr>
          <p:nvPr/>
        </p:nvSpPr>
        <p:spPr bwMode="auto">
          <a:xfrm>
            <a:off x="6760369" y="2783681"/>
            <a:ext cx="785812" cy="3698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rPr>
              <a:t>collet</a:t>
            </a:r>
          </a:p>
        </p:txBody>
      </p:sp>
      <p:cxnSp>
        <p:nvCxnSpPr>
          <p:cNvPr id="109" name="Straight Arrow Connector 108"/>
          <p:cNvCxnSpPr/>
          <p:nvPr/>
        </p:nvCxnSpPr>
        <p:spPr>
          <a:xfrm rot="5400000">
            <a:off x="7582694" y="3034506"/>
            <a:ext cx="214312" cy="1588"/>
          </a:xfrm>
          <a:prstGeom prst="straightConnector1">
            <a:avLst/>
          </a:prstGeom>
          <a:noFill/>
          <a:ln w="9525" cap="flat" cmpd="sng" algn="ctr">
            <a:solidFill>
              <a:srgbClr val="4F81BD">
                <a:shade val="95000"/>
                <a:satMod val="105000"/>
              </a:srgbClr>
            </a:solidFill>
            <a:prstDash val="solid"/>
            <a:tailEnd type="arrow"/>
          </a:ln>
          <a:effectLst/>
        </p:spPr>
      </p:cxnSp>
      <p:sp>
        <p:nvSpPr>
          <p:cNvPr id="110" name="TextBox 103"/>
          <p:cNvSpPr txBox="1">
            <a:spLocks noChangeArrowheads="1"/>
          </p:cNvSpPr>
          <p:nvPr/>
        </p:nvSpPr>
        <p:spPr bwMode="auto">
          <a:xfrm>
            <a:off x="7617619" y="2855119"/>
            <a:ext cx="1143000" cy="338137"/>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Calibri" pitchFamily="34" charset="0"/>
              </a:rPr>
              <a:t>Ejector</a:t>
            </a:r>
          </a:p>
        </p:txBody>
      </p:sp>
      <p:cxnSp>
        <p:nvCxnSpPr>
          <p:cNvPr id="111" name="Straight Arrow Connector 110"/>
          <p:cNvCxnSpPr/>
          <p:nvPr/>
        </p:nvCxnSpPr>
        <p:spPr>
          <a:xfrm>
            <a:off x="3579019" y="2270919"/>
            <a:ext cx="914400" cy="914400"/>
          </a:xfrm>
          <a:prstGeom prst="straightConnector1">
            <a:avLst/>
          </a:prstGeom>
          <a:noFill/>
          <a:ln w="9525" cap="flat" cmpd="sng" algn="ctr">
            <a:solidFill>
              <a:srgbClr val="4F81BD">
                <a:shade val="95000"/>
                <a:satMod val="105000"/>
              </a:srgbClr>
            </a:solidFill>
            <a:prstDash val="solid"/>
            <a:tailEnd type="arrow"/>
          </a:ln>
          <a:effectLst/>
        </p:spPr>
      </p:cxnSp>
      <p:cxnSp>
        <p:nvCxnSpPr>
          <p:cNvPr id="112" name="Straight Arrow Connector 111"/>
          <p:cNvCxnSpPr/>
          <p:nvPr/>
        </p:nvCxnSpPr>
        <p:spPr>
          <a:xfrm rot="5400000">
            <a:off x="6475413" y="1854200"/>
            <a:ext cx="285750" cy="1587"/>
          </a:xfrm>
          <a:prstGeom prst="straightConnector1">
            <a:avLst/>
          </a:prstGeom>
          <a:noFill/>
          <a:ln w="9525" cap="flat" cmpd="sng" algn="ctr">
            <a:solidFill>
              <a:srgbClr val="4F81BD">
                <a:shade val="95000"/>
                <a:satMod val="105000"/>
              </a:srgbClr>
            </a:solidFill>
            <a:prstDash val="solid"/>
            <a:tailEnd type="arrow"/>
          </a:ln>
          <a:effectLst/>
        </p:spPr>
      </p:cxnSp>
      <p:cxnSp>
        <p:nvCxnSpPr>
          <p:cNvPr id="113" name="Straight Arrow Connector 112"/>
          <p:cNvCxnSpPr/>
          <p:nvPr/>
        </p:nvCxnSpPr>
        <p:spPr>
          <a:xfrm rot="5400000">
            <a:off x="7082632" y="1818481"/>
            <a:ext cx="214312" cy="1587"/>
          </a:xfrm>
          <a:prstGeom prst="straightConnector1">
            <a:avLst/>
          </a:prstGeom>
          <a:noFill/>
          <a:ln w="9525" cap="flat" cmpd="sng" algn="ctr">
            <a:solidFill>
              <a:srgbClr val="4F81BD">
                <a:shade val="95000"/>
                <a:satMod val="105000"/>
              </a:srgbClr>
            </a:solidFill>
            <a:prstDash val="solid"/>
            <a:tailEnd type="arrow"/>
          </a:ln>
          <a:effectLst/>
        </p:spPr>
      </p:cxnSp>
      <p:sp>
        <p:nvSpPr>
          <p:cNvPr id="114" name="TextBox 110"/>
          <p:cNvSpPr txBox="1">
            <a:spLocks noChangeArrowheads="1"/>
          </p:cNvSpPr>
          <p:nvPr/>
        </p:nvSpPr>
        <p:spPr bwMode="auto">
          <a:xfrm>
            <a:off x="6617494" y="1640681"/>
            <a:ext cx="1143000" cy="33813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Calibri" pitchFamily="34" charset="0"/>
              </a:rPr>
              <a:t>Flute</a:t>
            </a:r>
          </a:p>
        </p:txBody>
      </p:sp>
      <p:sp>
        <p:nvSpPr>
          <p:cNvPr id="115" name="TextBox 111"/>
          <p:cNvSpPr txBox="1">
            <a:spLocks noChangeArrowheads="1"/>
          </p:cNvSpPr>
          <p:nvPr/>
        </p:nvSpPr>
        <p:spPr bwMode="auto">
          <a:xfrm>
            <a:off x="7188994" y="1640681"/>
            <a:ext cx="1214437" cy="33813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Calibri" pitchFamily="34" charset="0"/>
              </a:rPr>
              <a:t>b/off</a:t>
            </a:r>
          </a:p>
        </p:txBody>
      </p:sp>
      <p:cxnSp>
        <p:nvCxnSpPr>
          <p:cNvPr id="116" name="Straight Arrow Connector 115"/>
          <p:cNvCxnSpPr/>
          <p:nvPr/>
        </p:nvCxnSpPr>
        <p:spPr>
          <a:xfrm rot="10800000">
            <a:off x="2474119" y="2997994"/>
            <a:ext cx="2571750" cy="1587"/>
          </a:xfrm>
          <a:prstGeom prst="straightConnector1">
            <a:avLst/>
          </a:prstGeom>
          <a:noFill/>
          <a:ln w="9525" cap="flat" cmpd="sng" algn="ctr">
            <a:solidFill>
              <a:sysClr val="windowText" lastClr="000000">
                <a:lumMod val="95000"/>
                <a:lumOff val="5000"/>
              </a:sysClr>
            </a:solidFill>
            <a:prstDash val="solid"/>
            <a:tailEnd type="arrow"/>
          </a:ln>
          <a:effectLst/>
        </p:spPr>
      </p:cxnSp>
      <p:sp>
        <p:nvSpPr>
          <p:cNvPr id="117" name="TextBox 116"/>
          <p:cNvSpPr txBox="1">
            <a:spLocks noChangeArrowheads="1"/>
          </p:cNvSpPr>
          <p:nvPr/>
        </p:nvSpPr>
        <p:spPr bwMode="auto">
          <a:xfrm>
            <a:off x="2474119" y="2699544"/>
            <a:ext cx="3357562" cy="369887"/>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rPr>
              <a:t>Loading setting is not proper</a:t>
            </a:r>
          </a:p>
        </p:txBody>
      </p:sp>
      <p:sp>
        <p:nvSpPr>
          <p:cNvPr id="118" name="TextBox 63"/>
          <p:cNvSpPr txBox="1">
            <a:spLocks noChangeArrowheads="1"/>
          </p:cNvSpPr>
          <p:nvPr/>
        </p:nvSpPr>
        <p:spPr bwMode="auto">
          <a:xfrm>
            <a:off x="5331619" y="4426744"/>
            <a:ext cx="3571875" cy="338137"/>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a:ea typeface="+mn-ea"/>
                <a:cs typeface="+mn-cs"/>
              </a:rPr>
              <a:t>First piece inspection report</a:t>
            </a:r>
          </a:p>
        </p:txBody>
      </p:sp>
      <p:sp>
        <p:nvSpPr>
          <p:cNvPr id="119" name="TextBox 64"/>
          <p:cNvSpPr txBox="1">
            <a:spLocks noChangeArrowheads="1"/>
          </p:cNvSpPr>
          <p:nvPr/>
        </p:nvSpPr>
        <p:spPr bwMode="auto">
          <a:xfrm>
            <a:off x="4831556" y="4783931"/>
            <a:ext cx="3286125" cy="33813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a:ea typeface="+mn-ea"/>
                <a:cs typeface="+mn-cs"/>
              </a:rPr>
              <a:t>Lead pin coming out in running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428604"/>
            <a:ext cx="8715436" cy="707886"/>
          </a:xfrm>
          <a:prstGeom prst="rect">
            <a:avLst/>
          </a:prstGeom>
          <a:noFill/>
        </p:spPr>
        <p:txBody>
          <a:bodyPr wrap="square" rtlCol="0">
            <a:spAutoFit/>
          </a:bodyPr>
          <a:lstStyle/>
          <a:p>
            <a:pPr>
              <a:buClr>
                <a:srgbClr val="C00000"/>
              </a:buClr>
              <a:buFont typeface="Wingdings" pitchFamily="2" charset="2"/>
              <a:buChar char="§"/>
            </a:pPr>
            <a:r>
              <a:rPr lang="en-US" sz="2200" dirty="0">
                <a:latin typeface="Times New Roman" pitchFamily="18" charset="0"/>
                <a:cs typeface="Times New Roman" pitchFamily="18" charset="0"/>
              </a:rPr>
              <a:t>CAUSE &amp; EFFECT DIAGRAM for (Damage)</a:t>
            </a:r>
            <a:endParaRPr lang="en-IN" sz="2200" dirty="0">
              <a:latin typeface="Times New Roman" pitchFamily="18" charset="0"/>
              <a:cs typeface="Times New Roman" pitchFamily="18" charset="0"/>
            </a:endParaRPr>
          </a:p>
          <a:p>
            <a:endParaRPr lang="en-IN" dirty="0"/>
          </a:p>
        </p:txBody>
      </p:sp>
      <p:sp>
        <p:nvSpPr>
          <p:cNvPr id="54" name="Line 14"/>
          <p:cNvSpPr>
            <a:spLocks noChangeShapeType="1"/>
          </p:cNvSpPr>
          <p:nvPr/>
        </p:nvSpPr>
        <p:spPr bwMode="auto">
          <a:xfrm flipV="1">
            <a:off x="402432" y="3707606"/>
            <a:ext cx="6357937" cy="46038"/>
          </a:xfrm>
          <a:prstGeom prst="line">
            <a:avLst/>
          </a:prstGeom>
          <a:noFill/>
          <a:ln w="38100">
            <a:solidFill>
              <a:sysClr val="windowText" lastClr="000000"/>
            </a:solidFill>
            <a:round/>
            <a:headEnd/>
            <a:tailEnd type="triangle" w="med" len="me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55" name="Text Box 15"/>
          <p:cNvSpPr txBox="1">
            <a:spLocks noChangeArrowheads="1"/>
          </p:cNvSpPr>
          <p:nvPr/>
        </p:nvSpPr>
        <p:spPr bwMode="auto">
          <a:xfrm>
            <a:off x="6760369" y="3402806"/>
            <a:ext cx="1498600" cy="461963"/>
          </a:xfrm>
          <a:prstGeom prst="rect">
            <a:avLst/>
          </a:prstGeom>
          <a:solidFill>
            <a:srgbClr val="FFFF00"/>
          </a:solidFill>
          <a:ln w="28575">
            <a:solidFill>
              <a:sysClr val="windowText" lastClr="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Bodoni MT Black" pitchFamily="18" charset="0"/>
                <a:ea typeface="Arial Unicode MS" pitchFamily="34" charset="-128"/>
                <a:cs typeface="Arial Unicode MS" pitchFamily="34" charset="-128"/>
              </a:rPr>
              <a:t>Bad Flute &amp; Damage Defect</a:t>
            </a:r>
          </a:p>
        </p:txBody>
      </p:sp>
      <p:sp>
        <p:nvSpPr>
          <p:cNvPr id="56" name="Line 16"/>
          <p:cNvSpPr>
            <a:spLocks noChangeShapeType="1"/>
          </p:cNvSpPr>
          <p:nvPr/>
        </p:nvSpPr>
        <p:spPr bwMode="auto">
          <a:xfrm>
            <a:off x="4055269" y="1269206"/>
            <a:ext cx="2133600" cy="2438400"/>
          </a:xfrm>
          <a:prstGeom prst="line">
            <a:avLst/>
          </a:prstGeom>
          <a:noFill/>
          <a:ln w="28575">
            <a:solidFill>
              <a:sysClr val="windowText" lastClr="000000"/>
            </a:solidFill>
            <a:round/>
            <a:headEnd/>
            <a:tailEnd type="triangle" w="med" len="me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57" name="Line 17"/>
          <p:cNvSpPr>
            <a:spLocks noChangeShapeType="1"/>
          </p:cNvSpPr>
          <p:nvPr/>
        </p:nvSpPr>
        <p:spPr bwMode="auto">
          <a:xfrm rot="16200000">
            <a:off x="4221957" y="3602831"/>
            <a:ext cx="1862138" cy="2071687"/>
          </a:xfrm>
          <a:prstGeom prst="line">
            <a:avLst/>
          </a:prstGeom>
          <a:noFill/>
          <a:ln w="28575">
            <a:solidFill>
              <a:sysClr val="windowText" lastClr="000000"/>
            </a:solidFill>
            <a:round/>
            <a:headEnd/>
            <a:tailEnd type="triangle" w="med" len="me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58" name="Text Box 18"/>
          <p:cNvSpPr txBox="1">
            <a:spLocks noChangeArrowheads="1"/>
          </p:cNvSpPr>
          <p:nvPr/>
        </p:nvSpPr>
        <p:spPr bwMode="auto">
          <a:xfrm>
            <a:off x="626269" y="888206"/>
            <a:ext cx="673100" cy="400050"/>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00080"/>
                </a:solidFill>
                <a:effectLst/>
                <a:uLnTx/>
                <a:uFillTx/>
                <a:latin typeface="Calibri" pitchFamily="34" charset="0"/>
                <a:ea typeface="+mn-ea"/>
                <a:cs typeface="+mn-cs"/>
              </a:rPr>
              <a:t>Man</a:t>
            </a:r>
          </a:p>
        </p:txBody>
      </p:sp>
      <p:sp>
        <p:nvSpPr>
          <p:cNvPr id="59" name="Text Box 19"/>
          <p:cNvSpPr txBox="1">
            <a:spLocks noChangeArrowheads="1"/>
          </p:cNvSpPr>
          <p:nvPr/>
        </p:nvSpPr>
        <p:spPr bwMode="auto">
          <a:xfrm>
            <a:off x="3521869" y="888206"/>
            <a:ext cx="1111250" cy="400050"/>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00080"/>
                </a:solidFill>
                <a:effectLst/>
                <a:uLnTx/>
                <a:uFillTx/>
                <a:latin typeface="Calibri" pitchFamily="34" charset="0"/>
                <a:ea typeface="+mn-ea"/>
                <a:cs typeface="+mn-cs"/>
              </a:rPr>
              <a:t>Machine</a:t>
            </a:r>
          </a:p>
        </p:txBody>
      </p:sp>
      <p:sp>
        <p:nvSpPr>
          <p:cNvPr id="60" name="Text Box 20"/>
          <p:cNvSpPr txBox="1">
            <a:spLocks noChangeArrowheads="1"/>
          </p:cNvSpPr>
          <p:nvPr/>
        </p:nvSpPr>
        <p:spPr bwMode="auto">
          <a:xfrm>
            <a:off x="3539332" y="5569744"/>
            <a:ext cx="1363662" cy="400050"/>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00080"/>
                </a:solidFill>
                <a:effectLst/>
                <a:uLnTx/>
                <a:uFillTx/>
                <a:latin typeface="Calibri" pitchFamily="34" charset="0"/>
                <a:ea typeface="+mn-ea"/>
                <a:cs typeface="+mn-cs"/>
              </a:rPr>
              <a:t>Method</a:t>
            </a:r>
          </a:p>
        </p:txBody>
      </p:sp>
      <p:sp>
        <p:nvSpPr>
          <p:cNvPr id="61" name="Text Box 21"/>
          <p:cNvSpPr txBox="1">
            <a:spLocks noChangeArrowheads="1"/>
          </p:cNvSpPr>
          <p:nvPr/>
        </p:nvSpPr>
        <p:spPr bwMode="auto">
          <a:xfrm>
            <a:off x="5579269" y="3998119"/>
            <a:ext cx="2424113" cy="369887"/>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rPr>
              <a:t>  Bush is not proper</a:t>
            </a:r>
          </a:p>
        </p:txBody>
      </p:sp>
      <p:sp>
        <p:nvSpPr>
          <p:cNvPr id="62" name="Line 23"/>
          <p:cNvSpPr>
            <a:spLocks noChangeShapeType="1"/>
          </p:cNvSpPr>
          <p:nvPr/>
        </p:nvSpPr>
        <p:spPr bwMode="auto">
          <a:xfrm flipH="1">
            <a:off x="5731669" y="3174206"/>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63" name="Line 25"/>
          <p:cNvSpPr>
            <a:spLocks noChangeShapeType="1"/>
          </p:cNvSpPr>
          <p:nvPr/>
        </p:nvSpPr>
        <p:spPr bwMode="auto">
          <a:xfrm flipH="1">
            <a:off x="5426869" y="2793206"/>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64" name="Line 27"/>
          <p:cNvSpPr>
            <a:spLocks noChangeShapeType="1"/>
          </p:cNvSpPr>
          <p:nvPr/>
        </p:nvSpPr>
        <p:spPr bwMode="auto">
          <a:xfrm flipH="1">
            <a:off x="5045869" y="2412206"/>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65" name="Line 43"/>
          <p:cNvSpPr>
            <a:spLocks noChangeShapeType="1"/>
          </p:cNvSpPr>
          <p:nvPr/>
        </p:nvSpPr>
        <p:spPr bwMode="auto">
          <a:xfrm>
            <a:off x="1007269" y="1269206"/>
            <a:ext cx="2057400" cy="2438400"/>
          </a:xfrm>
          <a:prstGeom prst="line">
            <a:avLst/>
          </a:prstGeom>
          <a:noFill/>
          <a:ln w="28575">
            <a:solidFill>
              <a:sysClr val="windowText" lastClr="000000"/>
            </a:solidFill>
            <a:round/>
            <a:headEnd/>
            <a:tailEnd type="triangle" w="med" len="me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66" name="Line 55"/>
          <p:cNvSpPr>
            <a:spLocks noChangeShapeType="1"/>
          </p:cNvSpPr>
          <p:nvPr/>
        </p:nvSpPr>
        <p:spPr bwMode="auto">
          <a:xfrm rot="16200000">
            <a:off x="1026319" y="3590131"/>
            <a:ext cx="1927225" cy="2174875"/>
          </a:xfrm>
          <a:prstGeom prst="line">
            <a:avLst/>
          </a:prstGeom>
          <a:noFill/>
          <a:ln w="28575">
            <a:solidFill>
              <a:sysClr val="windowText" lastClr="000000"/>
            </a:solidFill>
            <a:round/>
            <a:headEnd/>
            <a:tailEnd type="triangle" w="med" len="me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67" name="Line 56"/>
          <p:cNvSpPr>
            <a:spLocks noChangeShapeType="1"/>
          </p:cNvSpPr>
          <p:nvPr/>
        </p:nvSpPr>
        <p:spPr bwMode="auto">
          <a:xfrm flipH="1">
            <a:off x="5539582" y="4283869"/>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68" name="Line 60"/>
          <p:cNvSpPr>
            <a:spLocks noChangeShapeType="1"/>
          </p:cNvSpPr>
          <p:nvPr/>
        </p:nvSpPr>
        <p:spPr bwMode="auto">
          <a:xfrm flipH="1">
            <a:off x="5039519" y="4712494"/>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69" name="Line 64"/>
          <p:cNvSpPr>
            <a:spLocks noChangeShapeType="1"/>
          </p:cNvSpPr>
          <p:nvPr/>
        </p:nvSpPr>
        <p:spPr bwMode="auto">
          <a:xfrm flipH="1">
            <a:off x="4188619" y="5498306"/>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70" name="Rectangle 69"/>
          <p:cNvSpPr>
            <a:spLocks noChangeArrowheads="1"/>
          </p:cNvSpPr>
          <p:nvPr/>
        </p:nvSpPr>
        <p:spPr bwMode="auto">
          <a:xfrm>
            <a:off x="311944" y="5569744"/>
            <a:ext cx="1090613" cy="400050"/>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00080"/>
                </a:solidFill>
                <a:effectLst/>
                <a:uLnTx/>
                <a:uFillTx/>
                <a:latin typeface="Calibri" pitchFamily="34" charset="0"/>
                <a:ea typeface="+mn-ea"/>
                <a:cs typeface="+mn-cs"/>
              </a:rPr>
              <a:t>Material</a:t>
            </a:r>
          </a:p>
        </p:txBody>
      </p:sp>
      <p:sp>
        <p:nvSpPr>
          <p:cNvPr id="71" name="Line 27"/>
          <p:cNvSpPr>
            <a:spLocks noChangeShapeType="1"/>
          </p:cNvSpPr>
          <p:nvPr/>
        </p:nvSpPr>
        <p:spPr bwMode="auto">
          <a:xfrm flipH="1">
            <a:off x="4283869" y="1497806"/>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72" name="Line 27"/>
          <p:cNvSpPr>
            <a:spLocks noChangeShapeType="1"/>
          </p:cNvSpPr>
          <p:nvPr/>
        </p:nvSpPr>
        <p:spPr bwMode="auto">
          <a:xfrm flipH="1">
            <a:off x="4664869" y="1926431"/>
            <a:ext cx="3095625" cy="28575"/>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73" name="Line 56"/>
          <p:cNvSpPr>
            <a:spLocks noChangeShapeType="1"/>
          </p:cNvSpPr>
          <p:nvPr/>
        </p:nvSpPr>
        <p:spPr bwMode="auto">
          <a:xfrm flipH="1">
            <a:off x="2610644" y="4140994"/>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74" name="TextBox 72"/>
          <p:cNvSpPr txBox="1">
            <a:spLocks noChangeArrowheads="1"/>
          </p:cNvSpPr>
          <p:nvPr/>
        </p:nvSpPr>
        <p:spPr bwMode="auto">
          <a:xfrm>
            <a:off x="2799557" y="3855244"/>
            <a:ext cx="1389062" cy="369887"/>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rPr>
              <a:t>U/Size Blank</a:t>
            </a:r>
          </a:p>
        </p:txBody>
      </p:sp>
      <p:sp>
        <p:nvSpPr>
          <p:cNvPr id="75" name="Line 58"/>
          <p:cNvSpPr>
            <a:spLocks noChangeShapeType="1"/>
          </p:cNvSpPr>
          <p:nvPr/>
        </p:nvSpPr>
        <p:spPr bwMode="auto">
          <a:xfrm flipH="1">
            <a:off x="2188369" y="4498181"/>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76" name="TextBox 74"/>
          <p:cNvSpPr txBox="1">
            <a:spLocks noChangeArrowheads="1"/>
          </p:cNvSpPr>
          <p:nvPr/>
        </p:nvSpPr>
        <p:spPr bwMode="auto">
          <a:xfrm>
            <a:off x="2378869" y="4212431"/>
            <a:ext cx="2809875" cy="3698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rPr>
              <a:t>Wheel thickness is more</a:t>
            </a:r>
          </a:p>
        </p:txBody>
      </p:sp>
      <p:sp>
        <p:nvSpPr>
          <p:cNvPr id="77" name="TextBox 79"/>
          <p:cNvSpPr txBox="1">
            <a:spLocks noChangeArrowheads="1"/>
          </p:cNvSpPr>
          <p:nvPr/>
        </p:nvSpPr>
        <p:spPr bwMode="auto">
          <a:xfrm>
            <a:off x="5188744" y="4426744"/>
            <a:ext cx="3286125" cy="338137"/>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Calibri" pitchFamily="34" charset="0"/>
              </a:rPr>
              <a:t>First Piece inspection is not proper</a:t>
            </a:r>
          </a:p>
        </p:txBody>
      </p:sp>
      <p:sp>
        <p:nvSpPr>
          <p:cNvPr id="78" name="TextBox 80"/>
          <p:cNvSpPr txBox="1">
            <a:spLocks noChangeArrowheads="1"/>
          </p:cNvSpPr>
          <p:nvPr/>
        </p:nvSpPr>
        <p:spPr bwMode="auto">
          <a:xfrm>
            <a:off x="4331494" y="5212556"/>
            <a:ext cx="2857500" cy="3698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rPr>
              <a:t>Patrolling inspection </a:t>
            </a:r>
          </a:p>
        </p:txBody>
      </p:sp>
      <p:sp>
        <p:nvSpPr>
          <p:cNvPr id="79" name="Line 23"/>
          <p:cNvSpPr>
            <a:spLocks noChangeShapeType="1"/>
          </p:cNvSpPr>
          <p:nvPr/>
        </p:nvSpPr>
        <p:spPr bwMode="auto">
          <a:xfrm flipH="1">
            <a:off x="2759869" y="3355181"/>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80" name="Line 23"/>
          <p:cNvSpPr>
            <a:spLocks noChangeShapeType="1"/>
          </p:cNvSpPr>
          <p:nvPr/>
        </p:nvSpPr>
        <p:spPr bwMode="auto">
          <a:xfrm flipH="1">
            <a:off x="1769269" y="2107406"/>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81" name="Line 23"/>
          <p:cNvSpPr>
            <a:spLocks noChangeShapeType="1"/>
          </p:cNvSpPr>
          <p:nvPr/>
        </p:nvSpPr>
        <p:spPr bwMode="auto">
          <a:xfrm flipH="1">
            <a:off x="2302669" y="2640806"/>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82" name="Line 23"/>
          <p:cNvSpPr>
            <a:spLocks noChangeShapeType="1"/>
          </p:cNvSpPr>
          <p:nvPr/>
        </p:nvSpPr>
        <p:spPr bwMode="auto">
          <a:xfrm flipH="1">
            <a:off x="1248569" y="1497806"/>
            <a:ext cx="2578100" cy="0"/>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83" name="TextBox 85"/>
          <p:cNvSpPr txBox="1">
            <a:spLocks noChangeArrowheads="1"/>
          </p:cNvSpPr>
          <p:nvPr/>
        </p:nvSpPr>
        <p:spPr bwMode="auto">
          <a:xfrm>
            <a:off x="1235869" y="1204119"/>
            <a:ext cx="1985963" cy="369887"/>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ea typeface="ＭＳ Ｐゴシック" pitchFamily="34" charset="-128"/>
              </a:rPr>
              <a:t>Unskilled Operator</a:t>
            </a:r>
          </a:p>
        </p:txBody>
      </p:sp>
      <p:sp>
        <p:nvSpPr>
          <p:cNvPr id="84" name="TextBox 87"/>
          <p:cNvSpPr txBox="1">
            <a:spLocks noChangeArrowheads="1"/>
          </p:cNvSpPr>
          <p:nvPr/>
        </p:nvSpPr>
        <p:spPr bwMode="auto">
          <a:xfrm>
            <a:off x="2226469" y="2336006"/>
            <a:ext cx="1965325" cy="3698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ea typeface="ＭＳ Ｐゴシック" pitchFamily="34" charset="-128"/>
              </a:rPr>
              <a:t>Lack of Knowledge</a:t>
            </a:r>
          </a:p>
        </p:txBody>
      </p:sp>
      <p:sp>
        <p:nvSpPr>
          <p:cNvPr id="85" name="TextBox 88"/>
          <p:cNvSpPr txBox="1">
            <a:spLocks noChangeArrowheads="1"/>
          </p:cNvSpPr>
          <p:nvPr/>
        </p:nvSpPr>
        <p:spPr bwMode="auto">
          <a:xfrm>
            <a:off x="2759869" y="3069431"/>
            <a:ext cx="2133600" cy="3698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ea typeface="ＭＳ Ｐゴシック" pitchFamily="34" charset="-128"/>
              </a:rPr>
              <a:t>Setting is not proper</a:t>
            </a:r>
          </a:p>
        </p:txBody>
      </p:sp>
      <p:cxnSp>
        <p:nvCxnSpPr>
          <p:cNvPr id="86" name="Straight Arrow Connector 85"/>
          <p:cNvCxnSpPr/>
          <p:nvPr/>
        </p:nvCxnSpPr>
        <p:spPr>
          <a:xfrm rot="5400000">
            <a:off x="3406776" y="3363912"/>
            <a:ext cx="228600" cy="1587"/>
          </a:xfrm>
          <a:prstGeom prst="straightConnector1">
            <a:avLst/>
          </a:prstGeom>
          <a:noFill/>
          <a:ln w="9525" cap="flat" cmpd="sng" algn="ctr">
            <a:solidFill>
              <a:srgbClr val="4F81BD">
                <a:shade val="95000"/>
                <a:satMod val="105000"/>
              </a:srgbClr>
            </a:solidFill>
            <a:prstDash val="solid"/>
            <a:tailEnd type="arrow"/>
          </a:ln>
          <a:effectLst/>
        </p:spPr>
      </p:cxnSp>
      <p:sp>
        <p:nvSpPr>
          <p:cNvPr id="87" name="TextBox 90"/>
          <p:cNvSpPr txBox="1">
            <a:spLocks noChangeArrowheads="1"/>
          </p:cNvSpPr>
          <p:nvPr/>
        </p:nvSpPr>
        <p:spPr bwMode="auto">
          <a:xfrm>
            <a:off x="2988469" y="3402806"/>
            <a:ext cx="1358900" cy="33813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Calibri" pitchFamily="34" charset="0"/>
              </a:rPr>
              <a:t>Setting Pieces</a:t>
            </a:r>
          </a:p>
        </p:txBody>
      </p:sp>
      <p:cxnSp>
        <p:nvCxnSpPr>
          <p:cNvPr id="88" name="Straight Arrow Connector 87"/>
          <p:cNvCxnSpPr/>
          <p:nvPr/>
        </p:nvCxnSpPr>
        <p:spPr>
          <a:xfrm rot="5400000">
            <a:off x="4903788" y="3211512"/>
            <a:ext cx="285750" cy="1588"/>
          </a:xfrm>
          <a:prstGeom prst="straightConnector1">
            <a:avLst/>
          </a:prstGeom>
          <a:noFill/>
          <a:ln w="9525" cap="flat" cmpd="sng" algn="ctr">
            <a:solidFill>
              <a:srgbClr val="4F81BD">
                <a:shade val="95000"/>
                <a:satMod val="105000"/>
              </a:srgbClr>
            </a:solidFill>
            <a:prstDash val="solid"/>
            <a:tailEnd type="arrow"/>
          </a:ln>
          <a:effectLst/>
        </p:spPr>
      </p:cxnSp>
      <p:sp>
        <p:nvSpPr>
          <p:cNvPr id="89" name="TextBox 92"/>
          <p:cNvSpPr txBox="1">
            <a:spLocks noChangeArrowheads="1"/>
          </p:cNvSpPr>
          <p:nvPr/>
        </p:nvSpPr>
        <p:spPr bwMode="auto">
          <a:xfrm>
            <a:off x="4207669" y="1193006"/>
            <a:ext cx="2971800" cy="3698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ea typeface="ＭＳ Ｐゴシック" pitchFamily="34" charset="-128"/>
              </a:rPr>
              <a:t>Auto Cycle/Indexing problem</a:t>
            </a:r>
          </a:p>
        </p:txBody>
      </p:sp>
      <p:sp>
        <p:nvSpPr>
          <p:cNvPr id="90" name="TextBox 93"/>
          <p:cNvSpPr txBox="1">
            <a:spLocks noChangeArrowheads="1"/>
          </p:cNvSpPr>
          <p:nvPr/>
        </p:nvSpPr>
        <p:spPr bwMode="auto">
          <a:xfrm>
            <a:off x="4688682" y="1640681"/>
            <a:ext cx="2571750" cy="3698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rPr>
              <a:t>Play in flute spindle</a:t>
            </a:r>
          </a:p>
        </p:txBody>
      </p:sp>
      <p:sp>
        <p:nvSpPr>
          <p:cNvPr id="91" name="TextBox 94"/>
          <p:cNvSpPr txBox="1">
            <a:spLocks noChangeArrowheads="1"/>
          </p:cNvSpPr>
          <p:nvPr/>
        </p:nvSpPr>
        <p:spPr bwMode="auto">
          <a:xfrm>
            <a:off x="5426869" y="2488406"/>
            <a:ext cx="1641475" cy="3698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ea typeface="ＭＳ Ｐゴシック" pitchFamily="34" charset="-128"/>
              </a:rPr>
              <a:t>Lifting problem</a:t>
            </a:r>
          </a:p>
        </p:txBody>
      </p:sp>
      <p:sp>
        <p:nvSpPr>
          <p:cNvPr id="92" name="TextBox 95"/>
          <p:cNvSpPr txBox="1">
            <a:spLocks noChangeArrowheads="1"/>
          </p:cNvSpPr>
          <p:nvPr/>
        </p:nvSpPr>
        <p:spPr bwMode="auto">
          <a:xfrm>
            <a:off x="5045869" y="2118519"/>
            <a:ext cx="2819400" cy="369887"/>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ea typeface="ＭＳ Ｐゴシック" pitchFamily="34" charset="-128"/>
              </a:rPr>
              <a:t>Alignment of collet &amp; bush</a:t>
            </a:r>
            <a:endParaRPr lang="en-US" b="1" dirty="0">
              <a:latin typeface="Calibri" pitchFamily="34" charset="0"/>
            </a:endParaRPr>
          </a:p>
        </p:txBody>
      </p:sp>
      <p:sp>
        <p:nvSpPr>
          <p:cNvPr id="93" name="TextBox 96"/>
          <p:cNvSpPr txBox="1">
            <a:spLocks noChangeArrowheads="1"/>
          </p:cNvSpPr>
          <p:nvPr/>
        </p:nvSpPr>
        <p:spPr bwMode="auto">
          <a:xfrm>
            <a:off x="5731669" y="2869406"/>
            <a:ext cx="673100" cy="3698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rPr>
              <a:t>Tools</a:t>
            </a:r>
          </a:p>
        </p:txBody>
      </p:sp>
      <p:sp>
        <p:nvSpPr>
          <p:cNvPr id="94" name="Line 60"/>
          <p:cNvSpPr>
            <a:spLocks noChangeShapeType="1"/>
          </p:cNvSpPr>
          <p:nvPr/>
        </p:nvSpPr>
        <p:spPr bwMode="auto">
          <a:xfrm flipH="1" flipV="1">
            <a:off x="4679157" y="5069681"/>
            <a:ext cx="2795587" cy="9525"/>
          </a:xfrm>
          <a:prstGeom prst="line">
            <a:avLst/>
          </a:prstGeom>
          <a:noFill/>
          <a:ln w="9525">
            <a:solidFill>
              <a:sysClr val="windowText" lastClr="000000"/>
            </a:solidFill>
            <a:round/>
            <a:headEnd/>
            <a:tailEnd type="triangle" w="med" len="me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cxnSp>
        <p:nvCxnSpPr>
          <p:cNvPr id="95" name="Straight Arrow Connector 94"/>
          <p:cNvCxnSpPr/>
          <p:nvPr/>
        </p:nvCxnSpPr>
        <p:spPr>
          <a:xfrm rot="5400000">
            <a:off x="6761163" y="3070225"/>
            <a:ext cx="285750" cy="1588"/>
          </a:xfrm>
          <a:prstGeom prst="straightConnector1">
            <a:avLst/>
          </a:prstGeom>
          <a:noFill/>
          <a:ln w="9525" cap="flat" cmpd="sng" algn="ctr">
            <a:solidFill>
              <a:srgbClr val="4F81BD">
                <a:shade val="95000"/>
                <a:satMod val="105000"/>
              </a:srgbClr>
            </a:solidFill>
            <a:prstDash val="solid"/>
            <a:tailEnd type="arrow"/>
          </a:ln>
          <a:effectLst/>
        </p:spPr>
      </p:cxnSp>
      <p:sp>
        <p:nvSpPr>
          <p:cNvPr id="96" name="TextBox 100"/>
          <p:cNvSpPr txBox="1">
            <a:spLocks noChangeArrowheads="1"/>
          </p:cNvSpPr>
          <p:nvPr/>
        </p:nvSpPr>
        <p:spPr bwMode="auto">
          <a:xfrm>
            <a:off x="6831807" y="2783681"/>
            <a:ext cx="785812" cy="3698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rPr>
              <a:t>collet</a:t>
            </a:r>
          </a:p>
        </p:txBody>
      </p:sp>
      <p:cxnSp>
        <p:nvCxnSpPr>
          <p:cNvPr id="97" name="Straight Arrow Connector 96"/>
          <p:cNvCxnSpPr/>
          <p:nvPr/>
        </p:nvCxnSpPr>
        <p:spPr>
          <a:xfrm rot="5400000">
            <a:off x="7654132" y="3034506"/>
            <a:ext cx="214312" cy="1588"/>
          </a:xfrm>
          <a:prstGeom prst="straightConnector1">
            <a:avLst/>
          </a:prstGeom>
          <a:noFill/>
          <a:ln w="9525" cap="flat" cmpd="sng" algn="ctr">
            <a:solidFill>
              <a:srgbClr val="4F81BD">
                <a:shade val="95000"/>
                <a:satMod val="105000"/>
              </a:srgbClr>
            </a:solidFill>
            <a:prstDash val="solid"/>
            <a:tailEnd type="arrow"/>
          </a:ln>
          <a:effectLst/>
        </p:spPr>
      </p:cxnSp>
      <p:sp>
        <p:nvSpPr>
          <p:cNvPr id="98" name="TextBox 103"/>
          <p:cNvSpPr txBox="1">
            <a:spLocks noChangeArrowheads="1"/>
          </p:cNvSpPr>
          <p:nvPr/>
        </p:nvSpPr>
        <p:spPr bwMode="auto">
          <a:xfrm>
            <a:off x="7689057" y="2855119"/>
            <a:ext cx="1143000" cy="338137"/>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Calibri" pitchFamily="34" charset="0"/>
              </a:rPr>
              <a:t>Ejector</a:t>
            </a:r>
          </a:p>
        </p:txBody>
      </p:sp>
      <p:cxnSp>
        <p:nvCxnSpPr>
          <p:cNvPr id="99" name="Straight Arrow Connector 98"/>
          <p:cNvCxnSpPr/>
          <p:nvPr/>
        </p:nvCxnSpPr>
        <p:spPr>
          <a:xfrm>
            <a:off x="3650457" y="2270919"/>
            <a:ext cx="914400" cy="914400"/>
          </a:xfrm>
          <a:prstGeom prst="straightConnector1">
            <a:avLst/>
          </a:prstGeom>
          <a:noFill/>
          <a:ln w="9525" cap="flat" cmpd="sng" algn="ctr">
            <a:solidFill>
              <a:srgbClr val="4F81BD">
                <a:shade val="95000"/>
                <a:satMod val="105000"/>
              </a:srgbClr>
            </a:solidFill>
            <a:prstDash val="solid"/>
            <a:tailEnd type="arrow"/>
          </a:ln>
          <a:effectLst/>
        </p:spPr>
      </p:cxnSp>
      <p:cxnSp>
        <p:nvCxnSpPr>
          <p:cNvPr id="100" name="Straight Arrow Connector 99"/>
          <p:cNvCxnSpPr/>
          <p:nvPr/>
        </p:nvCxnSpPr>
        <p:spPr>
          <a:xfrm rot="10800000">
            <a:off x="2545557" y="2997994"/>
            <a:ext cx="2571750" cy="1587"/>
          </a:xfrm>
          <a:prstGeom prst="straightConnector1">
            <a:avLst/>
          </a:prstGeom>
          <a:noFill/>
          <a:ln w="9525" cap="flat" cmpd="sng" algn="ctr">
            <a:solidFill>
              <a:sysClr val="windowText" lastClr="000000">
                <a:lumMod val="95000"/>
                <a:lumOff val="5000"/>
              </a:sysClr>
            </a:solidFill>
            <a:prstDash val="solid"/>
            <a:tailEnd type="arrow"/>
          </a:ln>
          <a:effectLst/>
        </p:spPr>
      </p:cxnSp>
      <p:sp>
        <p:nvSpPr>
          <p:cNvPr id="101" name="TextBox 116"/>
          <p:cNvSpPr txBox="1">
            <a:spLocks noChangeArrowheads="1"/>
          </p:cNvSpPr>
          <p:nvPr/>
        </p:nvSpPr>
        <p:spPr bwMode="auto">
          <a:xfrm>
            <a:off x="2545557" y="2699544"/>
            <a:ext cx="3357562" cy="369887"/>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Calibri" pitchFamily="34" charset="0"/>
              </a:rPr>
              <a:t>Loading setting is not proper</a:t>
            </a:r>
          </a:p>
        </p:txBody>
      </p:sp>
      <p:sp>
        <p:nvSpPr>
          <p:cNvPr id="102" name="TextBox 63"/>
          <p:cNvSpPr txBox="1">
            <a:spLocks noChangeArrowheads="1"/>
          </p:cNvSpPr>
          <p:nvPr/>
        </p:nvSpPr>
        <p:spPr bwMode="auto">
          <a:xfrm>
            <a:off x="5117307" y="4783931"/>
            <a:ext cx="3357562" cy="33813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a:ea typeface="+mn-ea"/>
                <a:cs typeface="+mn-cs"/>
              </a:rPr>
              <a:t>B/off side dressing is not proper</a:t>
            </a:r>
          </a:p>
        </p:txBody>
      </p:sp>
      <p:sp>
        <p:nvSpPr>
          <p:cNvPr id="103" name="TextBox 58"/>
          <p:cNvSpPr txBox="1">
            <a:spLocks noChangeArrowheads="1"/>
          </p:cNvSpPr>
          <p:nvPr/>
        </p:nvSpPr>
        <p:spPr bwMode="auto">
          <a:xfrm>
            <a:off x="1402557" y="1783556"/>
            <a:ext cx="3714750" cy="33813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a:ea typeface="+mn-ea"/>
                <a:cs typeface="+mn-cs"/>
              </a:rPr>
              <a:t>Patroling inspection not followed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8715436"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CONTROL CHART</a:t>
            </a:r>
            <a:endParaRPr lang="en-IN" sz="2400" dirty="0">
              <a:latin typeface="Times New Roman" pitchFamily="18" charset="0"/>
              <a:cs typeface="Times New Roman" pitchFamily="18" charset="0"/>
            </a:endParaRPr>
          </a:p>
        </p:txBody>
      </p:sp>
      <p:sp>
        <p:nvSpPr>
          <p:cNvPr id="4" name="TextBox 3"/>
          <p:cNvSpPr txBox="1"/>
          <p:nvPr/>
        </p:nvSpPr>
        <p:spPr>
          <a:xfrm>
            <a:off x="214282" y="571480"/>
            <a:ext cx="8715436" cy="400110"/>
          </a:xfrm>
          <a:prstGeom prst="rect">
            <a:avLst/>
          </a:prstGeom>
          <a:noFill/>
        </p:spPr>
        <p:txBody>
          <a:bodyPr wrap="square" rtlCol="0">
            <a:spAutoFit/>
          </a:bodyPr>
          <a:lstStyle/>
          <a:p>
            <a:pPr>
              <a:buClr>
                <a:srgbClr val="C00000"/>
              </a:buClr>
              <a:buFont typeface="Wingdings" pitchFamily="2" charset="2"/>
              <a:buChar char="§"/>
            </a:pPr>
            <a:r>
              <a:rPr lang="en-US" sz="2000" b="1" dirty="0">
                <a:latin typeface="Times New Roman" pitchFamily="18" charset="0"/>
                <a:cs typeface="Times New Roman" pitchFamily="18" charset="0"/>
              </a:rPr>
              <a:t>np control chart</a:t>
            </a:r>
            <a:endParaRPr lang="en-IN" sz="2000" dirty="0">
              <a:latin typeface="Times New Roman" pitchFamily="18" charset="0"/>
              <a:cs typeface="Times New Roman" pitchFamily="18" charset="0"/>
            </a:endParaRPr>
          </a:p>
        </p:txBody>
      </p:sp>
      <p:graphicFrame>
        <p:nvGraphicFramePr>
          <p:cNvPr id="5" name="Chart 4"/>
          <p:cNvGraphicFramePr/>
          <p:nvPr/>
        </p:nvGraphicFramePr>
        <p:xfrm>
          <a:off x="214282" y="1071546"/>
          <a:ext cx="8643997" cy="52149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142852"/>
            <a:ext cx="8715436" cy="830997"/>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COUNTER MEASURE ACTION FOR SIGNIFICANT ROOT CAUSES</a:t>
            </a:r>
            <a:endParaRPr lang="en-IN" sz="2400"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214281" y="928670"/>
          <a:ext cx="8715438" cy="5687530"/>
        </p:xfrm>
        <a:graphic>
          <a:graphicData uri="http://schemas.openxmlformats.org/drawingml/2006/table">
            <a:tbl>
              <a:tblPr firstRow="1" bandRow="1">
                <a:tableStyleId>{5C22544A-7EE6-4342-B048-85BDC9FD1C3A}</a:tableStyleId>
              </a:tblPr>
              <a:tblGrid>
                <a:gridCol w="642943">
                  <a:extLst>
                    <a:ext uri="{9D8B030D-6E8A-4147-A177-3AD203B41FA5}">
                      <a16:colId xmlns:a16="http://schemas.microsoft.com/office/drawing/2014/main" val="20000"/>
                    </a:ext>
                  </a:extLst>
                </a:gridCol>
                <a:gridCol w="4143404">
                  <a:extLst>
                    <a:ext uri="{9D8B030D-6E8A-4147-A177-3AD203B41FA5}">
                      <a16:colId xmlns:a16="http://schemas.microsoft.com/office/drawing/2014/main" val="20001"/>
                    </a:ext>
                  </a:extLst>
                </a:gridCol>
                <a:gridCol w="3929091">
                  <a:extLst>
                    <a:ext uri="{9D8B030D-6E8A-4147-A177-3AD203B41FA5}">
                      <a16:colId xmlns:a16="http://schemas.microsoft.com/office/drawing/2014/main" val="20002"/>
                    </a:ext>
                  </a:extLst>
                </a:gridCol>
              </a:tblGrid>
              <a:tr h="639619">
                <a:tc>
                  <a:txBody>
                    <a:bodyPr/>
                    <a:lstStyle/>
                    <a:p>
                      <a:pPr>
                        <a:lnSpc>
                          <a:spcPct val="115000"/>
                        </a:lnSpc>
                        <a:spcAft>
                          <a:spcPts val="0"/>
                        </a:spcAft>
                      </a:pPr>
                      <a:r>
                        <a:rPr lang="en-US" sz="1800" dirty="0">
                          <a:latin typeface="Times New Roman" pitchFamily="18" charset="0"/>
                          <a:ea typeface="Calibri"/>
                          <a:cs typeface="Times New Roman" pitchFamily="18" charset="0"/>
                        </a:rPr>
                        <a:t>Sr. No.</a:t>
                      </a:r>
                      <a:endParaRPr lang="en-IN" sz="1800" dirty="0">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800" b="1" dirty="0">
                          <a:latin typeface="Times New Roman" pitchFamily="18" charset="0"/>
                          <a:ea typeface="Calibri"/>
                          <a:cs typeface="Times New Roman" pitchFamily="18" charset="0"/>
                        </a:rPr>
                        <a:t>Significant root cause</a:t>
                      </a:r>
                      <a:endParaRPr lang="en-IN" sz="1800" dirty="0">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800" b="1" dirty="0">
                          <a:latin typeface="Times New Roman" pitchFamily="18" charset="0"/>
                          <a:ea typeface="Calibri"/>
                          <a:cs typeface="Times New Roman" pitchFamily="18" charset="0"/>
                        </a:rPr>
                        <a:t>Counter measure plan</a:t>
                      </a:r>
                      <a:endParaRPr lang="en-IN" sz="18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1215277">
                <a:tc>
                  <a:txBody>
                    <a:bodyPr/>
                    <a:lstStyle/>
                    <a:p>
                      <a:r>
                        <a:rPr lang="en-US" dirty="0"/>
                        <a:t>1.</a:t>
                      </a:r>
                      <a:endParaRPr lang="en-IN" dirty="0"/>
                    </a:p>
                  </a:txBody>
                  <a:tcPr/>
                </a:tc>
                <a:tc>
                  <a:txBody>
                    <a:bodyPr/>
                    <a:lstStyle/>
                    <a:p>
                      <a:r>
                        <a:rPr kumimoji="0" lang="en-US" sz="1800" kern="1200" dirty="0">
                          <a:solidFill>
                            <a:schemeClr val="dk1"/>
                          </a:solidFill>
                          <a:latin typeface="+mn-lt"/>
                          <a:ea typeface="+mn-ea"/>
                          <a:cs typeface="+mn-cs"/>
                        </a:rPr>
                        <a:t>Centre formation in lathe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700" kern="1200" dirty="0">
                          <a:solidFill>
                            <a:schemeClr val="dk1"/>
                          </a:solidFill>
                          <a:latin typeface="+mn-lt"/>
                          <a:ea typeface="+mn-ea"/>
                          <a:cs typeface="+mn-cs"/>
                        </a:rPr>
                        <a:t>Include center formation in lathe as process step</a:t>
                      </a:r>
                      <a:endParaRPr kumimoji="0" lang="en-IN" sz="1700" kern="12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700" kern="1200" dirty="0">
                          <a:solidFill>
                            <a:schemeClr val="dk1"/>
                          </a:solidFill>
                          <a:latin typeface="+mn-lt"/>
                          <a:ea typeface="+mn-ea"/>
                          <a:cs typeface="+mn-cs"/>
                        </a:rPr>
                        <a:t>Display One Point Lesson (OPL) showing the right and wrong practices</a:t>
                      </a:r>
                      <a:endParaRPr kumimoji="0" lang="en-IN" sz="1700" kern="1200" dirty="0">
                        <a:solidFill>
                          <a:schemeClr val="dk1"/>
                        </a:solidFill>
                        <a:latin typeface="+mn-lt"/>
                        <a:ea typeface="+mn-ea"/>
                        <a:cs typeface="+mn-cs"/>
                      </a:endParaRPr>
                    </a:p>
                    <a:p>
                      <a:endParaRPr lang="en-IN" dirty="0"/>
                    </a:p>
                  </a:txBody>
                  <a:tcPr/>
                </a:tc>
                <a:extLst>
                  <a:ext uri="{0D108BD9-81ED-4DB2-BD59-A6C34878D82A}">
                    <a16:rowId xmlns:a16="http://schemas.microsoft.com/office/drawing/2014/main" val="10001"/>
                  </a:ext>
                </a:extLst>
              </a:tr>
              <a:tr h="1215277">
                <a:tc>
                  <a:txBody>
                    <a:bodyPr/>
                    <a:lstStyle/>
                    <a:p>
                      <a:r>
                        <a:rPr lang="en-US" dirty="0"/>
                        <a:t>2</a:t>
                      </a:r>
                      <a:endParaRPr lang="en-IN" dirty="0"/>
                    </a:p>
                  </a:txBody>
                  <a:tcPr/>
                </a:tc>
                <a:tc>
                  <a:txBody>
                    <a:bodyPr/>
                    <a:lstStyle/>
                    <a:p>
                      <a:r>
                        <a:rPr kumimoji="0" lang="en-US" sz="1800" kern="1200" dirty="0">
                          <a:solidFill>
                            <a:schemeClr val="dk1"/>
                          </a:solidFill>
                          <a:latin typeface="+mn-lt"/>
                          <a:ea typeface="+mn-ea"/>
                          <a:cs typeface="+mn-cs"/>
                        </a:rPr>
                        <a:t>Blank holding problem</a:t>
                      </a:r>
                      <a:endParaRPr lang="en-IN" dirty="0"/>
                    </a:p>
                  </a:txBody>
                  <a:tcPr/>
                </a:tc>
                <a:tc>
                  <a:txBody>
                    <a:bodyPr/>
                    <a:lstStyle/>
                    <a:p>
                      <a:pPr fontAlgn="base"/>
                      <a:r>
                        <a:rPr kumimoji="0" lang="en-US" sz="1800" kern="1200" dirty="0">
                          <a:solidFill>
                            <a:schemeClr val="dk1"/>
                          </a:solidFill>
                          <a:latin typeface="+mn-lt"/>
                          <a:ea typeface="+mn-ea"/>
                          <a:cs typeface="+mn-cs"/>
                        </a:rPr>
                        <a:t>Arrangement of  proper collet of all  sizes to  the  m/c</a:t>
                      </a:r>
                      <a:endParaRPr kumimoji="0" lang="en-IN" sz="1800" kern="1200" dirty="0">
                        <a:solidFill>
                          <a:schemeClr val="dk1"/>
                        </a:solidFill>
                        <a:latin typeface="+mn-lt"/>
                        <a:ea typeface="+mn-ea"/>
                        <a:cs typeface="+mn-cs"/>
                      </a:endParaRPr>
                    </a:p>
                    <a:p>
                      <a:r>
                        <a:rPr kumimoji="0" lang="en-US" sz="1800" kern="1200" dirty="0">
                          <a:solidFill>
                            <a:schemeClr val="dk1"/>
                          </a:solidFill>
                          <a:latin typeface="+mn-lt"/>
                          <a:ea typeface="+mn-ea"/>
                          <a:cs typeface="+mn-cs"/>
                        </a:rPr>
                        <a:t>Arrangement of  small  sizes  Ejector  to  fluting </a:t>
                      </a:r>
                      <a:endParaRPr lang="en-IN" dirty="0"/>
                    </a:p>
                  </a:txBody>
                  <a:tcPr/>
                </a:tc>
                <a:extLst>
                  <a:ext uri="{0D108BD9-81ED-4DB2-BD59-A6C34878D82A}">
                    <a16:rowId xmlns:a16="http://schemas.microsoft.com/office/drawing/2014/main" val="10002"/>
                  </a:ext>
                </a:extLst>
              </a:tr>
              <a:tr h="1215277">
                <a:tc>
                  <a:txBody>
                    <a:bodyPr/>
                    <a:lstStyle/>
                    <a:p>
                      <a:r>
                        <a:rPr lang="en-US" dirty="0"/>
                        <a:t>3</a:t>
                      </a:r>
                      <a:endParaRPr lang="en-IN" dirty="0"/>
                    </a:p>
                  </a:txBody>
                  <a:tcPr/>
                </a:tc>
                <a:tc>
                  <a:txBody>
                    <a:bodyPr/>
                    <a:lstStyle/>
                    <a:p>
                      <a:r>
                        <a:rPr kumimoji="0" lang="en-US" sz="1800" kern="1200" dirty="0">
                          <a:solidFill>
                            <a:schemeClr val="dk1"/>
                          </a:solidFill>
                          <a:latin typeface="+mn-lt"/>
                          <a:ea typeface="+mn-ea"/>
                          <a:cs typeface="+mn-cs"/>
                        </a:rPr>
                        <a:t>Under size  blanks</a:t>
                      </a:r>
                      <a:endParaRPr lang="en-IN" dirty="0"/>
                    </a:p>
                  </a:txBody>
                  <a:tcPr/>
                </a:tc>
                <a:tc>
                  <a:txBody>
                    <a:bodyPr/>
                    <a:lstStyle/>
                    <a:p>
                      <a:r>
                        <a:rPr kumimoji="0" lang="en-US" sz="1800" kern="1200" dirty="0">
                          <a:solidFill>
                            <a:schemeClr val="dk1"/>
                          </a:solidFill>
                          <a:latin typeface="+mn-lt"/>
                          <a:ea typeface="+mn-ea"/>
                          <a:cs typeface="+mn-cs"/>
                        </a:rPr>
                        <a:t>Control  chart to be implemented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mn-lt"/>
                          <a:ea typeface="+mn-ea"/>
                          <a:cs typeface="+mn-cs"/>
                        </a:rPr>
                        <a:t>Reconditioning  of  CIN  3 , 4, &amp; 6  no's  m/c</a:t>
                      </a:r>
                      <a:endParaRPr kumimoji="0" lang="en-IN" sz="1800" kern="1200" dirty="0">
                        <a:solidFill>
                          <a:schemeClr val="dk1"/>
                        </a:solidFill>
                        <a:latin typeface="+mn-lt"/>
                        <a:ea typeface="+mn-ea"/>
                        <a:cs typeface="+mn-cs"/>
                      </a:endParaRPr>
                    </a:p>
                    <a:p>
                      <a:endParaRPr lang="en-IN" dirty="0"/>
                    </a:p>
                  </a:txBody>
                  <a:tcPr/>
                </a:tc>
                <a:extLst>
                  <a:ext uri="{0D108BD9-81ED-4DB2-BD59-A6C34878D82A}">
                    <a16:rowId xmlns:a16="http://schemas.microsoft.com/office/drawing/2014/main" val="10003"/>
                  </a:ext>
                </a:extLst>
              </a:tr>
              <a:tr h="1215277">
                <a:tc>
                  <a:txBody>
                    <a:bodyPr/>
                    <a:lstStyle/>
                    <a:p>
                      <a:r>
                        <a:rPr lang="en-US" dirty="0"/>
                        <a:t>4</a:t>
                      </a:r>
                      <a:endParaRPr lang="en-IN" dirty="0"/>
                    </a:p>
                  </a:txBody>
                  <a:tcPr/>
                </a:tc>
                <a:tc>
                  <a:txBody>
                    <a:bodyPr/>
                    <a:lstStyle/>
                    <a:p>
                      <a:r>
                        <a:rPr kumimoji="0" lang="en-US" sz="1800" kern="1200" dirty="0">
                          <a:solidFill>
                            <a:schemeClr val="dk1"/>
                          </a:solidFill>
                          <a:latin typeface="+mn-lt"/>
                          <a:ea typeface="+mn-ea"/>
                          <a:cs typeface="+mn-cs"/>
                        </a:rPr>
                        <a:t>M/c run idle</a:t>
                      </a:r>
                      <a:endParaRPr lang="en-IN" dirty="0"/>
                    </a:p>
                  </a:txBody>
                  <a:tcPr/>
                </a:tc>
                <a:tc>
                  <a:txBody>
                    <a:bodyPr/>
                    <a:lstStyle/>
                    <a:p>
                      <a:r>
                        <a:rPr kumimoji="0" lang="en-US" sz="1800" kern="1200" dirty="0">
                          <a:solidFill>
                            <a:schemeClr val="dk1"/>
                          </a:solidFill>
                          <a:latin typeface="+mn-lt"/>
                          <a:ea typeface="+mn-ea"/>
                          <a:cs typeface="+mn-cs"/>
                        </a:rPr>
                        <a:t>Hopper  problem of  m/c to be rectified</a:t>
                      </a:r>
                      <a:endParaRPr lang="en-IN"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2845" y="1142984"/>
          <a:ext cx="8858310" cy="4697050"/>
        </p:xfrm>
        <a:graphic>
          <a:graphicData uri="http://schemas.openxmlformats.org/drawingml/2006/table">
            <a:tbl>
              <a:tblPr firstRow="1" bandRow="1">
                <a:tableStyleId>{5C22544A-7EE6-4342-B048-85BDC9FD1C3A}</a:tableStyleId>
              </a:tblPr>
              <a:tblGrid>
                <a:gridCol w="928693">
                  <a:extLst>
                    <a:ext uri="{9D8B030D-6E8A-4147-A177-3AD203B41FA5}">
                      <a16:colId xmlns:a16="http://schemas.microsoft.com/office/drawing/2014/main" val="20000"/>
                    </a:ext>
                  </a:extLst>
                </a:gridCol>
                <a:gridCol w="3857652">
                  <a:extLst>
                    <a:ext uri="{9D8B030D-6E8A-4147-A177-3AD203B41FA5}">
                      <a16:colId xmlns:a16="http://schemas.microsoft.com/office/drawing/2014/main" val="20001"/>
                    </a:ext>
                  </a:extLst>
                </a:gridCol>
                <a:gridCol w="4071965">
                  <a:extLst>
                    <a:ext uri="{9D8B030D-6E8A-4147-A177-3AD203B41FA5}">
                      <a16:colId xmlns:a16="http://schemas.microsoft.com/office/drawing/2014/main" val="20002"/>
                    </a:ext>
                  </a:extLst>
                </a:gridCol>
              </a:tblGrid>
              <a:tr h="785818">
                <a:tc>
                  <a:txBody>
                    <a:bodyPr/>
                    <a:lstStyle/>
                    <a:p>
                      <a:pPr algn="ctr">
                        <a:lnSpc>
                          <a:spcPct val="115000"/>
                        </a:lnSpc>
                        <a:spcAft>
                          <a:spcPts val="0"/>
                        </a:spcAft>
                      </a:pPr>
                      <a:r>
                        <a:rPr lang="en-US" sz="1800" dirty="0">
                          <a:latin typeface="Times New Roman" pitchFamily="18" charset="0"/>
                          <a:ea typeface="Calibri"/>
                          <a:cs typeface="Times New Roman" pitchFamily="18" charset="0"/>
                        </a:rPr>
                        <a:t>Sr. No.</a:t>
                      </a:r>
                      <a:endParaRPr lang="en-IN" sz="1800" dirty="0">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800" b="1" dirty="0">
                          <a:latin typeface="Times New Roman" pitchFamily="18" charset="0"/>
                          <a:ea typeface="Calibri"/>
                          <a:cs typeface="Times New Roman" pitchFamily="18" charset="0"/>
                        </a:rPr>
                        <a:t>Significant root cause</a:t>
                      </a:r>
                      <a:endParaRPr lang="en-IN" sz="1800" dirty="0">
                        <a:latin typeface="Times New Roman" pitchFamily="18" charset="0"/>
                        <a:ea typeface="Calibri"/>
                        <a:cs typeface="Times New Roman" pitchFamily="18" charset="0"/>
                      </a:endParaRPr>
                    </a:p>
                  </a:txBody>
                  <a:tcPr marL="68580" marR="68580" marT="0" marB="0"/>
                </a:tc>
                <a:tc>
                  <a:txBody>
                    <a:bodyPr/>
                    <a:lstStyle/>
                    <a:p>
                      <a:pPr algn="ctr">
                        <a:lnSpc>
                          <a:spcPct val="115000"/>
                        </a:lnSpc>
                        <a:spcAft>
                          <a:spcPts val="0"/>
                        </a:spcAft>
                      </a:pPr>
                      <a:r>
                        <a:rPr lang="en-US" sz="1800" b="1" dirty="0">
                          <a:latin typeface="Times New Roman" pitchFamily="18" charset="0"/>
                          <a:ea typeface="Calibri"/>
                          <a:cs typeface="Times New Roman" pitchFamily="18" charset="0"/>
                        </a:rPr>
                        <a:t>Counter measure plan</a:t>
                      </a:r>
                      <a:endParaRPr lang="en-IN" sz="18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1303744">
                <a:tc>
                  <a:txBody>
                    <a:bodyPr/>
                    <a:lstStyle/>
                    <a:p>
                      <a:r>
                        <a:rPr lang="en-US" dirty="0"/>
                        <a:t>5</a:t>
                      </a:r>
                      <a:endParaRPr lang="en-IN" dirty="0"/>
                    </a:p>
                  </a:txBody>
                  <a:tcPr/>
                </a:tc>
                <a:tc>
                  <a:txBody>
                    <a:bodyPr/>
                    <a:lstStyle/>
                    <a:p>
                      <a:r>
                        <a:rPr kumimoji="0" lang="en-US" sz="1800" kern="1200" dirty="0">
                          <a:solidFill>
                            <a:schemeClr val="dk1"/>
                          </a:solidFill>
                          <a:latin typeface="+mn-lt"/>
                          <a:ea typeface="+mn-ea"/>
                          <a:cs typeface="+mn-cs"/>
                        </a:rPr>
                        <a:t>Guide bushing is not proper</a:t>
                      </a:r>
                      <a:endParaRPr lang="en-IN" dirty="0"/>
                    </a:p>
                  </a:txBody>
                  <a:tcPr/>
                </a:tc>
                <a:tc>
                  <a:txBody>
                    <a:bodyPr/>
                    <a:lstStyle/>
                    <a:p>
                      <a:r>
                        <a:rPr kumimoji="0" lang="en-US" sz="1800" kern="1200" dirty="0">
                          <a:solidFill>
                            <a:schemeClr val="dk1"/>
                          </a:solidFill>
                          <a:latin typeface="+mn-lt"/>
                          <a:ea typeface="+mn-ea"/>
                          <a:cs typeface="+mn-cs"/>
                        </a:rPr>
                        <a:t>Arrangement  of  proper  Guide  Bush to all fluting  m/c</a:t>
                      </a:r>
                      <a:endParaRPr lang="en-IN" dirty="0"/>
                    </a:p>
                  </a:txBody>
                  <a:tcPr/>
                </a:tc>
                <a:extLst>
                  <a:ext uri="{0D108BD9-81ED-4DB2-BD59-A6C34878D82A}">
                    <a16:rowId xmlns:a16="http://schemas.microsoft.com/office/drawing/2014/main" val="10001"/>
                  </a:ext>
                </a:extLst>
              </a:tr>
              <a:tr h="1303744">
                <a:tc>
                  <a:txBody>
                    <a:bodyPr/>
                    <a:lstStyle/>
                    <a:p>
                      <a:r>
                        <a:rPr lang="en-US" dirty="0"/>
                        <a:t>6</a:t>
                      </a:r>
                      <a:endParaRPr lang="en-IN" dirty="0"/>
                    </a:p>
                  </a:txBody>
                  <a:tcPr/>
                </a:tc>
                <a:tc>
                  <a:txBody>
                    <a:bodyPr/>
                    <a:lstStyle/>
                    <a:p>
                      <a:r>
                        <a:rPr kumimoji="0" lang="en-US" sz="1800" kern="1200" dirty="0">
                          <a:solidFill>
                            <a:schemeClr val="dk1"/>
                          </a:solidFill>
                          <a:latin typeface="+mn-lt"/>
                          <a:ea typeface="+mn-ea"/>
                          <a:cs typeface="+mn-cs"/>
                        </a:rPr>
                        <a:t>Improper  setting.</a:t>
                      </a:r>
                      <a:endParaRPr lang="en-IN" dirty="0"/>
                    </a:p>
                  </a:txBody>
                  <a:tcPr/>
                </a:tc>
                <a:tc>
                  <a:txBody>
                    <a:bodyPr/>
                    <a:lstStyle/>
                    <a:p>
                      <a:pPr fontAlgn="base"/>
                      <a:r>
                        <a:rPr kumimoji="0" lang="en-US" sz="1800" kern="1200" dirty="0">
                          <a:solidFill>
                            <a:schemeClr val="dk1"/>
                          </a:solidFill>
                          <a:latin typeface="+mn-lt"/>
                          <a:ea typeface="+mn-ea"/>
                          <a:cs typeface="+mn-cs"/>
                        </a:rPr>
                        <a:t>Control  charts  to be implemented</a:t>
                      </a:r>
                      <a:endParaRPr kumimoji="0" lang="en-IN" sz="1800" kern="1200" dirty="0">
                        <a:solidFill>
                          <a:schemeClr val="dk1"/>
                        </a:solidFill>
                        <a:latin typeface="+mn-lt"/>
                        <a:ea typeface="+mn-ea"/>
                        <a:cs typeface="+mn-cs"/>
                      </a:endParaRPr>
                    </a:p>
                    <a:p>
                      <a:r>
                        <a:rPr kumimoji="0" lang="en-US" sz="1800" kern="1200" dirty="0">
                          <a:solidFill>
                            <a:schemeClr val="dk1"/>
                          </a:solidFill>
                          <a:latin typeface="+mn-lt"/>
                          <a:ea typeface="+mn-ea"/>
                          <a:cs typeface="+mn-cs"/>
                        </a:rPr>
                        <a:t>Operators skill  up gradation</a:t>
                      </a:r>
                      <a:endParaRPr lang="en-IN" dirty="0"/>
                    </a:p>
                  </a:txBody>
                  <a:tcPr/>
                </a:tc>
                <a:extLst>
                  <a:ext uri="{0D108BD9-81ED-4DB2-BD59-A6C34878D82A}">
                    <a16:rowId xmlns:a16="http://schemas.microsoft.com/office/drawing/2014/main" val="10002"/>
                  </a:ext>
                </a:extLst>
              </a:tr>
              <a:tr h="1303744">
                <a:tc>
                  <a:txBody>
                    <a:bodyPr/>
                    <a:lstStyle/>
                    <a:p>
                      <a:r>
                        <a:rPr lang="en-US" dirty="0"/>
                        <a:t>7</a:t>
                      </a:r>
                      <a:endParaRPr lang="en-IN" dirty="0"/>
                    </a:p>
                  </a:txBody>
                  <a:tcPr/>
                </a:tc>
                <a:tc>
                  <a:txBody>
                    <a:bodyPr/>
                    <a:lstStyle/>
                    <a:p>
                      <a:r>
                        <a:rPr kumimoji="0" lang="en-US" sz="1800" kern="1200" dirty="0">
                          <a:solidFill>
                            <a:schemeClr val="dk1"/>
                          </a:solidFill>
                          <a:latin typeface="+mn-lt"/>
                          <a:ea typeface="+mn-ea"/>
                          <a:cs typeface="+mn-cs"/>
                        </a:rPr>
                        <a:t>Centre lapping not done</a:t>
                      </a:r>
                      <a:endParaRPr lang="en-IN" dirty="0"/>
                    </a:p>
                  </a:txBody>
                  <a:tcPr/>
                </a:tc>
                <a:tc>
                  <a:txBody>
                    <a:bodyPr/>
                    <a:lstStyle/>
                    <a:p>
                      <a:r>
                        <a:rPr kumimoji="0" lang="en-US" sz="1800" kern="1200" dirty="0">
                          <a:solidFill>
                            <a:schemeClr val="dk1"/>
                          </a:solidFill>
                          <a:latin typeface="+mn-lt"/>
                          <a:ea typeface="+mn-ea"/>
                          <a:cs typeface="+mn-cs"/>
                        </a:rPr>
                        <a:t>Include the instructions for centre lapping </a:t>
                      </a:r>
                      <a:endParaRPr lang="en-IN"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8715436"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CONCLUSION</a:t>
            </a:r>
            <a:endParaRPr lang="en-IN" sz="2400" dirty="0">
              <a:latin typeface="Times New Roman" pitchFamily="18" charset="0"/>
              <a:cs typeface="Times New Roman" pitchFamily="18" charset="0"/>
            </a:endParaRPr>
          </a:p>
        </p:txBody>
      </p:sp>
      <p:sp>
        <p:nvSpPr>
          <p:cNvPr id="3" name="TextBox 2"/>
          <p:cNvSpPr txBox="1"/>
          <p:nvPr/>
        </p:nvSpPr>
        <p:spPr>
          <a:xfrm>
            <a:off x="214282" y="714356"/>
            <a:ext cx="8929718" cy="3323987"/>
          </a:xfrm>
          <a:prstGeom prst="rect">
            <a:avLst/>
          </a:prstGeom>
          <a:noFill/>
        </p:spPr>
        <p:txBody>
          <a:bodyPr wrap="square" rtlCol="0">
            <a:spAutoFit/>
          </a:bodyPr>
          <a:lstStyle/>
          <a:p>
            <a:r>
              <a:rPr lang="en-US" sz="2400" dirty="0">
                <a:latin typeface="Times New Roman" pitchFamily="18" charset="0"/>
                <a:cs typeface="Times New Roman" pitchFamily="18" charset="0"/>
              </a:rPr>
              <a:t>After Inspecting the problems related to bad flute and damage rejection of drills and Implementing the countermeasure plans on the priority causes of problems the defect occurring while manufacturing the drills have reduce and productivity of industry shall increase. Increase in productivity results in decrease in manufacturing cost and optimum utilization of resources and improved quality of product. Also this have helped us by providing knowledge about the present manufacturing technologies and management in  organization. </a:t>
            </a:r>
            <a:endParaRPr lang="en-IN" sz="2400" dirty="0">
              <a:latin typeface="Times New Roman" pitchFamily="18" charset="0"/>
              <a:cs typeface="Times New Roman" pitchFamily="18"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8643998" cy="1200329"/>
          </a:xfrm>
          <a:prstGeom prst="rect">
            <a:avLst/>
          </a:prstGeom>
          <a:noFill/>
        </p:spPr>
        <p:txBody>
          <a:bodyPr wrap="square" rtlCol="0">
            <a:spAutoFit/>
          </a:bodyPr>
          <a:lstStyle/>
          <a:p>
            <a:pPr algn="ctr"/>
            <a:r>
              <a:rPr lang="en-US" sz="3600" b="1" dirty="0">
                <a:solidFill>
                  <a:schemeClr val="bg2">
                    <a:lumMod val="50000"/>
                  </a:schemeClr>
                </a:solidFill>
                <a:latin typeface="Times New Roman" pitchFamily="18" charset="0"/>
                <a:cs typeface="Times New Roman" pitchFamily="18" charset="0"/>
              </a:rPr>
              <a:t>Reducing of bad flute and damage rejection value in drill</a:t>
            </a:r>
            <a:endParaRPr lang="en-IN" sz="3600" dirty="0">
              <a:solidFill>
                <a:schemeClr val="bg2">
                  <a:lumMod val="50000"/>
                </a:schemeClr>
              </a:solidFill>
              <a:latin typeface="Times New Roman" pitchFamily="18" charset="0"/>
              <a:cs typeface="Times New Roman" pitchFamily="18" charset="0"/>
            </a:endParaRPr>
          </a:p>
        </p:txBody>
      </p:sp>
      <p:sp>
        <p:nvSpPr>
          <p:cNvPr id="3" name="TextBox 2"/>
          <p:cNvSpPr txBox="1"/>
          <p:nvPr/>
        </p:nvSpPr>
        <p:spPr>
          <a:xfrm>
            <a:off x="214282" y="1643050"/>
            <a:ext cx="8572560" cy="4208844"/>
          </a:xfrm>
          <a:prstGeom prst="rect">
            <a:avLst/>
          </a:prstGeom>
          <a:noFill/>
        </p:spPr>
        <p:txBody>
          <a:bodyPr wrap="square" rtlCol="0">
            <a:spAutoFit/>
          </a:bodyPr>
          <a:lstStyle/>
          <a:p>
            <a:pPr>
              <a:lnSpc>
                <a:spcPct val="150000"/>
              </a:lnSpc>
              <a:buSzPct val="112000"/>
              <a:buFont typeface="Wingdings" pitchFamily="2" charset="2"/>
              <a:buChar char="v"/>
            </a:pPr>
            <a:r>
              <a:rPr lang="en-US" sz="2400" dirty="0">
                <a:latin typeface="Times New Roman" pitchFamily="18" charset="0"/>
                <a:cs typeface="Times New Roman" pitchFamily="18" charset="0"/>
              </a:rPr>
              <a:t> Presented by: Wanjari Vikrant Changdev</a:t>
            </a:r>
          </a:p>
          <a:p>
            <a:pPr>
              <a:lnSpc>
                <a:spcPct val="150000"/>
              </a:lnSpc>
              <a:buSzPct val="112000"/>
            </a:pPr>
            <a:r>
              <a:rPr lang="en-US" sz="2400" dirty="0">
                <a:latin typeface="Times New Roman"/>
                <a:ea typeface="Calibri"/>
              </a:rPr>
              <a:t>                            Khotare  Hiraman  Kashinath</a:t>
            </a:r>
          </a:p>
          <a:p>
            <a:pPr>
              <a:lnSpc>
                <a:spcPct val="150000"/>
              </a:lnSpc>
              <a:buSzPct val="112000"/>
              <a:buFont typeface="Wingdings" pitchFamily="2" charset="2"/>
              <a:buChar char="v"/>
            </a:pPr>
            <a:r>
              <a:rPr lang="en-US" sz="2400" dirty="0">
                <a:latin typeface="Times New Roman" pitchFamily="18" charset="0"/>
                <a:cs typeface="Times New Roman" pitchFamily="18" charset="0"/>
              </a:rPr>
              <a:t>Guided by:</a:t>
            </a:r>
            <a:r>
              <a:rPr lang="en-US" sz="2400" b="1" dirty="0">
                <a:solidFill>
                  <a:srgbClr val="00000A"/>
                </a:solidFill>
                <a:latin typeface="Times New Roman"/>
                <a:ea typeface="Calibri"/>
              </a:rPr>
              <a:t> </a:t>
            </a:r>
            <a:r>
              <a:rPr lang="en-US" sz="2400" dirty="0">
                <a:solidFill>
                  <a:srgbClr val="00000A"/>
                </a:solidFill>
                <a:latin typeface="Times New Roman"/>
                <a:ea typeface="Calibri"/>
              </a:rPr>
              <a:t>Prof. R.G. Pungle </a:t>
            </a:r>
          </a:p>
          <a:p>
            <a:pPr>
              <a:lnSpc>
                <a:spcPct val="250000"/>
              </a:lnSpc>
              <a:buSzPct val="75000"/>
            </a:pPr>
            <a:r>
              <a:rPr lang="en-US" sz="3200" b="1" dirty="0">
                <a:solidFill>
                  <a:schemeClr val="tx1">
                    <a:lumMod val="95000"/>
                    <a:lumOff val="5000"/>
                  </a:schemeClr>
                </a:solidFill>
                <a:latin typeface="Times New Roman" pitchFamily="18" charset="0"/>
                <a:cs typeface="Times New Roman" pitchFamily="18" charset="0"/>
              </a:rPr>
              <a:t>    P.E.S. College Of Engineering, Aurangabad</a:t>
            </a:r>
          </a:p>
          <a:p>
            <a:pPr>
              <a:lnSpc>
                <a:spcPct val="150000"/>
              </a:lnSpc>
              <a:buSzPct val="75000"/>
            </a:pPr>
            <a:r>
              <a:rPr lang="en-US" sz="2900" dirty="0">
                <a:latin typeface="Times New Roman" pitchFamily="18" charset="0"/>
                <a:cs typeface="Times New Roman" pitchFamily="18" charset="0"/>
              </a:rPr>
              <a:t>                            Mechanical Department</a:t>
            </a:r>
          </a:p>
          <a:p>
            <a:pPr>
              <a:lnSpc>
                <a:spcPct val="150000"/>
              </a:lnSpc>
              <a:buSzPct val="75000"/>
            </a:pPr>
            <a:r>
              <a:rPr lang="en-US" sz="2400" dirty="0">
                <a:latin typeface="Times New Roman" pitchFamily="18" charset="0"/>
                <a:cs typeface="Times New Roman" pitchFamily="18" charset="0"/>
              </a:rPr>
              <a:t>                                               Year 2016-17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285728"/>
            <a:ext cx="6643734" cy="707886"/>
          </a:xfrm>
          <a:prstGeom prst="rect">
            <a:avLst/>
          </a:prstGeom>
          <a:noFill/>
        </p:spPr>
        <p:txBody>
          <a:bodyPr wrap="square" rtlCol="0">
            <a:spAutoFit/>
          </a:bodyPr>
          <a:lstStyle/>
          <a:p>
            <a:pPr algn="ctr"/>
            <a:r>
              <a:rPr lang="en-US" sz="4000" b="1" dirty="0">
                <a:latin typeface="Times New Roman" pitchFamily="18" charset="0"/>
                <a:cs typeface="Times New Roman" pitchFamily="18" charset="0"/>
              </a:rPr>
              <a:t>Content</a:t>
            </a:r>
            <a:endParaRPr lang="en-IN" sz="4000" dirty="0"/>
          </a:p>
        </p:txBody>
      </p:sp>
      <p:sp>
        <p:nvSpPr>
          <p:cNvPr id="3" name="TextBox 2"/>
          <p:cNvSpPr txBox="1"/>
          <p:nvPr/>
        </p:nvSpPr>
        <p:spPr>
          <a:xfrm>
            <a:off x="214282" y="1071546"/>
            <a:ext cx="8715436" cy="5185522"/>
          </a:xfrm>
          <a:prstGeom prst="rect">
            <a:avLst/>
          </a:prstGeom>
          <a:noFill/>
        </p:spPr>
        <p:txBody>
          <a:bodyPr wrap="square" rtlCol="0">
            <a:spAutoFit/>
          </a:bodyPr>
          <a:lstStyle/>
          <a:p>
            <a:pPr>
              <a:lnSpc>
                <a:spcPct val="150000"/>
              </a:lnSpc>
              <a:buClr>
                <a:srgbClr val="C00000"/>
              </a:buClr>
              <a:buFont typeface="Arial" pitchFamily="34" charset="0"/>
              <a:buChar char="•"/>
            </a:pPr>
            <a:r>
              <a:rPr lang="en-US" sz="2800" b="1" dirty="0">
                <a:latin typeface="Times New Roman" pitchFamily="18" charset="0"/>
                <a:cs typeface="Times New Roman" pitchFamily="18" charset="0"/>
              </a:rPr>
              <a:t>Introduction</a:t>
            </a:r>
            <a:endParaRPr lang="en-IN" sz="2800" dirty="0">
              <a:latin typeface="Times New Roman" pitchFamily="18" charset="0"/>
              <a:cs typeface="Times New Roman" pitchFamily="18" charset="0"/>
            </a:endParaRPr>
          </a:p>
          <a:p>
            <a:pPr>
              <a:lnSpc>
                <a:spcPct val="150000"/>
              </a:lnSpc>
              <a:buClr>
                <a:srgbClr val="C00000"/>
              </a:buClr>
              <a:buFont typeface="Arial" pitchFamily="34" charset="0"/>
              <a:buChar char="•"/>
            </a:pPr>
            <a:r>
              <a:rPr lang="en-US" sz="2800" b="1" dirty="0">
                <a:latin typeface="Times New Roman" pitchFamily="18" charset="0"/>
                <a:cs typeface="Times New Roman" pitchFamily="18" charset="0"/>
              </a:rPr>
              <a:t>Project Background</a:t>
            </a:r>
          </a:p>
          <a:p>
            <a:pPr>
              <a:lnSpc>
                <a:spcPct val="150000"/>
              </a:lnSpc>
              <a:buClr>
                <a:srgbClr val="C00000"/>
              </a:buClr>
              <a:buFont typeface="Arial" pitchFamily="34" charset="0"/>
              <a:buChar char="•"/>
            </a:pPr>
            <a:r>
              <a:rPr lang="en-US" sz="2800" b="1" dirty="0">
                <a:latin typeface="Times New Roman" pitchFamily="18" charset="0"/>
                <a:cs typeface="Times New Roman" pitchFamily="18" charset="0"/>
              </a:rPr>
              <a:t>Manufacturing process for twist drill</a:t>
            </a:r>
          </a:p>
          <a:p>
            <a:pPr>
              <a:lnSpc>
                <a:spcPct val="150000"/>
              </a:lnSpc>
              <a:buClr>
                <a:srgbClr val="C00000"/>
              </a:buClr>
              <a:buFont typeface="Arial" pitchFamily="34" charset="0"/>
              <a:buChar char="•"/>
            </a:pPr>
            <a:r>
              <a:rPr lang="en-US" sz="2800" b="1" dirty="0">
                <a:latin typeface="Times New Roman" pitchFamily="18" charset="0"/>
                <a:cs typeface="Times New Roman" pitchFamily="18" charset="0"/>
              </a:rPr>
              <a:t>Pareto Analysis</a:t>
            </a:r>
            <a:endParaRPr lang="en-IN" sz="2800" dirty="0">
              <a:latin typeface="Times New Roman" pitchFamily="18" charset="0"/>
              <a:cs typeface="Times New Roman" pitchFamily="18" charset="0"/>
            </a:endParaRPr>
          </a:p>
          <a:p>
            <a:pPr>
              <a:lnSpc>
                <a:spcPct val="150000"/>
              </a:lnSpc>
              <a:buClr>
                <a:srgbClr val="C00000"/>
              </a:buClr>
              <a:buFont typeface="Arial" pitchFamily="34" charset="0"/>
              <a:buChar char="•"/>
            </a:pPr>
            <a:r>
              <a:rPr lang="en-US" sz="2800" b="1" dirty="0">
                <a:latin typeface="Times New Roman" pitchFamily="18" charset="0"/>
                <a:cs typeface="Times New Roman" pitchFamily="18" charset="0"/>
              </a:rPr>
              <a:t>Cause and effect analysis</a:t>
            </a:r>
            <a:endParaRPr lang="en-IN" sz="2800" dirty="0">
              <a:latin typeface="Times New Roman" pitchFamily="18" charset="0"/>
              <a:cs typeface="Times New Roman" pitchFamily="18" charset="0"/>
            </a:endParaRPr>
          </a:p>
          <a:p>
            <a:pPr>
              <a:lnSpc>
                <a:spcPct val="150000"/>
              </a:lnSpc>
              <a:buClr>
                <a:srgbClr val="C00000"/>
              </a:buClr>
              <a:buFont typeface="Arial" pitchFamily="34" charset="0"/>
              <a:buChar char="•"/>
            </a:pPr>
            <a:r>
              <a:rPr lang="en-US" sz="2800" b="1" dirty="0">
                <a:latin typeface="Times New Roman" pitchFamily="18" charset="0"/>
                <a:cs typeface="Times New Roman" pitchFamily="18" charset="0"/>
              </a:rPr>
              <a:t>Control chats</a:t>
            </a:r>
            <a:endParaRPr lang="en-IN" sz="2800" dirty="0">
              <a:latin typeface="Times New Roman" pitchFamily="18" charset="0"/>
              <a:cs typeface="Times New Roman" pitchFamily="18" charset="0"/>
            </a:endParaRPr>
          </a:p>
          <a:p>
            <a:pPr>
              <a:lnSpc>
                <a:spcPct val="150000"/>
              </a:lnSpc>
              <a:buClr>
                <a:srgbClr val="C00000"/>
              </a:buClr>
              <a:buFont typeface="Arial" pitchFamily="34" charset="0"/>
              <a:buChar char="•"/>
            </a:pPr>
            <a:r>
              <a:rPr lang="en-US" sz="2800" b="1" dirty="0">
                <a:latin typeface="Times New Roman" pitchFamily="18" charset="0"/>
                <a:cs typeface="Times New Roman" pitchFamily="18" charset="0"/>
              </a:rPr>
              <a:t>Countermeasure actions for significant root causes</a:t>
            </a:r>
          </a:p>
          <a:p>
            <a:pPr>
              <a:lnSpc>
                <a:spcPct val="150000"/>
              </a:lnSpc>
              <a:buClr>
                <a:srgbClr val="C00000"/>
              </a:buClr>
              <a:buFont typeface="Arial" pitchFamily="34" charset="0"/>
              <a:buChar char="•"/>
            </a:pPr>
            <a:r>
              <a:rPr lang="en-US" sz="2800" b="1" dirty="0">
                <a:latin typeface="Times New Roman" pitchFamily="18" charset="0"/>
                <a:cs typeface="Times New Roman" pitchFamily="18" charset="0"/>
              </a:rPr>
              <a:t>Conclusion</a:t>
            </a:r>
            <a:endParaRPr lang="en-IN"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214290"/>
            <a:ext cx="8786874"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INTRODUCTION</a:t>
            </a:r>
            <a:endParaRPr lang="en-IN" sz="2400" dirty="0">
              <a:latin typeface="Times New Roman" pitchFamily="18" charset="0"/>
              <a:cs typeface="Times New Roman" pitchFamily="18" charset="0"/>
            </a:endParaRPr>
          </a:p>
        </p:txBody>
      </p:sp>
      <p:sp>
        <p:nvSpPr>
          <p:cNvPr id="3" name="TextBox 2"/>
          <p:cNvSpPr txBox="1"/>
          <p:nvPr/>
        </p:nvSpPr>
        <p:spPr>
          <a:xfrm>
            <a:off x="214282" y="785794"/>
            <a:ext cx="8643998" cy="1492716"/>
          </a:xfrm>
          <a:prstGeom prst="rect">
            <a:avLst/>
          </a:prstGeom>
          <a:noFill/>
        </p:spPr>
        <p:txBody>
          <a:bodyPr wrap="square" rtlCol="0">
            <a:spAutoFit/>
          </a:bodyPr>
          <a:lstStyle/>
          <a:p>
            <a:pPr>
              <a:buClr>
                <a:srgbClr val="C00000"/>
              </a:buClr>
              <a:buFont typeface="Wingdings" pitchFamily="2" charset="2"/>
              <a:buChar char="q"/>
            </a:pPr>
            <a:r>
              <a:rPr lang="en-US" sz="2400" b="1" dirty="0">
                <a:latin typeface="Times New Roman" pitchFamily="18" charset="0"/>
                <a:cs typeface="Times New Roman" pitchFamily="18" charset="0"/>
              </a:rPr>
              <a:t>Drilling</a:t>
            </a:r>
            <a:r>
              <a:rPr lang="en-US" sz="2400" dirty="0">
                <a:latin typeface="Times New Roman" pitchFamily="18" charset="0"/>
                <a:cs typeface="Times New Roman" pitchFamily="18" charset="0"/>
              </a:rPr>
              <a:t>:</a:t>
            </a:r>
            <a:r>
              <a:rPr lang="en-US" sz="2300" dirty="0"/>
              <a:t>drilling is the most common of machining operations                  performed in industry.</a:t>
            </a:r>
          </a:p>
          <a:p>
            <a:pPr>
              <a:buClr>
                <a:srgbClr val="C00000"/>
              </a:buClr>
              <a:buFont typeface="Wingdings" pitchFamily="2" charset="2"/>
              <a:buChar char="§"/>
            </a:pPr>
            <a:r>
              <a:rPr lang="en-US" sz="2200" b="1" dirty="0">
                <a:latin typeface="Times New Roman"/>
                <a:ea typeface="Calibri"/>
              </a:rPr>
              <a:t>Nomenclature of Twist Drill</a:t>
            </a:r>
          </a:p>
          <a:p>
            <a:pPr>
              <a:buClr>
                <a:srgbClr val="C00000"/>
              </a:buClr>
            </a:pPr>
            <a:endParaRPr lang="en-IN" sz="2200" dirty="0">
              <a:latin typeface="Times New Roman" pitchFamily="18" charset="0"/>
              <a:cs typeface="Times New Roman" pitchFamily="18" charset="0"/>
            </a:endParaRPr>
          </a:p>
        </p:txBody>
      </p:sp>
      <p:pic>
        <p:nvPicPr>
          <p:cNvPr id="4" name="Picture 3" descr="Twist drill nomenclature"/>
          <p:cNvPicPr/>
          <p:nvPr/>
        </p:nvPicPr>
        <p:blipFill>
          <a:blip r:embed="rId2" cstate="print"/>
          <a:srcRect/>
          <a:stretch>
            <a:fillRect/>
          </a:stretch>
        </p:blipFill>
        <p:spPr bwMode="auto">
          <a:xfrm>
            <a:off x="1142976" y="1928802"/>
            <a:ext cx="7000924" cy="450059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85728"/>
            <a:ext cx="8643998" cy="2862322"/>
          </a:xfrm>
          <a:prstGeom prst="rect">
            <a:avLst/>
          </a:prstGeom>
          <a:noFill/>
        </p:spPr>
        <p:txBody>
          <a:bodyPr wrap="square" rtlCol="0">
            <a:spAutoFit/>
          </a:bodyPr>
          <a:lstStyle/>
          <a:p>
            <a:pPr>
              <a:buClr>
                <a:srgbClr val="C00000"/>
              </a:buClr>
              <a:buFont typeface="Arial" pitchFamily="34" charset="0"/>
              <a:buChar char="•"/>
            </a:pPr>
            <a:r>
              <a:rPr lang="en-US" sz="2000" b="1" dirty="0">
                <a:latin typeface="Times New Roman" pitchFamily="18" charset="0"/>
                <a:cs typeface="Times New Roman" pitchFamily="18" charset="0"/>
              </a:rPr>
              <a:t>Material Used For Manufacturing Twist Drill</a:t>
            </a:r>
          </a:p>
          <a:p>
            <a:pPr>
              <a:buClr>
                <a:srgbClr val="C00000"/>
              </a:buClr>
            </a:pPr>
            <a:r>
              <a:rPr lang="en-US" sz="2000" dirty="0"/>
              <a:t>1.Carbon Steels</a:t>
            </a:r>
          </a:p>
          <a:p>
            <a:pPr>
              <a:buClr>
                <a:srgbClr val="C00000"/>
              </a:buClr>
            </a:pPr>
            <a:r>
              <a:rPr lang="en-US" sz="2000" dirty="0"/>
              <a:t>2.High Speed Steel</a:t>
            </a:r>
          </a:p>
          <a:p>
            <a:pPr>
              <a:buClr>
                <a:srgbClr val="C00000"/>
              </a:buClr>
            </a:pPr>
            <a:r>
              <a:rPr lang="en-US" sz="2000" dirty="0"/>
              <a:t>  a)</a:t>
            </a:r>
            <a:r>
              <a:rPr lang="en-US" sz="2000" b="1" dirty="0"/>
              <a:t>M2</a:t>
            </a:r>
            <a:r>
              <a:rPr lang="en-US" sz="2000" dirty="0"/>
              <a:t>-high wear resistance</a:t>
            </a:r>
          </a:p>
          <a:p>
            <a:pPr>
              <a:buClr>
                <a:srgbClr val="C00000"/>
              </a:buClr>
            </a:pPr>
            <a:r>
              <a:rPr lang="en-US" sz="2000" dirty="0"/>
              <a:t>  b)</a:t>
            </a:r>
            <a:r>
              <a:rPr lang="en-US" sz="2000" b="1" dirty="0"/>
              <a:t>M35</a:t>
            </a:r>
            <a:r>
              <a:rPr lang="en-US" sz="2000" dirty="0"/>
              <a:t>-similar to M2, but with 5% cobalt added’ It will cut faster and last       longer than M2.</a:t>
            </a:r>
            <a:endParaRPr lang="en-IN" sz="2000" dirty="0"/>
          </a:p>
          <a:p>
            <a:pPr>
              <a:buClr>
                <a:srgbClr val="C00000"/>
              </a:buClr>
            </a:pPr>
            <a:r>
              <a:rPr lang="en-US" sz="2000" dirty="0"/>
              <a:t>  c)</a:t>
            </a:r>
            <a:r>
              <a:rPr lang="en-US" sz="2000" b="1" dirty="0"/>
              <a:t>M42</a:t>
            </a:r>
            <a:r>
              <a:rPr lang="en-US" sz="2000" dirty="0"/>
              <a:t>-with an additional 8% or 10% cobalt’ superior red-hardness </a:t>
            </a:r>
            <a:endParaRPr lang="en-IN" sz="2000" dirty="0"/>
          </a:p>
          <a:p>
            <a:pPr>
              <a:buClr>
                <a:srgbClr val="C00000"/>
              </a:buClr>
            </a:pPr>
            <a:r>
              <a:rPr lang="en-US" sz="2000" dirty="0"/>
              <a:t>  d)</a:t>
            </a:r>
            <a:r>
              <a:rPr lang="en-US" sz="2000" b="1" dirty="0"/>
              <a:t>T42</a:t>
            </a:r>
            <a:r>
              <a:rPr lang="en-US" sz="2000" dirty="0"/>
              <a:t>-high temperature strength of the matrix, form special carbides of great hardness</a:t>
            </a:r>
            <a:endParaRPr lang="en-IN"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8715436"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PROJECT BACKGROUND</a:t>
            </a:r>
            <a:endParaRPr lang="en-IN" sz="2400" dirty="0">
              <a:latin typeface="Times New Roman" pitchFamily="18" charset="0"/>
              <a:cs typeface="Times New Roman" pitchFamily="18" charset="0"/>
            </a:endParaRPr>
          </a:p>
        </p:txBody>
      </p:sp>
      <p:sp>
        <p:nvSpPr>
          <p:cNvPr id="3" name="TextBox 2"/>
          <p:cNvSpPr txBox="1"/>
          <p:nvPr/>
        </p:nvSpPr>
        <p:spPr>
          <a:xfrm>
            <a:off x="214282" y="714356"/>
            <a:ext cx="8715436" cy="3616375"/>
          </a:xfrm>
          <a:prstGeom prst="rect">
            <a:avLst/>
          </a:prstGeom>
          <a:noFill/>
        </p:spPr>
        <p:txBody>
          <a:bodyPr wrap="square" rtlCol="0">
            <a:spAutoFit/>
          </a:bodyPr>
          <a:lstStyle/>
          <a:p>
            <a:r>
              <a:rPr lang="en-US" sz="2300" dirty="0">
                <a:latin typeface="Times New Roman" pitchFamily="18" charset="0"/>
                <a:cs typeface="Times New Roman" pitchFamily="18" charset="0"/>
              </a:rPr>
              <a:t>    Indian Tool Manufacturers (ITM) - A Division of Birla Precision Technologies Ltd Aurangabad last year  total drills produced  value was 3526 lakhs  In that (Bad flute and damage)  defect rejection value is  15.58 lakhs  which is contributed 0.44 %. This is one of the top defect in drills.</a:t>
            </a:r>
          </a:p>
          <a:p>
            <a:r>
              <a:rPr lang="en-US" sz="2300" b="1" dirty="0">
                <a:latin typeface="Times New Roman" pitchFamily="18" charset="0"/>
                <a:cs typeface="Times New Roman" pitchFamily="18" charset="0"/>
              </a:rPr>
              <a:t>Problem Statement</a:t>
            </a:r>
            <a:endParaRPr lang="en-IN" sz="2300" dirty="0">
              <a:latin typeface="Times New Roman" pitchFamily="18" charset="0"/>
              <a:cs typeface="Times New Roman" pitchFamily="18" charset="0"/>
            </a:endParaRPr>
          </a:p>
          <a:p>
            <a:r>
              <a:rPr lang="en-US" sz="2300" b="1" dirty="0">
                <a:latin typeface="Times New Roman" pitchFamily="18" charset="0"/>
                <a:cs typeface="Times New Roman" pitchFamily="18" charset="0"/>
              </a:rPr>
              <a:t>     </a:t>
            </a:r>
            <a:r>
              <a:rPr lang="en-US" sz="2300" dirty="0">
                <a:latin typeface="Times New Roman" pitchFamily="18" charset="0"/>
                <a:cs typeface="Times New Roman" pitchFamily="18" charset="0"/>
              </a:rPr>
              <a:t>After analysis of final inspection report data rejection due to bad flute &amp; damage comes out one of the major defect. It is 0.44% of packing value. Due to this throughput Jobber production is affected.</a:t>
            </a:r>
            <a:endParaRPr lang="en-IN" sz="23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8715436" cy="461665"/>
          </a:xfrm>
          <a:prstGeom prst="rect">
            <a:avLst/>
          </a:prstGeom>
          <a:noFill/>
        </p:spPr>
        <p:txBody>
          <a:bodyPr wrap="square" rtlCol="0">
            <a:spAutoFit/>
          </a:bodyPr>
          <a:lstStyle/>
          <a:p>
            <a:pPr algn="ctr"/>
            <a:r>
              <a:rPr lang="en-US" sz="2400" b="1" dirty="0"/>
              <a:t>TWIST DRILL BIT MANUFACTURING PROCESS</a:t>
            </a:r>
            <a:endParaRPr lang="en-IN" sz="2400" dirty="0"/>
          </a:p>
        </p:txBody>
      </p:sp>
      <p:sp>
        <p:nvSpPr>
          <p:cNvPr id="3" name="TextBox 2"/>
          <p:cNvSpPr txBox="1"/>
          <p:nvPr/>
        </p:nvSpPr>
        <p:spPr>
          <a:xfrm>
            <a:off x="285720" y="642918"/>
            <a:ext cx="8572560" cy="369332"/>
          </a:xfrm>
          <a:prstGeom prst="rect">
            <a:avLst/>
          </a:prstGeom>
          <a:noFill/>
        </p:spPr>
        <p:txBody>
          <a:bodyPr wrap="square" rtlCol="0">
            <a:spAutoFit/>
          </a:bodyPr>
          <a:lstStyle/>
          <a:p>
            <a:endParaRPr lang="en-IN" dirty="0"/>
          </a:p>
        </p:txBody>
      </p:sp>
      <p:pic>
        <p:nvPicPr>
          <p:cNvPr id="10" name="Picture 3"/>
          <p:cNvPicPr>
            <a:picLocks noChangeAspect="1" noChangeArrowheads="1"/>
          </p:cNvPicPr>
          <p:nvPr/>
        </p:nvPicPr>
        <p:blipFill>
          <a:blip r:embed="rId2"/>
          <a:srcRect/>
          <a:stretch>
            <a:fillRect/>
          </a:stretch>
        </p:blipFill>
        <p:spPr bwMode="auto">
          <a:xfrm>
            <a:off x="190500" y="1317625"/>
            <a:ext cx="2814638" cy="2111375"/>
          </a:xfrm>
          <a:prstGeom prst="rect">
            <a:avLst/>
          </a:prstGeom>
          <a:noFill/>
          <a:ln w="9525">
            <a:noFill/>
            <a:miter lim="800000"/>
            <a:headEnd/>
            <a:tailEnd/>
          </a:ln>
        </p:spPr>
      </p:pic>
      <p:pic>
        <p:nvPicPr>
          <p:cNvPr id="11" name="Picture 4"/>
          <p:cNvPicPr>
            <a:picLocks noChangeAspect="1" noChangeArrowheads="1"/>
          </p:cNvPicPr>
          <p:nvPr/>
        </p:nvPicPr>
        <p:blipFill>
          <a:blip r:embed="rId3"/>
          <a:srcRect/>
          <a:stretch>
            <a:fillRect/>
          </a:stretch>
        </p:blipFill>
        <p:spPr bwMode="auto">
          <a:xfrm>
            <a:off x="3238500" y="1333500"/>
            <a:ext cx="2794000" cy="2095500"/>
          </a:xfrm>
          <a:prstGeom prst="rect">
            <a:avLst/>
          </a:prstGeom>
          <a:noFill/>
          <a:ln w="9525">
            <a:noFill/>
            <a:miter lim="800000"/>
            <a:headEnd/>
            <a:tailEnd/>
          </a:ln>
        </p:spPr>
      </p:pic>
      <p:pic>
        <p:nvPicPr>
          <p:cNvPr id="12" name="Picture 5"/>
          <p:cNvPicPr>
            <a:picLocks noChangeAspect="1" noChangeArrowheads="1"/>
          </p:cNvPicPr>
          <p:nvPr/>
        </p:nvPicPr>
        <p:blipFill>
          <a:blip r:embed="rId4"/>
          <a:srcRect/>
          <a:stretch>
            <a:fillRect/>
          </a:stretch>
        </p:blipFill>
        <p:spPr bwMode="auto">
          <a:xfrm>
            <a:off x="6223000" y="1270000"/>
            <a:ext cx="2730500" cy="2159000"/>
          </a:xfrm>
          <a:prstGeom prst="rect">
            <a:avLst/>
          </a:prstGeom>
          <a:noFill/>
          <a:ln w="9525">
            <a:noFill/>
            <a:miter lim="800000"/>
            <a:headEnd/>
            <a:tailEnd/>
          </a:ln>
        </p:spPr>
      </p:pic>
      <p:pic>
        <p:nvPicPr>
          <p:cNvPr id="13" name="Picture 6"/>
          <p:cNvPicPr>
            <a:picLocks noChangeAspect="1" noChangeArrowheads="1"/>
          </p:cNvPicPr>
          <p:nvPr/>
        </p:nvPicPr>
        <p:blipFill>
          <a:blip r:embed="rId5"/>
          <a:srcRect/>
          <a:stretch>
            <a:fillRect/>
          </a:stretch>
        </p:blipFill>
        <p:spPr bwMode="auto">
          <a:xfrm>
            <a:off x="190500" y="4064000"/>
            <a:ext cx="2857500" cy="2413000"/>
          </a:xfrm>
          <a:prstGeom prst="rect">
            <a:avLst/>
          </a:prstGeom>
          <a:noFill/>
          <a:ln w="9525">
            <a:noFill/>
            <a:miter lim="800000"/>
            <a:headEnd/>
            <a:tailEnd/>
          </a:ln>
        </p:spPr>
      </p:pic>
      <p:pic>
        <p:nvPicPr>
          <p:cNvPr id="14" name="Picture 7"/>
          <p:cNvPicPr>
            <a:picLocks noChangeAspect="1" noChangeArrowheads="1"/>
          </p:cNvPicPr>
          <p:nvPr/>
        </p:nvPicPr>
        <p:blipFill>
          <a:blip r:embed="rId6"/>
          <a:srcRect/>
          <a:stretch>
            <a:fillRect/>
          </a:stretch>
        </p:blipFill>
        <p:spPr bwMode="auto">
          <a:xfrm>
            <a:off x="3238500" y="4064000"/>
            <a:ext cx="2794000" cy="2413000"/>
          </a:xfrm>
          <a:prstGeom prst="rect">
            <a:avLst/>
          </a:prstGeom>
          <a:noFill/>
          <a:ln w="9525">
            <a:noFill/>
            <a:miter lim="800000"/>
            <a:headEnd/>
            <a:tailEnd/>
          </a:ln>
        </p:spPr>
      </p:pic>
      <p:pic>
        <p:nvPicPr>
          <p:cNvPr id="15" name="Picture 8"/>
          <p:cNvPicPr>
            <a:picLocks noChangeAspect="1" noChangeArrowheads="1"/>
          </p:cNvPicPr>
          <p:nvPr/>
        </p:nvPicPr>
        <p:blipFill>
          <a:blip r:embed="rId7"/>
          <a:srcRect/>
          <a:stretch>
            <a:fillRect/>
          </a:stretch>
        </p:blipFill>
        <p:spPr bwMode="auto">
          <a:xfrm>
            <a:off x="6223000" y="4064000"/>
            <a:ext cx="2730500" cy="2413000"/>
          </a:xfrm>
          <a:prstGeom prst="rect">
            <a:avLst/>
          </a:prstGeom>
          <a:noFill/>
          <a:ln w="9525">
            <a:noFill/>
            <a:miter lim="800000"/>
            <a:headEnd/>
            <a:tailEnd/>
          </a:ln>
        </p:spPr>
      </p:pic>
      <p:sp>
        <p:nvSpPr>
          <p:cNvPr id="16" name="TextBox 16"/>
          <p:cNvSpPr txBox="1">
            <a:spLocks noChangeArrowheads="1"/>
          </p:cNvSpPr>
          <p:nvPr/>
        </p:nvSpPr>
        <p:spPr bwMode="auto">
          <a:xfrm>
            <a:off x="1206500" y="952500"/>
            <a:ext cx="993856" cy="384717"/>
          </a:xfrm>
          <a:prstGeom prst="rect">
            <a:avLst/>
          </a:prstGeom>
          <a:noFill/>
          <a:ln w="9525">
            <a:noFill/>
            <a:miter lim="800000"/>
            <a:headEnd/>
            <a:tailEnd/>
          </a:ln>
        </p:spPr>
        <p:txBody>
          <a:bodyPr wrap="none" lIns="76197" tIns="38098" rIns="76197" bIns="38098">
            <a:spAutoFit/>
          </a:bodyPr>
          <a:lstStyle/>
          <a:p>
            <a:r>
              <a:rPr lang="en-US" sz="2000" b="1" dirty="0">
                <a:latin typeface="Times New Roman" pitchFamily="18" charset="0"/>
                <a:cs typeface="Times New Roman" pitchFamily="18" charset="0"/>
              </a:rPr>
              <a:t>Cutting</a:t>
            </a:r>
          </a:p>
        </p:txBody>
      </p:sp>
      <p:sp>
        <p:nvSpPr>
          <p:cNvPr id="17" name="TextBox 17"/>
          <p:cNvSpPr txBox="1">
            <a:spLocks noChangeArrowheads="1"/>
          </p:cNvSpPr>
          <p:nvPr/>
        </p:nvSpPr>
        <p:spPr bwMode="auto">
          <a:xfrm>
            <a:off x="4202113" y="952500"/>
            <a:ext cx="583680" cy="384717"/>
          </a:xfrm>
          <a:prstGeom prst="rect">
            <a:avLst/>
          </a:prstGeom>
          <a:noFill/>
          <a:ln w="9525">
            <a:noFill/>
            <a:miter lim="800000"/>
            <a:headEnd/>
            <a:tailEnd/>
          </a:ln>
        </p:spPr>
        <p:txBody>
          <a:bodyPr wrap="none" lIns="76197" tIns="38098" rIns="76197" bIns="38098">
            <a:spAutoFit/>
          </a:bodyPr>
          <a:lstStyle/>
          <a:p>
            <a:r>
              <a:rPr lang="en-US" sz="2000" b="1" dirty="0">
                <a:latin typeface="Times New Roman" pitchFamily="18" charset="0"/>
                <a:cs typeface="Times New Roman" pitchFamily="18" charset="0"/>
              </a:rPr>
              <a:t>H T</a:t>
            </a:r>
          </a:p>
        </p:txBody>
      </p:sp>
      <p:sp>
        <p:nvSpPr>
          <p:cNvPr id="18" name="TextBox 18"/>
          <p:cNvSpPr txBox="1">
            <a:spLocks noChangeArrowheads="1"/>
          </p:cNvSpPr>
          <p:nvPr/>
        </p:nvSpPr>
        <p:spPr bwMode="auto">
          <a:xfrm>
            <a:off x="6921500" y="911225"/>
            <a:ext cx="1883523" cy="384717"/>
          </a:xfrm>
          <a:prstGeom prst="rect">
            <a:avLst/>
          </a:prstGeom>
          <a:noFill/>
          <a:ln w="9525">
            <a:noFill/>
            <a:miter lim="800000"/>
            <a:headEnd/>
            <a:tailEnd/>
          </a:ln>
        </p:spPr>
        <p:txBody>
          <a:bodyPr wrap="none" lIns="76197" tIns="38098" rIns="76197" bIns="38098">
            <a:spAutoFit/>
          </a:bodyPr>
          <a:lstStyle/>
          <a:p>
            <a:r>
              <a:rPr lang="en-US" sz="2000" b="1" dirty="0">
                <a:latin typeface="Times New Roman" pitchFamily="18" charset="0"/>
                <a:cs typeface="Times New Roman" pitchFamily="18" charset="0"/>
              </a:rPr>
              <a:t>Blank Grinding</a:t>
            </a:r>
          </a:p>
        </p:txBody>
      </p:sp>
      <p:sp>
        <p:nvSpPr>
          <p:cNvPr id="19" name="TextBox 19"/>
          <p:cNvSpPr txBox="1">
            <a:spLocks noChangeArrowheads="1"/>
          </p:cNvSpPr>
          <p:nvPr/>
        </p:nvSpPr>
        <p:spPr bwMode="auto">
          <a:xfrm>
            <a:off x="952500" y="3746500"/>
            <a:ext cx="1796961" cy="384717"/>
          </a:xfrm>
          <a:prstGeom prst="rect">
            <a:avLst/>
          </a:prstGeom>
          <a:noFill/>
          <a:ln w="9525">
            <a:noFill/>
            <a:miter lim="800000"/>
            <a:headEnd/>
            <a:tailEnd/>
          </a:ln>
        </p:spPr>
        <p:txBody>
          <a:bodyPr wrap="none" lIns="76197" tIns="38098" rIns="76197" bIns="38098">
            <a:spAutoFit/>
          </a:bodyPr>
          <a:lstStyle/>
          <a:p>
            <a:r>
              <a:rPr lang="en-US" sz="2000" b="1" dirty="0">
                <a:latin typeface="Times New Roman" pitchFamily="18" charset="0"/>
                <a:cs typeface="Times New Roman" pitchFamily="18" charset="0"/>
              </a:rPr>
              <a:t>Flute Grinding</a:t>
            </a:r>
          </a:p>
        </p:txBody>
      </p:sp>
      <p:sp>
        <p:nvSpPr>
          <p:cNvPr id="20" name="TextBox 20"/>
          <p:cNvSpPr txBox="1">
            <a:spLocks noChangeArrowheads="1"/>
          </p:cNvSpPr>
          <p:nvPr/>
        </p:nvSpPr>
        <p:spPr bwMode="auto">
          <a:xfrm>
            <a:off x="3619500" y="3746500"/>
            <a:ext cx="2422132" cy="384717"/>
          </a:xfrm>
          <a:prstGeom prst="rect">
            <a:avLst/>
          </a:prstGeom>
          <a:noFill/>
          <a:ln w="9525">
            <a:noFill/>
            <a:miter lim="800000"/>
            <a:headEnd/>
            <a:tailEnd/>
          </a:ln>
        </p:spPr>
        <p:txBody>
          <a:bodyPr wrap="none" lIns="76197" tIns="38098" rIns="76197" bIns="38098">
            <a:spAutoFit/>
          </a:bodyPr>
          <a:lstStyle/>
          <a:p>
            <a:r>
              <a:rPr lang="en-US" sz="2000" b="1" dirty="0">
                <a:latin typeface="Times New Roman" pitchFamily="18" charset="0"/>
                <a:cs typeface="Times New Roman" pitchFamily="18" charset="0"/>
              </a:rPr>
              <a:t>Size/Finish Grinding</a:t>
            </a:r>
          </a:p>
        </p:txBody>
      </p:sp>
      <p:sp>
        <p:nvSpPr>
          <p:cNvPr id="21" name="TextBox 21"/>
          <p:cNvSpPr txBox="1">
            <a:spLocks noChangeArrowheads="1"/>
          </p:cNvSpPr>
          <p:nvPr/>
        </p:nvSpPr>
        <p:spPr bwMode="auto">
          <a:xfrm>
            <a:off x="6667500" y="3746500"/>
            <a:ext cx="2338776" cy="384717"/>
          </a:xfrm>
          <a:prstGeom prst="rect">
            <a:avLst/>
          </a:prstGeom>
          <a:noFill/>
          <a:ln w="9525">
            <a:noFill/>
            <a:miter lim="800000"/>
            <a:headEnd/>
            <a:tailEnd/>
          </a:ln>
        </p:spPr>
        <p:txBody>
          <a:bodyPr wrap="none" lIns="76197" tIns="38098" rIns="76197" bIns="38098">
            <a:spAutoFit/>
          </a:bodyPr>
          <a:lstStyle/>
          <a:p>
            <a:r>
              <a:rPr lang="en-US" sz="2000" b="1" dirty="0">
                <a:latin typeface="Times New Roman" pitchFamily="18" charset="0"/>
                <a:cs typeface="Times New Roman" pitchFamily="18" charset="0"/>
              </a:rPr>
              <a:t>Clearance Grinding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127000" y="1460500"/>
            <a:ext cx="2516188" cy="2222500"/>
          </a:xfrm>
          <a:prstGeom prst="rect">
            <a:avLst/>
          </a:prstGeom>
          <a:noFill/>
          <a:ln w="9525">
            <a:noFill/>
            <a:miter lim="800000"/>
            <a:headEnd/>
            <a:tailEnd/>
          </a:ln>
        </p:spPr>
      </p:pic>
      <p:sp>
        <p:nvSpPr>
          <p:cNvPr id="5" name="TextBox 7"/>
          <p:cNvSpPr txBox="1">
            <a:spLocks noChangeArrowheads="1"/>
          </p:cNvSpPr>
          <p:nvPr/>
        </p:nvSpPr>
        <p:spPr bwMode="auto">
          <a:xfrm>
            <a:off x="635000" y="1143000"/>
            <a:ext cx="1811387" cy="384717"/>
          </a:xfrm>
          <a:prstGeom prst="rect">
            <a:avLst/>
          </a:prstGeom>
          <a:noFill/>
          <a:ln w="9525">
            <a:noFill/>
            <a:miter lim="800000"/>
            <a:headEnd/>
            <a:tailEnd/>
          </a:ln>
        </p:spPr>
        <p:txBody>
          <a:bodyPr wrap="none" lIns="76197" tIns="38098" rIns="76197" bIns="38098">
            <a:spAutoFit/>
          </a:bodyPr>
          <a:lstStyle/>
          <a:p>
            <a:r>
              <a:rPr lang="en-US" sz="2000" b="1" dirty="0">
                <a:latin typeface="Times New Roman" pitchFamily="18" charset="0"/>
                <a:cs typeface="Times New Roman" pitchFamily="18" charset="0"/>
              </a:rPr>
              <a:t>Point Grinding</a:t>
            </a:r>
          </a:p>
        </p:txBody>
      </p:sp>
      <p:sp>
        <p:nvSpPr>
          <p:cNvPr id="6" name="TextBox 8"/>
          <p:cNvSpPr txBox="1">
            <a:spLocks noChangeArrowheads="1"/>
          </p:cNvSpPr>
          <p:nvPr/>
        </p:nvSpPr>
        <p:spPr bwMode="auto">
          <a:xfrm>
            <a:off x="4381500" y="1143000"/>
            <a:ext cx="1136524" cy="384717"/>
          </a:xfrm>
          <a:prstGeom prst="rect">
            <a:avLst/>
          </a:prstGeom>
          <a:noFill/>
          <a:ln w="9525">
            <a:noFill/>
            <a:miter lim="800000"/>
            <a:headEnd/>
            <a:tailEnd/>
          </a:ln>
        </p:spPr>
        <p:txBody>
          <a:bodyPr wrap="none" lIns="76197" tIns="38098" rIns="76197" bIns="38098">
            <a:spAutoFit/>
          </a:bodyPr>
          <a:lstStyle/>
          <a:p>
            <a:r>
              <a:rPr lang="en-US" sz="2000" b="1" dirty="0">
                <a:latin typeface="Times New Roman" pitchFamily="18" charset="0"/>
                <a:cs typeface="Times New Roman" pitchFamily="18" charset="0"/>
              </a:rPr>
              <a:t>Cleaning</a:t>
            </a:r>
          </a:p>
        </p:txBody>
      </p:sp>
      <p:sp>
        <p:nvSpPr>
          <p:cNvPr id="7" name="TextBox 9"/>
          <p:cNvSpPr txBox="1">
            <a:spLocks noChangeArrowheads="1"/>
          </p:cNvSpPr>
          <p:nvPr/>
        </p:nvSpPr>
        <p:spPr bwMode="auto">
          <a:xfrm>
            <a:off x="6985000" y="1206500"/>
            <a:ext cx="1925201" cy="384717"/>
          </a:xfrm>
          <a:prstGeom prst="rect">
            <a:avLst/>
          </a:prstGeom>
          <a:noFill/>
          <a:ln w="9525">
            <a:noFill/>
            <a:miter lim="800000"/>
            <a:headEnd/>
            <a:tailEnd/>
          </a:ln>
        </p:spPr>
        <p:txBody>
          <a:bodyPr wrap="none" lIns="76197" tIns="38098" rIns="76197" bIns="38098">
            <a:spAutoFit/>
          </a:bodyPr>
          <a:lstStyle/>
          <a:p>
            <a:r>
              <a:rPr lang="en-US" sz="2000" b="1" dirty="0">
                <a:latin typeface="Times New Roman" pitchFamily="18" charset="0"/>
                <a:cs typeface="Times New Roman" pitchFamily="18" charset="0"/>
              </a:rPr>
              <a:t>Final Inspection</a:t>
            </a:r>
          </a:p>
        </p:txBody>
      </p:sp>
      <p:sp>
        <p:nvSpPr>
          <p:cNvPr id="8" name="TextBox 10"/>
          <p:cNvSpPr txBox="1">
            <a:spLocks noChangeArrowheads="1"/>
          </p:cNvSpPr>
          <p:nvPr/>
        </p:nvSpPr>
        <p:spPr bwMode="auto">
          <a:xfrm>
            <a:off x="825500" y="3937000"/>
            <a:ext cx="1206500" cy="384717"/>
          </a:xfrm>
          <a:prstGeom prst="rect">
            <a:avLst/>
          </a:prstGeom>
          <a:noFill/>
          <a:ln w="9525">
            <a:noFill/>
            <a:miter lim="800000"/>
            <a:headEnd/>
            <a:tailEnd/>
          </a:ln>
        </p:spPr>
        <p:txBody>
          <a:bodyPr lIns="76197" tIns="38098" rIns="76197" bIns="38098">
            <a:spAutoFit/>
          </a:bodyPr>
          <a:lstStyle/>
          <a:p>
            <a:r>
              <a:rPr lang="en-US" sz="2000" b="1" dirty="0">
                <a:latin typeface="Times New Roman" pitchFamily="18" charset="0"/>
                <a:cs typeface="Times New Roman" pitchFamily="18" charset="0"/>
              </a:rPr>
              <a:t>Marking</a:t>
            </a:r>
          </a:p>
        </p:txBody>
      </p:sp>
      <p:sp>
        <p:nvSpPr>
          <p:cNvPr id="9" name="TextBox 11"/>
          <p:cNvSpPr txBox="1">
            <a:spLocks noChangeArrowheads="1"/>
          </p:cNvSpPr>
          <p:nvPr/>
        </p:nvSpPr>
        <p:spPr bwMode="auto">
          <a:xfrm>
            <a:off x="4394200" y="3895725"/>
            <a:ext cx="1037137" cy="384717"/>
          </a:xfrm>
          <a:prstGeom prst="rect">
            <a:avLst/>
          </a:prstGeom>
          <a:noFill/>
          <a:ln w="9525">
            <a:noFill/>
            <a:miter lim="800000"/>
            <a:headEnd/>
            <a:tailEnd/>
          </a:ln>
        </p:spPr>
        <p:txBody>
          <a:bodyPr wrap="none" lIns="76197" tIns="38098" rIns="76197" bIns="38098">
            <a:spAutoFit/>
          </a:bodyPr>
          <a:lstStyle/>
          <a:p>
            <a:r>
              <a:rPr lang="en-US" sz="2000" b="1" dirty="0">
                <a:latin typeface="Times New Roman" pitchFamily="18" charset="0"/>
                <a:cs typeface="Times New Roman" pitchFamily="18" charset="0"/>
              </a:rPr>
              <a:t>Packing</a:t>
            </a:r>
          </a:p>
        </p:txBody>
      </p:sp>
      <p:sp>
        <p:nvSpPr>
          <p:cNvPr id="10" name="TextBox 12"/>
          <p:cNvSpPr txBox="1">
            <a:spLocks noChangeArrowheads="1"/>
          </p:cNvSpPr>
          <p:nvPr/>
        </p:nvSpPr>
        <p:spPr bwMode="auto">
          <a:xfrm>
            <a:off x="7548563" y="3959225"/>
            <a:ext cx="652417" cy="384717"/>
          </a:xfrm>
          <a:prstGeom prst="rect">
            <a:avLst/>
          </a:prstGeom>
          <a:noFill/>
          <a:ln w="9525">
            <a:noFill/>
            <a:miter lim="800000"/>
            <a:headEnd/>
            <a:tailEnd/>
          </a:ln>
        </p:spPr>
        <p:txBody>
          <a:bodyPr wrap="none" lIns="76197" tIns="38098" rIns="76197" bIns="38098">
            <a:spAutoFit/>
          </a:bodyPr>
          <a:lstStyle/>
          <a:p>
            <a:r>
              <a:rPr lang="en-US" sz="2000" b="1" dirty="0">
                <a:latin typeface="Times New Roman" pitchFamily="18" charset="0"/>
                <a:cs typeface="Times New Roman" pitchFamily="18" charset="0"/>
              </a:rPr>
              <a:t>FGS</a:t>
            </a:r>
          </a:p>
        </p:txBody>
      </p:sp>
      <p:pic>
        <p:nvPicPr>
          <p:cNvPr id="11" name="Picture 9" descr="IMG_20160727_222552489.jpg"/>
          <p:cNvPicPr>
            <a:picLocks noChangeAspect="1"/>
          </p:cNvPicPr>
          <p:nvPr/>
        </p:nvPicPr>
        <p:blipFill>
          <a:blip r:embed="rId3"/>
          <a:srcRect/>
          <a:stretch>
            <a:fillRect/>
          </a:stretch>
        </p:blipFill>
        <p:spPr bwMode="auto">
          <a:xfrm>
            <a:off x="3286125" y="1500188"/>
            <a:ext cx="2571750" cy="2143125"/>
          </a:xfrm>
          <a:prstGeom prst="rect">
            <a:avLst/>
          </a:prstGeom>
          <a:noFill/>
          <a:ln w="9525">
            <a:noFill/>
            <a:miter lim="800000"/>
            <a:headEnd/>
            <a:tailEnd/>
          </a:ln>
        </p:spPr>
      </p:pic>
      <p:pic>
        <p:nvPicPr>
          <p:cNvPr id="12" name="Picture 10" descr="IMG_20160727_222348766_HDR.jpg"/>
          <p:cNvPicPr>
            <a:picLocks noChangeAspect="1"/>
          </p:cNvPicPr>
          <p:nvPr/>
        </p:nvPicPr>
        <p:blipFill>
          <a:blip r:embed="rId4"/>
          <a:srcRect/>
          <a:stretch>
            <a:fillRect/>
          </a:stretch>
        </p:blipFill>
        <p:spPr bwMode="auto">
          <a:xfrm>
            <a:off x="6286500" y="1571625"/>
            <a:ext cx="2546350" cy="2071688"/>
          </a:xfrm>
          <a:prstGeom prst="rect">
            <a:avLst/>
          </a:prstGeom>
          <a:noFill/>
          <a:ln w="9525">
            <a:noFill/>
            <a:miter lim="800000"/>
            <a:headEnd/>
            <a:tailEnd/>
          </a:ln>
        </p:spPr>
      </p:pic>
      <p:pic>
        <p:nvPicPr>
          <p:cNvPr id="13" name="Picture 11" descr="IMG_20160727_222423217.jpg"/>
          <p:cNvPicPr>
            <a:picLocks noChangeAspect="1"/>
          </p:cNvPicPr>
          <p:nvPr/>
        </p:nvPicPr>
        <p:blipFill>
          <a:blip r:embed="rId5"/>
          <a:srcRect/>
          <a:stretch>
            <a:fillRect/>
          </a:stretch>
        </p:blipFill>
        <p:spPr bwMode="auto">
          <a:xfrm>
            <a:off x="285750" y="4357688"/>
            <a:ext cx="2500313" cy="2143125"/>
          </a:xfrm>
          <a:prstGeom prst="rect">
            <a:avLst/>
          </a:prstGeom>
          <a:noFill/>
          <a:ln w="9525">
            <a:noFill/>
            <a:miter lim="800000"/>
            <a:headEnd/>
            <a:tailEnd/>
          </a:ln>
        </p:spPr>
      </p:pic>
      <p:pic>
        <p:nvPicPr>
          <p:cNvPr id="14" name="Picture 12" descr="IMG_20160727_222702959.jpg"/>
          <p:cNvPicPr>
            <a:picLocks noChangeAspect="1"/>
          </p:cNvPicPr>
          <p:nvPr/>
        </p:nvPicPr>
        <p:blipFill>
          <a:blip r:embed="rId6"/>
          <a:srcRect/>
          <a:stretch>
            <a:fillRect/>
          </a:stretch>
        </p:blipFill>
        <p:spPr bwMode="auto">
          <a:xfrm>
            <a:off x="3429000" y="4357688"/>
            <a:ext cx="2571750" cy="2071687"/>
          </a:xfrm>
          <a:prstGeom prst="rect">
            <a:avLst/>
          </a:prstGeom>
          <a:noFill/>
          <a:ln w="9525">
            <a:noFill/>
            <a:miter lim="800000"/>
            <a:headEnd/>
            <a:tailEnd/>
          </a:ln>
        </p:spPr>
      </p:pic>
      <p:pic>
        <p:nvPicPr>
          <p:cNvPr id="15" name="Picture 13" descr="IMG_20160727_222730381.jpg"/>
          <p:cNvPicPr>
            <a:picLocks noChangeAspect="1"/>
          </p:cNvPicPr>
          <p:nvPr/>
        </p:nvPicPr>
        <p:blipFill>
          <a:blip r:embed="rId7"/>
          <a:srcRect/>
          <a:stretch>
            <a:fillRect/>
          </a:stretch>
        </p:blipFill>
        <p:spPr bwMode="auto">
          <a:xfrm>
            <a:off x="6357938" y="4357688"/>
            <a:ext cx="2571750" cy="20002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0"/>
            <a:ext cx="8715436" cy="461665"/>
          </a:xfrm>
          <a:prstGeom prst="rect">
            <a:avLst/>
          </a:prstGeom>
          <a:noFill/>
        </p:spPr>
        <p:txBody>
          <a:bodyPr wrap="square" rtlCol="0">
            <a:spAutoFit/>
          </a:bodyPr>
          <a:lstStyle/>
          <a:p>
            <a:pPr algn="ctr"/>
            <a:r>
              <a:rPr lang="en-US" sz="2400" b="1" dirty="0">
                <a:latin typeface="Times New Roman"/>
                <a:ea typeface="Calibri"/>
              </a:rPr>
              <a:t>PARETO ANALYSIS</a:t>
            </a:r>
            <a:endParaRPr lang="en-IN" sz="2400" dirty="0"/>
          </a:p>
        </p:txBody>
      </p:sp>
      <p:sp>
        <p:nvSpPr>
          <p:cNvPr id="3" name="TextBox 2"/>
          <p:cNvSpPr txBox="1"/>
          <p:nvPr/>
        </p:nvSpPr>
        <p:spPr>
          <a:xfrm>
            <a:off x="214282" y="642918"/>
            <a:ext cx="8715436" cy="400110"/>
          </a:xfrm>
          <a:prstGeom prst="rect">
            <a:avLst/>
          </a:prstGeom>
          <a:noFill/>
        </p:spPr>
        <p:txBody>
          <a:bodyPr wrap="square" rtlCol="0">
            <a:spAutoFit/>
          </a:bodyPr>
          <a:lstStyle/>
          <a:p>
            <a:pPr>
              <a:buClr>
                <a:srgbClr val="C00000"/>
              </a:buClr>
              <a:buFont typeface="Arial" pitchFamily="34" charset="0"/>
              <a:buChar char="•"/>
            </a:pPr>
            <a:r>
              <a:rPr lang="en-US" sz="2000" b="1" dirty="0">
                <a:latin typeface="Times New Roman" pitchFamily="18" charset="0"/>
                <a:cs typeface="Times New Roman" pitchFamily="18" charset="0"/>
              </a:rPr>
              <a:t>Pareto Chart For Defects In Drill:</a:t>
            </a: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graphicFrame>
        <p:nvGraphicFramePr>
          <p:cNvPr id="7" name="Chart 6"/>
          <p:cNvGraphicFramePr>
            <a:graphicFrameLocks/>
          </p:cNvGraphicFramePr>
          <p:nvPr/>
        </p:nvGraphicFramePr>
        <p:xfrm>
          <a:off x="214282" y="1000108"/>
          <a:ext cx="8715436" cy="564360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104</TotalTime>
  <Words>745</Words>
  <Application>Microsoft Office PowerPoint</Application>
  <PresentationFormat>On-screen Show (4:3)</PresentationFormat>
  <Paragraphs>147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Bodoni MT Black</vt:lpstr>
      <vt:lpstr>Calibri</vt:lpstr>
      <vt:lpstr>Georgia</vt:lpstr>
      <vt:lpstr>Times New Roman</vt:lpstr>
      <vt:lpstr>Wingdings</vt:lpstr>
      <vt:lpstr>Wingdings 2</vt:lpstr>
      <vt:lpstr>Civic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VIKRANT</cp:lastModifiedBy>
  <cp:revision>14</cp:revision>
  <dcterms:created xsi:type="dcterms:W3CDTF">2017-06-01T09:26:04Z</dcterms:created>
  <dcterms:modified xsi:type="dcterms:W3CDTF">2023-06-21T06:47:19Z</dcterms:modified>
</cp:coreProperties>
</file>