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2df622baa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e2df622baa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5a0da2b43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5a0da2b43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e5a0da2b43_0_4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e5a0da2b43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5a0da2b43_0_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5a0da2b43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5a0da2b4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e5a0da2b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5a0da2b4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e5a0da2b4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2df622baa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2df622ba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2df622baa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2df622baa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2df622baa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2df622baa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2df622baa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e2df622ba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2df622baa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2df622ba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2df622baa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2df622baa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2df622baa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2df622ba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e2df622baa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e2df622baa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prakharrathi25/banking-dataset-marketing-target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archive.ics.uci.edu/ml/datasets/Bank+Marketin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120"/>
              <a:t>Banking Dataset</a:t>
            </a:r>
            <a:endParaRPr sz="3120"/>
          </a:p>
          <a:p>
            <a:pPr marL="0" lvl="0" indent="0" algn="ctr" rtl="0">
              <a:spcBef>
                <a:spcPts val="0"/>
              </a:spcBef>
              <a:spcAft>
                <a:spcPts val="0"/>
              </a:spcAft>
              <a:buSzPts val="990"/>
              <a:buNone/>
            </a:pPr>
            <a:r>
              <a:rPr lang="en" sz="3120"/>
              <a:t>Marketing Targets Prediction</a:t>
            </a:r>
            <a:endParaRPr sz="2920"/>
          </a:p>
        </p:txBody>
      </p:sp>
      <p:sp>
        <p:nvSpPr>
          <p:cNvPr id="129" name="Google Shape;129;p13"/>
          <p:cNvSpPr txBox="1">
            <a:spLocks noGrp="1"/>
          </p:cNvSpPr>
          <p:nvPr>
            <p:ph type="subTitle" idx="1"/>
          </p:nvPr>
        </p:nvSpPr>
        <p:spPr>
          <a:xfrm>
            <a:off x="1793550" y="3194725"/>
            <a:ext cx="55569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Customer conversion prediction for term deposits</a:t>
            </a:r>
            <a:endParaRPr/>
          </a:p>
        </p:txBody>
      </p:sp>
      <p:sp>
        <p:nvSpPr>
          <p:cNvPr id="130" name="Google Shape;130;p13"/>
          <p:cNvSpPr txBox="1"/>
          <p:nvPr/>
        </p:nvSpPr>
        <p:spPr>
          <a:xfrm>
            <a:off x="6660675" y="3826175"/>
            <a:ext cx="104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Group 8</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2"/>
          <p:cNvSpPr txBox="1">
            <a:spLocks noGrp="1"/>
          </p:cNvSpPr>
          <p:nvPr>
            <p:ph type="title"/>
          </p:nvPr>
        </p:nvSpPr>
        <p:spPr>
          <a:xfrm>
            <a:off x="617700" y="4024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Analysis phase</a:t>
            </a:r>
            <a:endParaRPr/>
          </a:p>
        </p:txBody>
      </p:sp>
      <p:sp>
        <p:nvSpPr>
          <p:cNvPr id="204" name="Google Shape;204;p22"/>
          <p:cNvSpPr txBox="1">
            <a:spLocks noGrp="1"/>
          </p:cNvSpPr>
          <p:nvPr>
            <p:ph type="body" idx="1"/>
          </p:nvPr>
        </p:nvSpPr>
        <p:spPr>
          <a:xfrm>
            <a:off x="617700" y="896000"/>
            <a:ext cx="2967900" cy="586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212"/>
              <a:t>Distribution of numerical values</a:t>
            </a:r>
            <a:endParaRPr sz="1212"/>
          </a:p>
          <a:p>
            <a:pPr marL="0" lvl="0" indent="0" algn="l" rtl="0">
              <a:lnSpc>
                <a:spcPct val="95000"/>
              </a:lnSpc>
              <a:spcBef>
                <a:spcPts val="1200"/>
              </a:spcBef>
              <a:spcAft>
                <a:spcPts val="1200"/>
              </a:spcAft>
              <a:buSzPts val="688"/>
              <a:buNone/>
            </a:pPr>
            <a:endParaRPr sz="1212"/>
          </a:p>
        </p:txBody>
      </p:sp>
      <p:pic>
        <p:nvPicPr>
          <p:cNvPr id="205" name="Google Shape;205;p22"/>
          <p:cNvPicPr preferRelativeResize="0"/>
          <p:nvPr/>
        </p:nvPicPr>
        <p:blipFill>
          <a:blip r:embed="rId3">
            <a:alphaModFix/>
          </a:blip>
          <a:stretch>
            <a:fillRect/>
          </a:stretch>
        </p:blipFill>
        <p:spPr>
          <a:xfrm>
            <a:off x="3012800" y="972200"/>
            <a:ext cx="5447800" cy="373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3"/>
          <p:cNvSpPr txBox="1">
            <a:spLocks noGrp="1"/>
          </p:cNvSpPr>
          <p:nvPr>
            <p:ph type="title"/>
          </p:nvPr>
        </p:nvSpPr>
        <p:spPr>
          <a:xfrm>
            <a:off x="617700" y="4024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Analysis phase</a:t>
            </a:r>
            <a:endParaRPr/>
          </a:p>
        </p:txBody>
      </p:sp>
      <p:sp>
        <p:nvSpPr>
          <p:cNvPr id="211" name="Google Shape;211;p23"/>
          <p:cNvSpPr txBox="1">
            <a:spLocks noGrp="1"/>
          </p:cNvSpPr>
          <p:nvPr>
            <p:ph type="body" idx="1"/>
          </p:nvPr>
        </p:nvSpPr>
        <p:spPr>
          <a:xfrm>
            <a:off x="617700" y="896000"/>
            <a:ext cx="2967900" cy="586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212"/>
              <a:t>Frequency of features</a:t>
            </a:r>
            <a:endParaRPr sz="1212"/>
          </a:p>
          <a:p>
            <a:pPr marL="0" lvl="0" indent="0" algn="l" rtl="0">
              <a:lnSpc>
                <a:spcPct val="95000"/>
              </a:lnSpc>
              <a:spcBef>
                <a:spcPts val="1200"/>
              </a:spcBef>
              <a:spcAft>
                <a:spcPts val="1200"/>
              </a:spcAft>
              <a:buSzPts val="688"/>
              <a:buNone/>
            </a:pPr>
            <a:endParaRPr sz="1212"/>
          </a:p>
        </p:txBody>
      </p:sp>
      <p:pic>
        <p:nvPicPr>
          <p:cNvPr id="212" name="Google Shape;212;p23"/>
          <p:cNvPicPr preferRelativeResize="0"/>
          <p:nvPr/>
        </p:nvPicPr>
        <p:blipFill>
          <a:blip r:embed="rId3">
            <a:alphaModFix/>
          </a:blip>
          <a:stretch>
            <a:fillRect/>
          </a:stretch>
        </p:blipFill>
        <p:spPr>
          <a:xfrm>
            <a:off x="3518450" y="536700"/>
            <a:ext cx="4780974" cy="4291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a:spLocks noGrp="1"/>
          </p:cNvSpPr>
          <p:nvPr>
            <p:ph type="title"/>
          </p:nvPr>
        </p:nvSpPr>
        <p:spPr>
          <a:xfrm>
            <a:off x="617700" y="4024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Analysis phase</a:t>
            </a:r>
            <a:endParaRPr/>
          </a:p>
        </p:txBody>
      </p:sp>
      <p:sp>
        <p:nvSpPr>
          <p:cNvPr id="218" name="Google Shape;218;p24"/>
          <p:cNvSpPr txBox="1">
            <a:spLocks noGrp="1"/>
          </p:cNvSpPr>
          <p:nvPr>
            <p:ph type="body" idx="1"/>
          </p:nvPr>
        </p:nvSpPr>
        <p:spPr>
          <a:xfrm>
            <a:off x="617700" y="896000"/>
            <a:ext cx="2967900" cy="586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212"/>
              <a:t>Frequency of outcome</a:t>
            </a:r>
            <a:endParaRPr sz="1212"/>
          </a:p>
          <a:p>
            <a:pPr marL="0" lvl="0" indent="0" algn="l" rtl="0">
              <a:lnSpc>
                <a:spcPct val="95000"/>
              </a:lnSpc>
              <a:spcBef>
                <a:spcPts val="1200"/>
              </a:spcBef>
              <a:spcAft>
                <a:spcPts val="1200"/>
              </a:spcAft>
              <a:buSzPts val="688"/>
              <a:buNone/>
            </a:pPr>
            <a:endParaRPr sz="1212"/>
          </a:p>
        </p:txBody>
      </p:sp>
      <p:pic>
        <p:nvPicPr>
          <p:cNvPr id="219" name="Google Shape;219;p24"/>
          <p:cNvPicPr preferRelativeResize="0"/>
          <p:nvPr/>
        </p:nvPicPr>
        <p:blipFill>
          <a:blip r:embed="rId3">
            <a:alphaModFix/>
          </a:blip>
          <a:stretch>
            <a:fillRect/>
          </a:stretch>
        </p:blipFill>
        <p:spPr>
          <a:xfrm>
            <a:off x="2150300" y="1195875"/>
            <a:ext cx="4843400" cy="3495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308850" y="4024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Analysis phase</a:t>
            </a:r>
            <a:endParaRPr/>
          </a:p>
        </p:txBody>
      </p:sp>
      <p:sp>
        <p:nvSpPr>
          <p:cNvPr id="225" name="Google Shape;225;p25"/>
          <p:cNvSpPr txBox="1">
            <a:spLocks noGrp="1"/>
          </p:cNvSpPr>
          <p:nvPr>
            <p:ph type="body" idx="1"/>
          </p:nvPr>
        </p:nvSpPr>
        <p:spPr>
          <a:xfrm>
            <a:off x="308850" y="802000"/>
            <a:ext cx="4096200" cy="586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212"/>
              <a:t>Find one to one relationships between features and outcome</a:t>
            </a:r>
            <a:endParaRPr sz="1212"/>
          </a:p>
          <a:p>
            <a:pPr marL="0" lvl="0" indent="0" algn="l" rtl="0">
              <a:lnSpc>
                <a:spcPct val="95000"/>
              </a:lnSpc>
              <a:spcBef>
                <a:spcPts val="1200"/>
              </a:spcBef>
              <a:spcAft>
                <a:spcPts val="1200"/>
              </a:spcAft>
              <a:buSzPts val="688"/>
              <a:buNone/>
            </a:pPr>
            <a:endParaRPr sz="1212"/>
          </a:p>
        </p:txBody>
      </p:sp>
      <p:pic>
        <p:nvPicPr>
          <p:cNvPr id="226" name="Google Shape;226;p25"/>
          <p:cNvPicPr preferRelativeResize="0"/>
          <p:nvPr/>
        </p:nvPicPr>
        <p:blipFill>
          <a:blip r:embed="rId3">
            <a:alphaModFix/>
          </a:blip>
          <a:stretch>
            <a:fillRect/>
          </a:stretch>
        </p:blipFill>
        <p:spPr>
          <a:xfrm>
            <a:off x="3912825" y="802000"/>
            <a:ext cx="4641774" cy="4145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6"/>
          <p:cNvSpPr txBox="1">
            <a:spLocks noGrp="1"/>
          </p:cNvSpPr>
          <p:nvPr>
            <p:ph type="title"/>
          </p:nvPr>
        </p:nvSpPr>
        <p:spPr>
          <a:xfrm>
            <a:off x="631150" y="3933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Machine learning</a:t>
            </a:r>
            <a:endParaRPr/>
          </a:p>
        </p:txBody>
      </p:sp>
      <p:sp>
        <p:nvSpPr>
          <p:cNvPr id="232" name="Google Shape;232;p26"/>
          <p:cNvSpPr txBox="1">
            <a:spLocks noGrp="1"/>
          </p:cNvSpPr>
          <p:nvPr>
            <p:ph type="body" idx="1"/>
          </p:nvPr>
        </p:nvSpPr>
        <p:spPr>
          <a:xfrm>
            <a:off x="631150" y="1064125"/>
            <a:ext cx="3747000" cy="39987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2B2B2B"/>
              </a:buClr>
              <a:buSzPts val="1200"/>
              <a:buFont typeface="Arial"/>
              <a:buChar char="●"/>
            </a:pPr>
            <a:r>
              <a:rPr lang="en" sz="1200">
                <a:solidFill>
                  <a:srgbClr val="2B2B2B"/>
                </a:solidFill>
                <a:latin typeface="Arial"/>
                <a:ea typeface="Arial"/>
                <a:cs typeface="Arial"/>
                <a:sym typeface="Arial"/>
              </a:rPr>
              <a:t>Preprocessing / Feature engineering:</a:t>
            </a:r>
            <a:endParaRPr sz="1200">
              <a:solidFill>
                <a:srgbClr val="2B2B2B"/>
              </a:solidFill>
              <a:latin typeface="Arial"/>
              <a:ea typeface="Arial"/>
              <a:cs typeface="Arial"/>
              <a:sym typeface="Arial"/>
            </a:endParaRPr>
          </a:p>
          <a:p>
            <a:pPr marL="914400" lvl="1" indent="-304800" algn="l" rtl="0">
              <a:lnSpc>
                <a:spcPct val="115000"/>
              </a:lnSpc>
              <a:spcBef>
                <a:spcPts val="0"/>
              </a:spcBef>
              <a:spcAft>
                <a:spcPts val="0"/>
              </a:spcAft>
              <a:buClr>
                <a:srgbClr val="2B2B2B"/>
              </a:buClr>
              <a:buSzPts val="1200"/>
              <a:buFont typeface="Arial"/>
              <a:buChar char="○"/>
            </a:pPr>
            <a:r>
              <a:rPr lang="en" sz="1200">
                <a:solidFill>
                  <a:srgbClr val="2B2B2B"/>
                </a:solidFill>
                <a:latin typeface="Arial"/>
                <a:ea typeface="Arial"/>
                <a:cs typeface="Arial"/>
                <a:sym typeface="Arial"/>
              </a:rPr>
              <a:t>Dropped features that were not relevant to the model</a:t>
            </a:r>
            <a:endParaRPr sz="1200">
              <a:solidFill>
                <a:srgbClr val="2B2B2B"/>
              </a:solidFill>
              <a:latin typeface="Arial"/>
              <a:ea typeface="Arial"/>
              <a:cs typeface="Arial"/>
              <a:sym typeface="Arial"/>
            </a:endParaRPr>
          </a:p>
          <a:p>
            <a:pPr marL="914400" lvl="1" indent="-304800" algn="l" rtl="0">
              <a:lnSpc>
                <a:spcPct val="115000"/>
              </a:lnSpc>
              <a:spcBef>
                <a:spcPts val="0"/>
              </a:spcBef>
              <a:spcAft>
                <a:spcPts val="0"/>
              </a:spcAft>
              <a:buClr>
                <a:srgbClr val="2B2B2B"/>
              </a:buClr>
              <a:buSzPts val="1200"/>
              <a:buFont typeface="Arial"/>
              <a:buChar char="○"/>
            </a:pPr>
            <a:r>
              <a:rPr lang="en" sz="1200">
                <a:solidFill>
                  <a:srgbClr val="2B2B2B"/>
                </a:solidFill>
                <a:latin typeface="Arial"/>
                <a:ea typeface="Arial"/>
                <a:cs typeface="Arial"/>
                <a:sym typeface="Arial"/>
              </a:rPr>
              <a:t>Converted category variables into multiple binary variables for modelling to work</a:t>
            </a:r>
            <a:endParaRPr sz="1200">
              <a:solidFill>
                <a:srgbClr val="2B2B2B"/>
              </a:solidFill>
              <a:latin typeface="Arial"/>
              <a:ea typeface="Arial"/>
              <a:cs typeface="Arial"/>
              <a:sym typeface="Arial"/>
            </a:endParaRPr>
          </a:p>
          <a:p>
            <a:pPr marL="457200" lvl="0" indent="-304800" algn="l" rtl="0">
              <a:lnSpc>
                <a:spcPct val="115000"/>
              </a:lnSpc>
              <a:spcBef>
                <a:spcPts val="0"/>
              </a:spcBef>
              <a:spcAft>
                <a:spcPts val="0"/>
              </a:spcAft>
              <a:buClr>
                <a:srgbClr val="2B2B2B"/>
              </a:buClr>
              <a:buSzPts val="1200"/>
              <a:buFont typeface="Arial"/>
              <a:buChar char="●"/>
            </a:pPr>
            <a:r>
              <a:rPr lang="en" sz="1200">
                <a:solidFill>
                  <a:srgbClr val="2B2B2B"/>
                </a:solidFill>
                <a:latin typeface="Arial"/>
                <a:ea typeface="Arial"/>
                <a:cs typeface="Arial"/>
                <a:sym typeface="Arial"/>
              </a:rPr>
              <a:t>Train/test set</a:t>
            </a:r>
            <a:endParaRPr sz="1200">
              <a:solidFill>
                <a:srgbClr val="2B2B2B"/>
              </a:solidFill>
              <a:latin typeface="Arial"/>
              <a:ea typeface="Arial"/>
              <a:cs typeface="Arial"/>
              <a:sym typeface="Arial"/>
            </a:endParaRPr>
          </a:p>
          <a:p>
            <a:pPr marL="914400" lvl="1" indent="-304800" algn="l" rtl="0">
              <a:lnSpc>
                <a:spcPct val="115000"/>
              </a:lnSpc>
              <a:spcBef>
                <a:spcPts val="0"/>
              </a:spcBef>
              <a:spcAft>
                <a:spcPts val="0"/>
              </a:spcAft>
              <a:buClr>
                <a:srgbClr val="2B2B2B"/>
              </a:buClr>
              <a:buSzPts val="1200"/>
              <a:buFont typeface="Arial"/>
              <a:buChar char="○"/>
            </a:pPr>
            <a:r>
              <a:rPr lang="en" sz="1200">
                <a:solidFill>
                  <a:srgbClr val="2B2B2B"/>
                </a:solidFill>
                <a:latin typeface="Arial"/>
                <a:ea typeface="Arial"/>
                <a:cs typeface="Arial"/>
                <a:sym typeface="Arial"/>
              </a:rPr>
              <a:t>Created data splits into a training and test set using stratification</a:t>
            </a:r>
            <a:endParaRPr sz="1200">
              <a:solidFill>
                <a:srgbClr val="2B2B2B"/>
              </a:solidFill>
              <a:latin typeface="Arial"/>
              <a:ea typeface="Arial"/>
              <a:cs typeface="Arial"/>
              <a:sym typeface="Arial"/>
            </a:endParaRPr>
          </a:p>
          <a:p>
            <a:pPr marL="914400" lvl="1" indent="-304800" algn="l" rtl="0">
              <a:lnSpc>
                <a:spcPct val="115000"/>
              </a:lnSpc>
              <a:spcBef>
                <a:spcPts val="0"/>
              </a:spcBef>
              <a:spcAft>
                <a:spcPts val="0"/>
              </a:spcAft>
              <a:buClr>
                <a:srgbClr val="2B2B2B"/>
              </a:buClr>
              <a:buSzPts val="1200"/>
              <a:buFont typeface="Arial"/>
              <a:buChar char="○"/>
            </a:pPr>
            <a:r>
              <a:rPr lang="en" sz="1200">
                <a:solidFill>
                  <a:srgbClr val="2B2B2B"/>
                </a:solidFill>
                <a:latin typeface="Arial"/>
                <a:ea typeface="Arial"/>
                <a:cs typeface="Arial"/>
                <a:sym typeface="Arial"/>
              </a:rPr>
              <a:t>Used sampling on the training set to accommodate the class imbalance of the outcome variable.</a:t>
            </a:r>
            <a:endParaRPr sz="1200">
              <a:solidFill>
                <a:srgbClr val="2B2B2B"/>
              </a:solidFill>
              <a:latin typeface="Arial"/>
              <a:ea typeface="Arial"/>
              <a:cs typeface="Arial"/>
              <a:sym typeface="Arial"/>
            </a:endParaRPr>
          </a:p>
          <a:p>
            <a:pPr marL="457200" lvl="0" indent="-304800" algn="l" rtl="0">
              <a:lnSpc>
                <a:spcPct val="115000"/>
              </a:lnSpc>
              <a:spcBef>
                <a:spcPts val="0"/>
              </a:spcBef>
              <a:spcAft>
                <a:spcPts val="0"/>
              </a:spcAft>
              <a:buClr>
                <a:srgbClr val="2B2B2B"/>
              </a:buClr>
              <a:buSzPts val="1200"/>
              <a:buFont typeface="Arial"/>
              <a:buChar char="●"/>
            </a:pPr>
            <a:r>
              <a:rPr lang="en" sz="1200">
                <a:solidFill>
                  <a:srgbClr val="2B2B2B"/>
                </a:solidFill>
                <a:latin typeface="Arial"/>
                <a:ea typeface="Arial"/>
                <a:cs typeface="Arial"/>
                <a:sym typeface="Arial"/>
              </a:rPr>
              <a:t>Models</a:t>
            </a:r>
            <a:endParaRPr sz="1200">
              <a:solidFill>
                <a:srgbClr val="2B2B2B"/>
              </a:solidFill>
              <a:latin typeface="Arial"/>
              <a:ea typeface="Arial"/>
              <a:cs typeface="Arial"/>
              <a:sym typeface="Arial"/>
            </a:endParaRPr>
          </a:p>
          <a:p>
            <a:pPr marL="914400" lvl="1" indent="-304800" algn="l" rtl="0">
              <a:lnSpc>
                <a:spcPct val="115000"/>
              </a:lnSpc>
              <a:spcBef>
                <a:spcPts val="0"/>
              </a:spcBef>
              <a:spcAft>
                <a:spcPts val="0"/>
              </a:spcAft>
              <a:buClr>
                <a:srgbClr val="2B2B2B"/>
              </a:buClr>
              <a:buSzPts val="1200"/>
              <a:buFont typeface="Arial"/>
              <a:buChar char="○"/>
            </a:pPr>
            <a:r>
              <a:rPr lang="en" sz="1200">
                <a:solidFill>
                  <a:srgbClr val="2B2B2B"/>
                </a:solidFill>
                <a:latin typeface="Arial"/>
                <a:ea typeface="Arial"/>
                <a:cs typeface="Arial"/>
                <a:sym typeface="Arial"/>
              </a:rPr>
              <a:t>Trained models using the preprocessed training set</a:t>
            </a:r>
            <a:endParaRPr sz="1200">
              <a:solidFill>
                <a:srgbClr val="2B2B2B"/>
              </a:solidFill>
              <a:latin typeface="Arial"/>
              <a:ea typeface="Arial"/>
              <a:cs typeface="Arial"/>
              <a:sym typeface="Arial"/>
            </a:endParaRPr>
          </a:p>
        </p:txBody>
      </p:sp>
      <p:pic>
        <p:nvPicPr>
          <p:cNvPr id="233" name="Google Shape;233;p26"/>
          <p:cNvPicPr preferRelativeResize="0"/>
          <p:nvPr/>
        </p:nvPicPr>
        <p:blipFill>
          <a:blip r:embed="rId3">
            <a:alphaModFix/>
          </a:blip>
          <a:stretch>
            <a:fillRect/>
          </a:stretch>
        </p:blipFill>
        <p:spPr>
          <a:xfrm>
            <a:off x="4340038" y="1882375"/>
            <a:ext cx="4505325" cy="2362200"/>
          </a:xfrm>
          <a:prstGeom prst="rect">
            <a:avLst/>
          </a:prstGeom>
          <a:noFill/>
          <a:ln>
            <a:noFill/>
          </a:ln>
        </p:spPr>
      </p:pic>
      <p:pic>
        <p:nvPicPr>
          <p:cNvPr id="234" name="Google Shape;234;p26"/>
          <p:cNvPicPr preferRelativeResize="0"/>
          <p:nvPr/>
        </p:nvPicPr>
        <p:blipFill>
          <a:blip r:embed="rId4">
            <a:alphaModFix/>
          </a:blip>
          <a:stretch>
            <a:fillRect/>
          </a:stretch>
        </p:blipFill>
        <p:spPr>
          <a:xfrm>
            <a:off x="4416250" y="971588"/>
            <a:ext cx="4238625" cy="771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7"/>
          <p:cNvSpPr txBox="1">
            <a:spLocks noGrp="1"/>
          </p:cNvSpPr>
          <p:nvPr>
            <p:ph type="title"/>
          </p:nvPr>
        </p:nvSpPr>
        <p:spPr>
          <a:xfrm>
            <a:off x="416275" y="4158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Database Integration</a:t>
            </a:r>
            <a:endParaRPr/>
          </a:p>
        </p:txBody>
      </p:sp>
      <p:sp>
        <p:nvSpPr>
          <p:cNvPr id="240" name="Google Shape;240;p27"/>
          <p:cNvSpPr txBox="1">
            <a:spLocks noGrp="1"/>
          </p:cNvSpPr>
          <p:nvPr>
            <p:ph type="body" idx="1"/>
          </p:nvPr>
        </p:nvSpPr>
        <p:spPr>
          <a:xfrm>
            <a:off x="492475" y="1010375"/>
            <a:ext cx="7505700" cy="24480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200">
                <a:solidFill>
                  <a:srgbClr val="000000"/>
                </a:solidFill>
                <a:highlight>
                  <a:srgbClr val="FFFFFF"/>
                </a:highlight>
                <a:latin typeface="Arial"/>
                <a:ea typeface="Arial"/>
                <a:cs typeface="Arial"/>
                <a:sym typeface="Arial"/>
              </a:rPr>
              <a:t>Used Sqlalchemy to connect to database</a:t>
            </a:r>
            <a:endParaRPr sz="1200">
              <a:solidFill>
                <a:srgbClr val="000000"/>
              </a:solidFill>
              <a:highlight>
                <a:srgbClr val="FFFFFF"/>
              </a:highlight>
              <a:latin typeface="Arial"/>
              <a:ea typeface="Arial"/>
              <a:cs typeface="Arial"/>
              <a:sym typeface="Arial"/>
            </a:endParaRPr>
          </a:p>
          <a:p>
            <a:pPr marL="0" lvl="0" indent="0" algn="l" rtl="0">
              <a:lnSpc>
                <a:spcPct val="150000"/>
              </a:lnSpc>
              <a:spcBef>
                <a:spcPts val="0"/>
              </a:spcBef>
              <a:spcAft>
                <a:spcPts val="0"/>
              </a:spcAft>
              <a:buNone/>
            </a:pPr>
            <a:r>
              <a:rPr lang="en" sz="1200">
                <a:solidFill>
                  <a:srgbClr val="000000"/>
                </a:solidFill>
                <a:highlight>
                  <a:srgbClr val="FFFFFF"/>
                </a:highlight>
                <a:latin typeface="Arial"/>
                <a:ea typeface="Arial"/>
                <a:cs typeface="Arial"/>
                <a:sym typeface="Arial"/>
              </a:rPr>
              <a:t>Data exported to excel for analysis</a:t>
            </a:r>
            <a:endParaRPr sz="1200">
              <a:solidFill>
                <a:srgbClr val="000000"/>
              </a:solidFill>
              <a:highlight>
                <a:srgbClr val="FFFFFF"/>
              </a:highlight>
              <a:latin typeface="Arial"/>
              <a:ea typeface="Arial"/>
              <a:cs typeface="Arial"/>
              <a:sym typeface="Arial"/>
            </a:endParaRPr>
          </a:p>
          <a:p>
            <a:pPr marL="0" lvl="0" indent="0" algn="l" rtl="0">
              <a:lnSpc>
                <a:spcPct val="150000"/>
              </a:lnSpc>
              <a:spcBef>
                <a:spcPts val="0"/>
              </a:spcBef>
              <a:spcAft>
                <a:spcPts val="0"/>
              </a:spcAft>
              <a:buNone/>
            </a:pPr>
            <a:r>
              <a:rPr lang="en" sz="1200">
                <a:solidFill>
                  <a:srgbClr val="000000"/>
                </a:solidFill>
                <a:highlight>
                  <a:srgbClr val="FFFFFF"/>
                </a:highlight>
                <a:latin typeface="Arial"/>
                <a:ea typeface="Arial"/>
                <a:cs typeface="Arial"/>
                <a:sym typeface="Arial"/>
              </a:rPr>
              <a:t>Tables created to hold required data</a:t>
            </a:r>
            <a:endParaRPr sz="1200">
              <a:solidFill>
                <a:srgbClr val="000000"/>
              </a:solidFill>
              <a:highlight>
                <a:srgbClr val="FFFFFF"/>
              </a:highlight>
              <a:latin typeface="Arial"/>
              <a:ea typeface="Arial"/>
              <a:cs typeface="Arial"/>
              <a:sym typeface="Arial"/>
            </a:endParaRPr>
          </a:p>
          <a:p>
            <a:pPr marL="0" lvl="0" indent="0" algn="l" rtl="0">
              <a:lnSpc>
                <a:spcPct val="150000"/>
              </a:lnSpc>
              <a:spcBef>
                <a:spcPts val="0"/>
              </a:spcBef>
              <a:spcAft>
                <a:spcPts val="0"/>
              </a:spcAft>
              <a:buNone/>
            </a:pPr>
            <a:r>
              <a:rPr lang="en" sz="1200">
                <a:solidFill>
                  <a:srgbClr val="000000"/>
                </a:solidFill>
                <a:highlight>
                  <a:srgbClr val="FFFFFF"/>
                </a:highlight>
                <a:latin typeface="Arial"/>
                <a:ea typeface="Arial"/>
                <a:cs typeface="Arial"/>
                <a:sym typeface="Arial"/>
              </a:rPr>
              <a:t>Join created to combine the data</a:t>
            </a:r>
            <a:endParaRPr sz="1500">
              <a:solidFill>
                <a:srgbClr val="2B2B2B"/>
              </a:solidFill>
              <a:latin typeface="Roboto"/>
              <a:ea typeface="Roboto"/>
              <a:cs typeface="Roboto"/>
              <a:sym typeface="Roboto"/>
            </a:endParaRPr>
          </a:p>
          <a:p>
            <a:pPr marL="0" lvl="0" indent="0" algn="l" rtl="0">
              <a:spcBef>
                <a:spcPts val="0"/>
              </a:spcBef>
              <a:spcAft>
                <a:spcPts val="1200"/>
              </a:spcAft>
              <a:buNone/>
            </a:pPr>
            <a:endParaRPr/>
          </a:p>
        </p:txBody>
      </p:sp>
      <p:pic>
        <p:nvPicPr>
          <p:cNvPr id="241" name="Google Shape;241;p27"/>
          <p:cNvPicPr preferRelativeResize="0"/>
          <p:nvPr/>
        </p:nvPicPr>
        <p:blipFill>
          <a:blip r:embed="rId3">
            <a:alphaModFix/>
          </a:blip>
          <a:stretch>
            <a:fillRect/>
          </a:stretch>
        </p:blipFill>
        <p:spPr>
          <a:xfrm>
            <a:off x="540088" y="2157550"/>
            <a:ext cx="7381875" cy="260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Topic</a:t>
            </a:r>
            <a:endParaRPr/>
          </a:p>
        </p:txBody>
      </p:sp>
      <p:sp>
        <p:nvSpPr>
          <p:cNvPr id="136" name="Google Shape;136;p14"/>
          <p:cNvSpPr txBox="1">
            <a:spLocks noGrp="1"/>
          </p:cNvSpPr>
          <p:nvPr>
            <p:ph type="body" idx="1"/>
          </p:nvPr>
        </p:nvSpPr>
        <p:spPr>
          <a:xfrm>
            <a:off x="819150" y="1628075"/>
            <a:ext cx="7505700" cy="24480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Every business has a limited marketing budget. Therefore it's vital that each dollar is spent in the most efficient way possible. </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Prediction based on existing customer base really helps in developing focussed marketing initiative and better customer upselling</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Product: Term deposits are similar to GICs, where a client will give the bank money in exchange for the money plus interest after a fixed period of time. During this time, the client is unable to withdraw their money.</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In a bank's case, it's necessary to determine which of their clients will be receptive to phone marketing campaigns regarding the bank's financial services, specifically term deposits. </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412375" y="5791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Team Members</a:t>
            </a:r>
            <a:endParaRPr/>
          </a:p>
        </p:txBody>
      </p:sp>
      <p:sp>
        <p:nvSpPr>
          <p:cNvPr id="142" name="Google Shape;142;p15"/>
          <p:cNvSpPr/>
          <p:nvPr/>
        </p:nvSpPr>
        <p:spPr>
          <a:xfrm rot="-2081266">
            <a:off x="5208820" y="1905189"/>
            <a:ext cx="1323660" cy="1321079"/>
          </a:xfrm>
          <a:prstGeom prst="ellipse">
            <a:avLst/>
          </a:prstGeom>
          <a:solidFill>
            <a:srgbClr val="A1C3FA"/>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143" name="Google Shape;143;p15"/>
          <p:cNvGrpSpPr/>
          <p:nvPr/>
        </p:nvGrpSpPr>
        <p:grpSpPr>
          <a:xfrm>
            <a:off x="3274037" y="1202068"/>
            <a:ext cx="2407147" cy="2190413"/>
            <a:chOff x="1978637" y="1202068"/>
            <a:chExt cx="2407147" cy="2190413"/>
          </a:xfrm>
        </p:grpSpPr>
        <p:sp>
          <p:nvSpPr>
            <p:cNvPr id="144" name="Google Shape;144;p15"/>
            <p:cNvSpPr/>
            <p:nvPr/>
          </p:nvSpPr>
          <p:spPr>
            <a:xfrm rot="-2081187">
              <a:off x="2278971" y="1519484"/>
              <a:ext cx="1601327" cy="1555582"/>
            </a:xfrm>
            <a:custGeom>
              <a:avLst/>
              <a:gdLst/>
              <a:ahLst/>
              <a:cxnLst/>
              <a:rect l="l" t="t" r="r" b="b"/>
              <a:pathLst>
                <a:path w="246" h="240" extrusionOk="0">
                  <a:moveTo>
                    <a:pt x="246" y="29"/>
                  </a:moveTo>
                  <a:cubicBezTo>
                    <a:pt x="241" y="19"/>
                    <a:pt x="235" y="9"/>
                    <a:pt x="228" y="0"/>
                  </a:cubicBezTo>
                  <a:cubicBezTo>
                    <a:pt x="111" y="25"/>
                    <a:pt x="19" y="120"/>
                    <a:pt x="0" y="240"/>
                  </a:cubicBezTo>
                  <a:cubicBezTo>
                    <a:pt x="11" y="237"/>
                    <a:pt x="22" y="234"/>
                    <a:pt x="34" y="232"/>
                  </a:cubicBezTo>
                  <a:cubicBezTo>
                    <a:pt x="56" y="128"/>
                    <a:pt x="140" y="46"/>
                    <a:pt x="246" y="29"/>
                  </a:cubicBezTo>
                  <a:close/>
                </a:path>
              </a:pathLst>
            </a:custGeom>
            <a:solidFill>
              <a:srgbClr val="A1C3FA"/>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5"/>
            <p:cNvSpPr/>
            <p:nvPr/>
          </p:nvSpPr>
          <p:spPr>
            <a:xfrm rot="-2081188">
              <a:off x="2605674" y="1601249"/>
              <a:ext cx="1541190" cy="1320966"/>
            </a:xfrm>
            <a:custGeom>
              <a:avLst/>
              <a:gdLst/>
              <a:ahLst/>
              <a:cxnLst/>
              <a:rect l="l" t="t" r="r" b="b"/>
              <a:pathLst>
                <a:path w="248" h="213" extrusionOk="0">
                  <a:moveTo>
                    <a:pt x="142" y="213"/>
                  </a:moveTo>
                  <a:cubicBezTo>
                    <a:pt x="152" y="188"/>
                    <a:pt x="170" y="167"/>
                    <a:pt x="194" y="153"/>
                  </a:cubicBezTo>
                  <a:cubicBezTo>
                    <a:pt x="211" y="143"/>
                    <a:pt x="230" y="137"/>
                    <a:pt x="248" y="136"/>
                  </a:cubicBezTo>
                  <a:cubicBezTo>
                    <a:pt x="247" y="87"/>
                    <a:pt x="234" y="41"/>
                    <a:pt x="212" y="0"/>
                  </a:cubicBezTo>
                  <a:cubicBezTo>
                    <a:pt x="106" y="17"/>
                    <a:pt x="22" y="99"/>
                    <a:pt x="0" y="203"/>
                  </a:cubicBezTo>
                  <a:cubicBezTo>
                    <a:pt x="46" y="195"/>
                    <a:pt x="95" y="198"/>
                    <a:pt x="142" y="213"/>
                  </a:cubicBezTo>
                  <a:close/>
                </a:path>
              </a:pathLst>
            </a:custGeom>
            <a:solidFill>
              <a:srgbClr val="0C58D3"/>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5"/>
            <p:cNvSpPr txBox="1"/>
            <p:nvPr/>
          </p:nvSpPr>
          <p:spPr>
            <a:xfrm rot="-4432199">
              <a:off x="2798390" y="1964894"/>
              <a:ext cx="1304451" cy="56253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Vikas (PM / Deck / Git Hub Lead))</a:t>
              </a:r>
              <a:endParaRPr sz="1000">
                <a:solidFill>
                  <a:srgbClr val="FFFFFF"/>
                </a:solidFill>
                <a:latin typeface="Roboto"/>
                <a:ea typeface="Roboto"/>
                <a:cs typeface="Roboto"/>
                <a:sym typeface="Roboto"/>
              </a:endParaRPr>
            </a:p>
          </p:txBody>
        </p:sp>
      </p:grpSp>
      <p:grpSp>
        <p:nvGrpSpPr>
          <p:cNvPr id="147" name="Google Shape;147;p15"/>
          <p:cNvGrpSpPr/>
          <p:nvPr/>
        </p:nvGrpSpPr>
        <p:grpSpPr>
          <a:xfrm>
            <a:off x="4162512" y="2599927"/>
            <a:ext cx="2108006" cy="2437164"/>
            <a:chOff x="2867112" y="2599927"/>
            <a:chExt cx="2108006" cy="2437164"/>
          </a:xfrm>
        </p:grpSpPr>
        <p:sp>
          <p:nvSpPr>
            <p:cNvPr id="148" name="Google Shape;148;p15"/>
            <p:cNvSpPr/>
            <p:nvPr/>
          </p:nvSpPr>
          <p:spPr>
            <a:xfrm rot="-2081188">
              <a:off x="3325156" y="2966530"/>
              <a:ext cx="1061085" cy="1941128"/>
            </a:xfrm>
            <a:custGeom>
              <a:avLst/>
              <a:gdLst/>
              <a:ahLst/>
              <a:cxnLst/>
              <a:rect l="l" t="t" r="r" b="b"/>
              <a:pathLst>
                <a:path w="163" h="300" extrusionOk="0">
                  <a:moveTo>
                    <a:pt x="32" y="39"/>
                  </a:moveTo>
                  <a:cubicBezTo>
                    <a:pt x="32" y="26"/>
                    <a:pt x="33" y="13"/>
                    <a:pt x="35" y="0"/>
                  </a:cubicBezTo>
                  <a:cubicBezTo>
                    <a:pt x="24" y="2"/>
                    <a:pt x="13" y="5"/>
                    <a:pt x="2" y="8"/>
                  </a:cubicBezTo>
                  <a:cubicBezTo>
                    <a:pt x="1" y="19"/>
                    <a:pt x="0" y="29"/>
                    <a:pt x="0" y="39"/>
                  </a:cubicBezTo>
                  <a:cubicBezTo>
                    <a:pt x="0" y="153"/>
                    <a:pt x="65" y="252"/>
                    <a:pt x="160" y="300"/>
                  </a:cubicBezTo>
                  <a:cubicBezTo>
                    <a:pt x="160" y="289"/>
                    <a:pt x="161" y="277"/>
                    <a:pt x="163" y="265"/>
                  </a:cubicBezTo>
                  <a:cubicBezTo>
                    <a:pt x="85" y="220"/>
                    <a:pt x="32" y="136"/>
                    <a:pt x="32" y="39"/>
                  </a:cubicBezTo>
                  <a:close/>
                </a:path>
              </a:pathLst>
            </a:custGeom>
            <a:solidFill>
              <a:srgbClr val="A1C3FA"/>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5"/>
            <p:cNvSpPr/>
            <p:nvPr/>
          </p:nvSpPr>
          <p:spPr>
            <a:xfrm rot="-2081187">
              <a:off x="3456358" y="2773799"/>
              <a:ext cx="1138968" cy="1690435"/>
            </a:xfrm>
            <a:custGeom>
              <a:avLst/>
              <a:gdLst/>
              <a:ahLst/>
              <a:cxnLst/>
              <a:rect l="l" t="t" r="r" b="b"/>
              <a:pathLst>
                <a:path w="183" h="273" extrusionOk="0">
                  <a:moveTo>
                    <a:pt x="156" y="108"/>
                  </a:moveTo>
                  <a:cubicBezTo>
                    <a:pt x="139" y="79"/>
                    <a:pt x="136" y="46"/>
                    <a:pt x="144" y="16"/>
                  </a:cubicBezTo>
                  <a:cubicBezTo>
                    <a:pt x="97" y="2"/>
                    <a:pt x="48" y="0"/>
                    <a:pt x="3" y="8"/>
                  </a:cubicBezTo>
                  <a:cubicBezTo>
                    <a:pt x="1" y="21"/>
                    <a:pt x="0" y="34"/>
                    <a:pt x="0" y="47"/>
                  </a:cubicBezTo>
                  <a:cubicBezTo>
                    <a:pt x="0" y="144"/>
                    <a:pt x="53" y="228"/>
                    <a:pt x="131" y="273"/>
                  </a:cubicBezTo>
                  <a:cubicBezTo>
                    <a:pt x="138" y="227"/>
                    <a:pt x="155" y="182"/>
                    <a:pt x="183" y="141"/>
                  </a:cubicBezTo>
                  <a:cubicBezTo>
                    <a:pt x="173" y="132"/>
                    <a:pt x="163" y="121"/>
                    <a:pt x="156" y="108"/>
                  </a:cubicBezTo>
                  <a:close/>
                </a:path>
              </a:pathLst>
            </a:custGeom>
            <a:solidFill>
              <a:srgbClr val="0D5DDF"/>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5"/>
            <p:cNvSpPr txBox="1"/>
            <p:nvPr/>
          </p:nvSpPr>
          <p:spPr>
            <a:xfrm rot="2156063">
              <a:off x="3231785" y="3231412"/>
              <a:ext cx="1304574" cy="56288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Joan (Data analysis  / Dashboard Lead)</a:t>
              </a:r>
              <a:endParaRPr sz="1000">
                <a:solidFill>
                  <a:srgbClr val="FFFFFF"/>
                </a:solidFill>
                <a:latin typeface="Roboto"/>
                <a:ea typeface="Roboto"/>
                <a:cs typeface="Roboto"/>
                <a:sym typeface="Roboto"/>
              </a:endParaRPr>
            </a:p>
          </p:txBody>
        </p:sp>
      </p:grpSp>
      <p:grpSp>
        <p:nvGrpSpPr>
          <p:cNvPr id="151" name="Google Shape;151;p15"/>
          <p:cNvGrpSpPr/>
          <p:nvPr/>
        </p:nvGrpSpPr>
        <p:grpSpPr>
          <a:xfrm>
            <a:off x="5632915" y="2464414"/>
            <a:ext cx="2424506" cy="2097542"/>
            <a:chOff x="4337515" y="2464414"/>
            <a:chExt cx="2424506" cy="2097542"/>
          </a:xfrm>
        </p:grpSpPr>
        <p:sp>
          <p:nvSpPr>
            <p:cNvPr id="152" name="Google Shape;152;p15"/>
            <p:cNvSpPr/>
            <p:nvPr/>
          </p:nvSpPr>
          <p:spPr>
            <a:xfrm rot="-2081187">
              <a:off x="4648818" y="3375680"/>
              <a:ext cx="2119401" cy="640096"/>
            </a:xfrm>
            <a:custGeom>
              <a:avLst/>
              <a:gdLst/>
              <a:ahLst/>
              <a:cxnLst/>
              <a:rect l="l" t="t" r="r" b="b"/>
              <a:pathLst>
                <a:path w="326" h="99" extrusionOk="0">
                  <a:moveTo>
                    <a:pt x="119" y="67"/>
                  </a:moveTo>
                  <a:cubicBezTo>
                    <a:pt x="77" y="67"/>
                    <a:pt x="37" y="57"/>
                    <a:pt x="2" y="40"/>
                  </a:cubicBezTo>
                  <a:cubicBezTo>
                    <a:pt x="1" y="51"/>
                    <a:pt x="0" y="63"/>
                    <a:pt x="0" y="74"/>
                  </a:cubicBezTo>
                  <a:cubicBezTo>
                    <a:pt x="36" y="90"/>
                    <a:pt x="76" y="99"/>
                    <a:pt x="119" y="99"/>
                  </a:cubicBezTo>
                  <a:cubicBezTo>
                    <a:pt x="200" y="99"/>
                    <a:pt x="273" y="67"/>
                    <a:pt x="326" y="14"/>
                  </a:cubicBezTo>
                  <a:cubicBezTo>
                    <a:pt x="315" y="10"/>
                    <a:pt x="304" y="5"/>
                    <a:pt x="294" y="0"/>
                  </a:cubicBezTo>
                  <a:cubicBezTo>
                    <a:pt x="247" y="42"/>
                    <a:pt x="186" y="67"/>
                    <a:pt x="119" y="67"/>
                  </a:cubicBezTo>
                  <a:close/>
                </a:path>
              </a:pathLst>
            </a:custGeom>
            <a:solidFill>
              <a:srgbClr val="A1C3FA"/>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5"/>
            <p:cNvSpPr/>
            <p:nvPr/>
          </p:nvSpPr>
          <p:spPr>
            <a:xfrm rot="-2081187">
              <a:off x="4457034" y="2893418"/>
              <a:ext cx="1815979" cy="987157"/>
            </a:xfrm>
            <a:custGeom>
              <a:avLst/>
              <a:gdLst/>
              <a:ahLst/>
              <a:cxnLst/>
              <a:rect l="l" t="t" r="r" b="b"/>
              <a:pathLst>
                <a:path w="292" h="159" extrusionOk="0">
                  <a:moveTo>
                    <a:pt x="182" y="1"/>
                  </a:moveTo>
                  <a:cubicBezTo>
                    <a:pt x="181" y="2"/>
                    <a:pt x="179" y="3"/>
                    <a:pt x="177" y="4"/>
                  </a:cubicBezTo>
                  <a:cubicBezTo>
                    <a:pt x="137" y="27"/>
                    <a:pt x="88" y="24"/>
                    <a:pt x="51" y="0"/>
                  </a:cubicBezTo>
                  <a:cubicBezTo>
                    <a:pt x="23" y="41"/>
                    <a:pt x="6" y="86"/>
                    <a:pt x="0" y="132"/>
                  </a:cubicBezTo>
                  <a:cubicBezTo>
                    <a:pt x="35" y="149"/>
                    <a:pt x="75" y="159"/>
                    <a:pt x="117" y="159"/>
                  </a:cubicBezTo>
                  <a:cubicBezTo>
                    <a:pt x="184" y="159"/>
                    <a:pt x="245" y="134"/>
                    <a:pt x="292" y="92"/>
                  </a:cubicBezTo>
                  <a:cubicBezTo>
                    <a:pt x="250" y="71"/>
                    <a:pt x="212" y="41"/>
                    <a:pt x="182" y="1"/>
                  </a:cubicBezTo>
                  <a:close/>
                </a:path>
              </a:pathLst>
            </a:custGeom>
            <a:solidFill>
              <a:srgbClr val="0E65F0"/>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5"/>
            <p:cNvSpPr txBox="1"/>
            <p:nvPr/>
          </p:nvSpPr>
          <p:spPr>
            <a:xfrm rot="-2245873">
              <a:off x="4639442" y="3207930"/>
              <a:ext cx="1304523" cy="56306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Zubair (Data Clean Up Lead)</a:t>
              </a:r>
              <a:endParaRPr sz="1000">
                <a:solidFill>
                  <a:srgbClr val="FFFFFF"/>
                </a:solidFill>
                <a:latin typeface="Roboto"/>
                <a:ea typeface="Roboto"/>
                <a:cs typeface="Roboto"/>
                <a:sym typeface="Roboto"/>
              </a:endParaRPr>
            </a:p>
          </p:txBody>
        </p:sp>
      </p:grpSp>
      <p:grpSp>
        <p:nvGrpSpPr>
          <p:cNvPr id="155" name="Google Shape;155;p15"/>
          <p:cNvGrpSpPr/>
          <p:nvPr/>
        </p:nvGrpSpPr>
        <p:grpSpPr>
          <a:xfrm>
            <a:off x="4558496" y="71333"/>
            <a:ext cx="2344104" cy="2370669"/>
            <a:chOff x="3263096" y="71333"/>
            <a:chExt cx="2344104" cy="2370669"/>
          </a:xfrm>
        </p:grpSpPr>
        <p:sp>
          <p:nvSpPr>
            <p:cNvPr id="156" name="Google Shape;156;p15"/>
            <p:cNvSpPr/>
            <p:nvPr/>
          </p:nvSpPr>
          <p:spPr>
            <a:xfrm rot="-2081187">
              <a:off x="3407226" y="525393"/>
              <a:ext cx="1943480" cy="1113468"/>
            </a:xfrm>
            <a:custGeom>
              <a:avLst/>
              <a:gdLst/>
              <a:ahLst/>
              <a:cxnLst/>
              <a:rect l="l" t="t" r="r" b="b"/>
              <a:pathLst>
                <a:path w="299" h="172" extrusionOk="0">
                  <a:moveTo>
                    <a:pt x="45" y="32"/>
                  </a:moveTo>
                  <a:cubicBezTo>
                    <a:pt x="146" y="32"/>
                    <a:pt x="233" y="89"/>
                    <a:pt x="276" y="172"/>
                  </a:cubicBezTo>
                  <a:cubicBezTo>
                    <a:pt x="284" y="164"/>
                    <a:pt x="292" y="155"/>
                    <a:pt x="299" y="146"/>
                  </a:cubicBezTo>
                  <a:cubicBezTo>
                    <a:pt x="248" y="59"/>
                    <a:pt x="153" y="0"/>
                    <a:pt x="45" y="0"/>
                  </a:cubicBezTo>
                  <a:cubicBezTo>
                    <a:pt x="30" y="0"/>
                    <a:pt x="14" y="1"/>
                    <a:pt x="0" y="3"/>
                  </a:cubicBezTo>
                  <a:cubicBezTo>
                    <a:pt x="6" y="13"/>
                    <a:pt x="12" y="23"/>
                    <a:pt x="18" y="33"/>
                  </a:cubicBezTo>
                  <a:cubicBezTo>
                    <a:pt x="27" y="32"/>
                    <a:pt x="36" y="32"/>
                    <a:pt x="45" y="32"/>
                  </a:cubicBezTo>
                  <a:close/>
                </a:path>
              </a:pathLst>
            </a:custGeom>
            <a:solidFill>
              <a:srgbClr val="A1C3FA"/>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5"/>
            <p:cNvSpPr/>
            <p:nvPr/>
          </p:nvSpPr>
          <p:spPr>
            <a:xfrm rot="-2081187">
              <a:off x="3761328" y="760580"/>
              <a:ext cx="1606237" cy="1343790"/>
            </a:xfrm>
            <a:custGeom>
              <a:avLst/>
              <a:gdLst/>
              <a:ahLst/>
              <a:cxnLst/>
              <a:rect l="l" t="t" r="r" b="b"/>
              <a:pathLst>
                <a:path w="258" h="217" extrusionOk="0">
                  <a:moveTo>
                    <a:pt x="132" y="200"/>
                  </a:moveTo>
                  <a:cubicBezTo>
                    <a:pt x="135" y="205"/>
                    <a:pt x="138" y="211"/>
                    <a:pt x="140" y="217"/>
                  </a:cubicBezTo>
                  <a:cubicBezTo>
                    <a:pt x="186" y="200"/>
                    <a:pt x="227" y="174"/>
                    <a:pt x="258" y="140"/>
                  </a:cubicBezTo>
                  <a:cubicBezTo>
                    <a:pt x="215" y="57"/>
                    <a:pt x="128" y="0"/>
                    <a:pt x="27" y="0"/>
                  </a:cubicBezTo>
                  <a:cubicBezTo>
                    <a:pt x="18" y="0"/>
                    <a:pt x="9" y="0"/>
                    <a:pt x="0" y="1"/>
                  </a:cubicBezTo>
                  <a:cubicBezTo>
                    <a:pt x="21" y="43"/>
                    <a:pt x="34" y="90"/>
                    <a:pt x="34" y="140"/>
                  </a:cubicBezTo>
                  <a:cubicBezTo>
                    <a:pt x="74" y="142"/>
                    <a:pt x="111" y="163"/>
                    <a:pt x="132" y="200"/>
                  </a:cubicBezTo>
                  <a:close/>
                </a:path>
              </a:pathLst>
            </a:custGeom>
            <a:solidFill>
              <a:srgbClr val="0944A1"/>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5"/>
            <p:cNvSpPr txBox="1"/>
            <p:nvPr/>
          </p:nvSpPr>
          <p:spPr>
            <a:xfrm>
              <a:off x="3919788" y="1123225"/>
              <a:ext cx="1304400" cy="56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Andrew (ML Lead)</a:t>
              </a:r>
              <a:endParaRPr sz="1000">
                <a:solidFill>
                  <a:srgbClr val="FFFFFF"/>
                </a:solidFill>
                <a:latin typeface="Roboto"/>
                <a:ea typeface="Roboto"/>
                <a:cs typeface="Roboto"/>
                <a:sym typeface="Roboto"/>
              </a:endParaRPr>
            </a:p>
          </p:txBody>
        </p:sp>
      </p:grpSp>
      <p:grpSp>
        <p:nvGrpSpPr>
          <p:cNvPr id="159" name="Google Shape;159;p15"/>
          <p:cNvGrpSpPr/>
          <p:nvPr/>
        </p:nvGrpSpPr>
        <p:grpSpPr>
          <a:xfrm>
            <a:off x="5888707" y="804376"/>
            <a:ext cx="2268741" cy="2444000"/>
            <a:chOff x="4593307" y="804376"/>
            <a:chExt cx="2268741" cy="2444000"/>
          </a:xfrm>
        </p:grpSpPr>
        <p:sp>
          <p:nvSpPr>
            <p:cNvPr id="160" name="Google Shape;160;p15"/>
            <p:cNvSpPr/>
            <p:nvPr/>
          </p:nvSpPr>
          <p:spPr>
            <a:xfrm rot="-2081188">
              <a:off x="5623193" y="814800"/>
              <a:ext cx="698156" cy="2118270"/>
            </a:xfrm>
            <a:custGeom>
              <a:avLst/>
              <a:gdLst/>
              <a:ahLst/>
              <a:cxnLst/>
              <a:rect l="l" t="t" r="r" b="b"/>
              <a:pathLst>
                <a:path w="107" h="328" extrusionOk="0">
                  <a:moveTo>
                    <a:pt x="52" y="26"/>
                  </a:moveTo>
                  <a:cubicBezTo>
                    <a:pt x="67" y="59"/>
                    <a:pt x="75" y="95"/>
                    <a:pt x="75" y="132"/>
                  </a:cubicBezTo>
                  <a:cubicBezTo>
                    <a:pt x="75" y="204"/>
                    <a:pt x="46" y="268"/>
                    <a:pt x="0" y="315"/>
                  </a:cubicBezTo>
                  <a:cubicBezTo>
                    <a:pt x="10" y="320"/>
                    <a:pt x="21" y="325"/>
                    <a:pt x="32" y="328"/>
                  </a:cubicBezTo>
                  <a:cubicBezTo>
                    <a:pt x="78" y="276"/>
                    <a:pt x="107" y="208"/>
                    <a:pt x="107" y="132"/>
                  </a:cubicBezTo>
                  <a:cubicBezTo>
                    <a:pt x="107" y="85"/>
                    <a:pt x="95" y="40"/>
                    <a:pt x="75" y="0"/>
                  </a:cubicBezTo>
                  <a:cubicBezTo>
                    <a:pt x="68" y="9"/>
                    <a:pt x="60" y="18"/>
                    <a:pt x="52" y="26"/>
                  </a:cubicBezTo>
                  <a:close/>
                </a:path>
              </a:pathLst>
            </a:custGeom>
            <a:solidFill>
              <a:srgbClr val="A1C3FA"/>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5"/>
            <p:cNvSpPr/>
            <p:nvPr/>
          </p:nvSpPr>
          <p:spPr>
            <a:xfrm rot="-2081187">
              <a:off x="5001092" y="1289142"/>
              <a:ext cx="1148261" cy="1791718"/>
            </a:xfrm>
            <a:custGeom>
              <a:avLst/>
              <a:gdLst/>
              <a:ahLst/>
              <a:cxnLst/>
              <a:rect l="l" t="t" r="r" b="b"/>
              <a:pathLst>
                <a:path w="184" h="289" extrusionOk="0">
                  <a:moveTo>
                    <a:pt x="161" y="0"/>
                  </a:moveTo>
                  <a:cubicBezTo>
                    <a:pt x="128" y="34"/>
                    <a:pt x="87" y="60"/>
                    <a:pt x="40" y="76"/>
                  </a:cubicBezTo>
                  <a:cubicBezTo>
                    <a:pt x="52" y="121"/>
                    <a:pt x="36" y="170"/>
                    <a:pt x="0" y="200"/>
                  </a:cubicBezTo>
                  <a:cubicBezTo>
                    <a:pt x="29" y="240"/>
                    <a:pt x="67" y="270"/>
                    <a:pt x="109" y="289"/>
                  </a:cubicBezTo>
                  <a:cubicBezTo>
                    <a:pt x="155" y="242"/>
                    <a:pt x="184" y="178"/>
                    <a:pt x="184" y="106"/>
                  </a:cubicBezTo>
                  <a:cubicBezTo>
                    <a:pt x="184" y="69"/>
                    <a:pt x="176" y="33"/>
                    <a:pt x="161" y="0"/>
                  </a:cubicBezTo>
                  <a:close/>
                </a:path>
              </a:pathLst>
            </a:custGeom>
            <a:solidFill>
              <a:srgbClr val="307BF3"/>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5"/>
            <p:cNvSpPr txBox="1"/>
            <p:nvPr/>
          </p:nvSpPr>
          <p:spPr>
            <a:xfrm rot="4352156">
              <a:off x="5032997" y="1939707"/>
              <a:ext cx="1304532" cy="56293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Shawn (DB Lead)</a:t>
              </a:r>
              <a:endParaRPr sz="1000">
                <a:solidFill>
                  <a:srgbClr val="FFFFFF"/>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Rationale</a:t>
            </a:r>
            <a:endParaRPr/>
          </a:p>
        </p:txBody>
      </p:sp>
      <p:sp>
        <p:nvSpPr>
          <p:cNvPr id="168" name="Google Shape;168;p16"/>
          <p:cNvSpPr txBox="1">
            <a:spLocks noGrp="1"/>
          </p:cNvSpPr>
          <p:nvPr>
            <p:ph type="body" idx="1"/>
          </p:nvPr>
        </p:nvSpPr>
        <p:spPr>
          <a:xfrm>
            <a:off x="819150" y="1709500"/>
            <a:ext cx="7505700" cy="24480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The motivation behind the topic is to determine if marketing campaigns through phone calls is an effective use of marketing spend by companies such as a bank or large institution. </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This could also shed light on why so many people receive fraudulent phone calls of people claiming to be from IRS/CRA demanding money. If phone campaigns are truly effective, then one would expect to continue receiving fraudulent calls.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Source</a:t>
            </a:r>
            <a:endParaRPr/>
          </a:p>
        </p:txBody>
      </p:sp>
      <p:sp>
        <p:nvSpPr>
          <p:cNvPr id="174" name="Google Shape;174;p17"/>
          <p:cNvSpPr txBox="1">
            <a:spLocks noGrp="1"/>
          </p:cNvSpPr>
          <p:nvPr>
            <p:ph type="body" idx="1"/>
          </p:nvPr>
        </p:nvSpPr>
        <p:spPr>
          <a:xfrm>
            <a:off x="819150" y="1672475"/>
            <a:ext cx="7505700" cy="24480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Font typeface="Arial"/>
              <a:buChar char="●"/>
            </a:pPr>
            <a:r>
              <a:rPr lang="en" sz="1200">
                <a:solidFill>
                  <a:srgbClr val="24292E"/>
                </a:solidFill>
                <a:highlight>
                  <a:srgbClr val="FFFFFF"/>
                </a:highlight>
                <a:latin typeface="Arial"/>
                <a:ea typeface="Arial"/>
                <a:cs typeface="Arial"/>
                <a:sym typeface="Arial"/>
              </a:rPr>
              <a:t>Dataset  source: Kaggle (</a:t>
            </a:r>
            <a:r>
              <a:rPr lang="en" sz="1200" u="sng">
                <a:solidFill>
                  <a:schemeClr val="hlink"/>
                </a:solidFill>
                <a:highlight>
                  <a:srgbClr val="FFFFFF"/>
                </a:highlight>
                <a:latin typeface="Arial"/>
                <a:ea typeface="Arial"/>
                <a:cs typeface="Arial"/>
                <a:sym typeface="Arial"/>
                <a:hlinkClick r:id="rId3"/>
              </a:rPr>
              <a:t>https://www.kaggle.com/prakharrathi25/banking-dataset-marketing-targets</a:t>
            </a:r>
            <a:r>
              <a:rPr lang="en" sz="1200">
                <a:solidFill>
                  <a:srgbClr val="24292E"/>
                </a:solidFill>
                <a:highlight>
                  <a:srgbClr val="FFFFFF"/>
                </a:highlight>
                <a:latin typeface="Arial"/>
                <a:ea typeface="Arial"/>
                <a:cs typeface="Arial"/>
                <a:sym typeface="Arial"/>
              </a:rPr>
              <a:t>)</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SzPts val="1200"/>
              <a:buFont typeface="Arial"/>
              <a:buChar char="●"/>
            </a:pPr>
            <a:r>
              <a:rPr lang="en" sz="1200">
                <a:solidFill>
                  <a:srgbClr val="24292E"/>
                </a:solidFill>
                <a:highlight>
                  <a:srgbClr val="FFFFFF"/>
                </a:highlight>
                <a:latin typeface="Arial"/>
                <a:ea typeface="Arial"/>
                <a:cs typeface="Arial"/>
                <a:sym typeface="Arial"/>
              </a:rPr>
              <a:t>The data was pulled from the </a:t>
            </a:r>
            <a:r>
              <a:rPr lang="en" sz="1200">
                <a:solidFill>
                  <a:schemeClr val="hlink"/>
                </a:solidFill>
                <a:highlight>
                  <a:srgbClr val="FFFFFF"/>
                </a:highlight>
                <a:uFill>
                  <a:noFill/>
                </a:uFill>
                <a:latin typeface="Arial"/>
                <a:ea typeface="Arial"/>
                <a:cs typeface="Arial"/>
                <a:sym typeface="Arial"/>
                <a:hlinkClick r:id="rId4"/>
              </a:rPr>
              <a:t>UCI Machine learning repository</a:t>
            </a:r>
            <a:r>
              <a:rPr lang="en" sz="1200">
                <a:solidFill>
                  <a:srgbClr val="24292E"/>
                </a:solidFill>
                <a:highlight>
                  <a:srgbClr val="FFFFFF"/>
                </a:highlight>
                <a:latin typeface="Arial"/>
                <a:ea typeface="Arial"/>
                <a:cs typeface="Arial"/>
                <a:sym typeface="Arial"/>
              </a:rPr>
              <a:t>. The data was gathered from marketing campaigns a Portuguese banking institution implemented through phone calls.</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Source: [Moro et al., 2014] S. Moro, P. Cortez and P. Rita. A Data-Driven Approach to Predict the Success of Bank Telemarketing. Decision Support Systems, Elsevier, 62:22-31, June 2014</a:t>
            </a:r>
            <a:endParaRPr sz="1200">
              <a:solidFill>
                <a:srgbClr val="24292E"/>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Objectives</a:t>
            </a:r>
            <a:endParaRPr/>
          </a:p>
          <a:p>
            <a:pPr marL="0" lvl="0" indent="0" algn="l" rtl="0">
              <a:spcBef>
                <a:spcPts val="0"/>
              </a:spcBef>
              <a:spcAft>
                <a:spcPts val="0"/>
              </a:spcAft>
              <a:buNone/>
            </a:pPr>
            <a:r>
              <a:rPr lang="en" sz="1300"/>
              <a:t>(Questions to be answered)</a:t>
            </a:r>
            <a:endParaRPr sz="1300"/>
          </a:p>
        </p:txBody>
      </p:sp>
      <p:sp>
        <p:nvSpPr>
          <p:cNvPr id="180" name="Google Shape;180;p18"/>
          <p:cNvSpPr txBox="1">
            <a:spLocks noGrp="1"/>
          </p:cNvSpPr>
          <p:nvPr>
            <p:ph type="body" idx="1"/>
          </p:nvPr>
        </p:nvSpPr>
        <p:spPr>
          <a:xfrm>
            <a:off x="819150" y="1800200"/>
            <a:ext cx="7505700" cy="2448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200">
                <a:solidFill>
                  <a:srgbClr val="24292E"/>
                </a:solidFill>
                <a:highlight>
                  <a:srgbClr val="FFFFFF"/>
                </a:highlight>
                <a:latin typeface="Arial"/>
                <a:ea typeface="Arial"/>
                <a:cs typeface="Arial"/>
                <a:sym typeface="Arial"/>
              </a:rPr>
              <a:t>Primary Goal:</a:t>
            </a:r>
            <a:endParaRPr sz="1200">
              <a:solidFill>
                <a:srgbClr val="24292E"/>
              </a:solidFill>
              <a:highlight>
                <a:srgbClr val="FFFFFF"/>
              </a:highlight>
              <a:latin typeface="Arial"/>
              <a:ea typeface="Arial"/>
              <a:cs typeface="Arial"/>
              <a:sym typeface="Arial"/>
            </a:endParaRPr>
          </a:p>
          <a:p>
            <a:pPr marL="457200" lvl="0" indent="-304800" algn="l" rtl="0">
              <a:spcBef>
                <a:spcPts val="120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To determine whether or not a bank client would be interested in a term deposit subscription based on their profile and past history with the bank. This will enable the bank to better target their phone based marketing efforts towards clients who would be open to a term deposit subscription.</a:t>
            </a:r>
            <a:endParaRPr sz="1200">
              <a:solidFill>
                <a:srgbClr val="24292E"/>
              </a:solidFill>
              <a:highlight>
                <a:srgbClr val="FFFFFF"/>
              </a:highlight>
              <a:latin typeface="Arial"/>
              <a:ea typeface="Arial"/>
              <a:cs typeface="Arial"/>
              <a:sym typeface="Arial"/>
            </a:endParaRPr>
          </a:p>
          <a:p>
            <a:pPr marL="0" lvl="0" indent="0" algn="l" rtl="0">
              <a:spcBef>
                <a:spcPts val="1200"/>
              </a:spcBef>
              <a:spcAft>
                <a:spcPts val="0"/>
              </a:spcAft>
              <a:buNone/>
            </a:pPr>
            <a:r>
              <a:rPr lang="en" sz="1200">
                <a:solidFill>
                  <a:srgbClr val="24292E"/>
                </a:solidFill>
                <a:highlight>
                  <a:srgbClr val="FFFFFF"/>
                </a:highlight>
                <a:latin typeface="Arial"/>
                <a:ea typeface="Arial"/>
                <a:cs typeface="Arial"/>
                <a:sym typeface="Arial"/>
              </a:rPr>
              <a:t>Secondary Goal(s)</a:t>
            </a:r>
            <a:endParaRPr sz="1200">
              <a:solidFill>
                <a:srgbClr val="24292E"/>
              </a:solidFill>
              <a:highlight>
                <a:srgbClr val="FFFFFF"/>
              </a:highlight>
              <a:latin typeface="Arial"/>
              <a:ea typeface="Arial"/>
              <a:cs typeface="Arial"/>
              <a:sym typeface="Arial"/>
            </a:endParaRPr>
          </a:p>
          <a:p>
            <a:pPr marL="457200" lvl="0" indent="-304800" algn="l" rtl="0">
              <a:spcBef>
                <a:spcPts val="120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Determine if there is an upper limit on the amount of marketing campaigns a client can receive before terminating communication</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Determine if a relationship between a client's profile and their usage of financial services exists</a:t>
            </a:r>
            <a:endParaRPr sz="1200">
              <a:solidFill>
                <a:srgbClr val="24292E"/>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Communication Protocols</a:t>
            </a:r>
            <a:endParaRPr/>
          </a:p>
        </p:txBody>
      </p:sp>
      <p:sp>
        <p:nvSpPr>
          <p:cNvPr id="186" name="Google Shape;186;p19"/>
          <p:cNvSpPr txBox="1">
            <a:spLocks noGrp="1"/>
          </p:cNvSpPr>
          <p:nvPr>
            <p:ph type="body" idx="1"/>
          </p:nvPr>
        </p:nvSpPr>
        <p:spPr>
          <a:xfrm>
            <a:off x="819150" y="162807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Group communication will be located on a Slack group that each member will join. </a:t>
            </a:r>
            <a:endParaRPr/>
          </a:p>
          <a:p>
            <a:pPr marL="457200" lvl="0" indent="-311150" algn="l" rtl="0">
              <a:spcBef>
                <a:spcPts val="0"/>
              </a:spcBef>
              <a:spcAft>
                <a:spcPts val="0"/>
              </a:spcAft>
              <a:buSzPts val="1300"/>
              <a:buChar char="●"/>
            </a:pPr>
            <a:r>
              <a:rPr lang="en"/>
              <a:t>We also created whatsapp group for quick assembly / communication</a:t>
            </a:r>
            <a:endParaRPr/>
          </a:p>
          <a:p>
            <a:pPr marL="457200" lvl="0" indent="-311150" algn="l" rtl="0">
              <a:spcBef>
                <a:spcPts val="0"/>
              </a:spcBef>
              <a:spcAft>
                <a:spcPts val="0"/>
              </a:spcAft>
              <a:buSzPts val="1300"/>
              <a:buChar char="●"/>
            </a:pPr>
            <a:r>
              <a:rPr lang="en"/>
              <a:t>Any updates or changes throughout the project will be posted in this group chat. </a:t>
            </a:r>
            <a:endParaRPr/>
          </a:p>
          <a:p>
            <a:pPr marL="457200" lvl="0" indent="-311150" algn="l" rtl="0">
              <a:spcBef>
                <a:spcPts val="0"/>
              </a:spcBef>
              <a:spcAft>
                <a:spcPts val="0"/>
              </a:spcAft>
              <a:buSzPts val="1300"/>
              <a:buChar char="●"/>
            </a:pPr>
            <a:r>
              <a:rPr lang="en"/>
              <a:t>Additionally members will be able to direct message any other member of the group in order to ask them questions or make comments about the project, the data or the work. </a:t>
            </a:r>
            <a:endParaRPr/>
          </a:p>
          <a:p>
            <a:pPr marL="457200" lvl="0" indent="-311150" algn="l" rtl="0">
              <a:spcBef>
                <a:spcPts val="0"/>
              </a:spcBef>
              <a:spcAft>
                <a:spcPts val="0"/>
              </a:spcAft>
              <a:buSzPts val="1300"/>
              <a:buChar char="●"/>
            </a:pPr>
            <a:r>
              <a:rPr lang="en"/>
              <a:t>Microsoft Teams is being used for weekly project update meetings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819150" y="6038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Technology stack</a:t>
            </a:r>
            <a:endParaRPr/>
          </a:p>
        </p:txBody>
      </p:sp>
      <p:sp>
        <p:nvSpPr>
          <p:cNvPr id="192" name="Google Shape;192;p20"/>
          <p:cNvSpPr txBox="1">
            <a:spLocks noGrp="1"/>
          </p:cNvSpPr>
          <p:nvPr>
            <p:ph type="body" idx="1"/>
          </p:nvPr>
        </p:nvSpPr>
        <p:spPr>
          <a:xfrm>
            <a:off x="819150" y="1277225"/>
            <a:ext cx="7505700" cy="28863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1800"/>
              </a:spcBef>
              <a:spcAft>
                <a:spcPts val="0"/>
              </a:spcAft>
              <a:buClr>
                <a:srgbClr val="24292E"/>
              </a:buClr>
              <a:buSzPts val="1300"/>
              <a:buFont typeface="Arial"/>
              <a:buChar char="●"/>
            </a:pPr>
            <a:r>
              <a:rPr lang="en" b="1">
                <a:solidFill>
                  <a:srgbClr val="24292E"/>
                </a:solidFill>
                <a:highlight>
                  <a:srgbClr val="FFFFFF"/>
                </a:highlight>
                <a:latin typeface="Arial"/>
                <a:ea typeface="Arial"/>
                <a:cs typeface="Arial"/>
                <a:sym typeface="Arial"/>
              </a:rPr>
              <a:t>Database Storage</a:t>
            </a:r>
            <a:endParaRPr b="1">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Postgres is the database we intend to use since the data for the topic is well structued with a specific schema. We will import and export data using SQL queries and the Python "Pandas" library.</a:t>
            </a:r>
            <a:endParaRPr>
              <a:solidFill>
                <a:srgbClr val="24292E"/>
              </a:solidFill>
              <a:highlight>
                <a:srgbClr val="FFFFFF"/>
              </a:highlight>
              <a:latin typeface="Arial"/>
              <a:ea typeface="Arial"/>
              <a:cs typeface="Arial"/>
              <a:sym typeface="Arial"/>
            </a:endParaRPr>
          </a:p>
          <a:p>
            <a:pPr marL="457200" marR="38100" lvl="0" indent="-311150" algn="l" rtl="0">
              <a:lnSpc>
                <a:spcPct val="90000"/>
              </a:lnSpc>
              <a:spcBef>
                <a:spcPts val="0"/>
              </a:spcBef>
              <a:spcAft>
                <a:spcPts val="0"/>
              </a:spcAft>
              <a:buClr>
                <a:srgbClr val="24292E"/>
              </a:buClr>
              <a:buSzPts val="1300"/>
              <a:buFont typeface="Arial"/>
              <a:buChar char="●"/>
            </a:pPr>
            <a:r>
              <a:rPr lang="en" b="1">
                <a:solidFill>
                  <a:srgbClr val="24292E"/>
                </a:solidFill>
                <a:highlight>
                  <a:srgbClr val="FFFFFF"/>
                </a:highlight>
                <a:latin typeface="Arial"/>
                <a:ea typeface="Arial"/>
                <a:cs typeface="Arial"/>
                <a:sym typeface="Arial"/>
              </a:rPr>
              <a:t>Machine Learning</a:t>
            </a:r>
            <a:endParaRPr b="1">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SciKitLearn is the ML library we'll be using to create, train, and test a model. The order of creating a model will be the following</a:t>
            </a:r>
            <a:endParaRPr>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Preprocessing data</a:t>
            </a:r>
            <a:endParaRPr>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Model selection</a:t>
            </a:r>
            <a:endParaRPr>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Model training</a:t>
            </a:r>
            <a:endParaRPr>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Model testing and results</a:t>
            </a:r>
            <a:endParaRPr>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Output metrics</a:t>
            </a:r>
            <a:endParaRPr>
              <a:solidFill>
                <a:srgbClr val="24292E"/>
              </a:solidFill>
              <a:highlight>
                <a:srgbClr val="FFFFFF"/>
              </a:highlight>
              <a:latin typeface="Arial"/>
              <a:ea typeface="Arial"/>
              <a:cs typeface="Arial"/>
              <a:sym typeface="Arial"/>
            </a:endParaRPr>
          </a:p>
          <a:p>
            <a:pPr marL="457200" marR="38100" lvl="0" indent="-311150" algn="l" rtl="0">
              <a:lnSpc>
                <a:spcPct val="90000"/>
              </a:lnSpc>
              <a:spcBef>
                <a:spcPts val="0"/>
              </a:spcBef>
              <a:spcAft>
                <a:spcPts val="0"/>
              </a:spcAft>
              <a:buClr>
                <a:srgbClr val="24292E"/>
              </a:buClr>
              <a:buSzPts val="1300"/>
              <a:buFont typeface="Arial"/>
              <a:buChar char="●"/>
            </a:pPr>
            <a:r>
              <a:rPr lang="en" b="1">
                <a:solidFill>
                  <a:srgbClr val="24292E"/>
                </a:solidFill>
                <a:highlight>
                  <a:srgbClr val="FFFFFF"/>
                </a:highlight>
                <a:latin typeface="Arial"/>
                <a:ea typeface="Arial"/>
                <a:cs typeface="Arial"/>
                <a:sym typeface="Arial"/>
              </a:rPr>
              <a:t>Dashboard</a:t>
            </a:r>
            <a:endParaRPr b="1">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In addition to using a Flask template, we will also integrate D3.js and Plotly for a fully functioning and interactive dashboard. It will be hosted on Github Pages.</a:t>
            </a:r>
            <a:endParaRPr>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Tableau</a:t>
            </a:r>
            <a:endParaRPr>
              <a:solidFill>
                <a:srgbClr val="24292E"/>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1"/>
          <p:cNvSpPr txBox="1">
            <a:spLocks noGrp="1"/>
          </p:cNvSpPr>
          <p:nvPr>
            <p:ph type="title"/>
          </p:nvPr>
        </p:nvSpPr>
        <p:spPr>
          <a:xfrm>
            <a:off x="684850" y="5635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exploration</a:t>
            </a:r>
            <a:endParaRPr/>
          </a:p>
        </p:txBody>
      </p:sp>
      <p:sp>
        <p:nvSpPr>
          <p:cNvPr id="198" name="Google Shape;198;p21"/>
          <p:cNvSpPr txBox="1">
            <a:spLocks noGrp="1"/>
          </p:cNvSpPr>
          <p:nvPr>
            <p:ph type="body" idx="1"/>
          </p:nvPr>
        </p:nvSpPr>
        <p:spPr>
          <a:xfrm>
            <a:off x="819150" y="1347750"/>
            <a:ext cx="7505700" cy="28959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Arial"/>
              <a:buChar char="●"/>
            </a:pPr>
            <a:r>
              <a:rPr lang="en" sz="1200">
                <a:latin typeface="Arial"/>
                <a:ea typeface="Arial"/>
                <a:cs typeface="Arial"/>
                <a:sym typeface="Arial"/>
              </a:rPr>
              <a:t>Extraction:</a:t>
            </a:r>
            <a:endParaRPr sz="1200">
              <a:latin typeface="Arial"/>
              <a:ea typeface="Arial"/>
              <a:cs typeface="Arial"/>
              <a:sym typeface="Arial"/>
            </a:endParaRPr>
          </a:p>
          <a:p>
            <a:pPr marL="914400" lvl="1" indent="-304800" algn="l" rtl="0">
              <a:lnSpc>
                <a:spcPct val="115000"/>
              </a:lnSpc>
              <a:spcBef>
                <a:spcPts val="0"/>
              </a:spcBef>
              <a:spcAft>
                <a:spcPts val="0"/>
              </a:spcAft>
              <a:buSzPts val="1200"/>
              <a:buFont typeface="Arial"/>
              <a:buChar char="○"/>
            </a:pPr>
            <a:r>
              <a:rPr lang="en" sz="1200">
                <a:latin typeface="Arial"/>
                <a:ea typeface="Arial"/>
                <a:cs typeface="Arial"/>
                <a:sym typeface="Arial"/>
              </a:rPr>
              <a:t>Data extracted from the CSV file using Pandas read me</a:t>
            </a:r>
            <a:endParaRPr sz="1200">
              <a:latin typeface="Arial"/>
              <a:ea typeface="Arial"/>
              <a:cs typeface="Arial"/>
              <a:sym typeface="Arial"/>
            </a:endParaRPr>
          </a:p>
          <a:p>
            <a:pPr marL="914400" lvl="1" indent="-304800" algn="l" rtl="0">
              <a:lnSpc>
                <a:spcPct val="115000"/>
              </a:lnSpc>
              <a:spcBef>
                <a:spcPts val="0"/>
              </a:spcBef>
              <a:spcAft>
                <a:spcPts val="0"/>
              </a:spcAft>
              <a:buSzPts val="1200"/>
              <a:buFont typeface="Arial"/>
              <a:buChar char="○"/>
            </a:pPr>
            <a:r>
              <a:rPr lang="en" sz="1200">
                <a:latin typeface="Arial"/>
                <a:ea typeface="Arial"/>
                <a:cs typeface="Arial"/>
                <a:sym typeface="Arial"/>
              </a:rPr>
              <a:t>Analysis of features to be used for analysis and machine learning model</a:t>
            </a:r>
            <a:endParaRPr sz="1200">
              <a:latin typeface="Arial"/>
              <a:ea typeface="Arial"/>
              <a:cs typeface="Arial"/>
              <a:sym typeface="Arial"/>
            </a:endParaRPr>
          </a:p>
          <a:p>
            <a:pPr marL="457200" lvl="0" indent="-304800" algn="l" rtl="0">
              <a:lnSpc>
                <a:spcPct val="115000"/>
              </a:lnSpc>
              <a:spcBef>
                <a:spcPts val="0"/>
              </a:spcBef>
              <a:spcAft>
                <a:spcPts val="0"/>
              </a:spcAft>
              <a:buSzPts val="1200"/>
              <a:buFont typeface="Arial"/>
              <a:buChar char="●"/>
            </a:pPr>
            <a:r>
              <a:rPr lang="en" sz="1200">
                <a:latin typeface="Arial"/>
                <a:ea typeface="Arial"/>
                <a:cs typeface="Arial"/>
                <a:sym typeface="Arial"/>
              </a:rPr>
              <a:t>Transformation</a:t>
            </a:r>
            <a:endParaRPr sz="1200">
              <a:latin typeface="Arial"/>
              <a:ea typeface="Arial"/>
              <a:cs typeface="Arial"/>
              <a:sym typeface="Arial"/>
            </a:endParaRPr>
          </a:p>
          <a:p>
            <a:pPr marL="914400" lvl="1" indent="-304800" algn="l" rtl="0">
              <a:lnSpc>
                <a:spcPct val="115000"/>
              </a:lnSpc>
              <a:spcBef>
                <a:spcPts val="0"/>
              </a:spcBef>
              <a:spcAft>
                <a:spcPts val="0"/>
              </a:spcAft>
              <a:buSzPts val="1200"/>
              <a:buFont typeface="Arial"/>
              <a:buChar char="○"/>
            </a:pPr>
            <a:r>
              <a:rPr lang="en" sz="1200">
                <a:latin typeface="Arial"/>
                <a:ea typeface="Arial"/>
                <a:cs typeface="Arial"/>
                <a:sym typeface="Arial"/>
              </a:rPr>
              <a:t>Removed null values</a:t>
            </a:r>
            <a:endParaRPr sz="1200">
              <a:latin typeface="Arial"/>
              <a:ea typeface="Arial"/>
              <a:cs typeface="Arial"/>
              <a:sym typeface="Arial"/>
            </a:endParaRPr>
          </a:p>
          <a:p>
            <a:pPr marL="914400" lvl="1" indent="-304800" algn="l" rtl="0">
              <a:lnSpc>
                <a:spcPct val="115000"/>
              </a:lnSpc>
              <a:spcBef>
                <a:spcPts val="0"/>
              </a:spcBef>
              <a:spcAft>
                <a:spcPts val="0"/>
              </a:spcAft>
              <a:buSzPts val="1200"/>
              <a:buFont typeface="Arial"/>
              <a:buChar char="○"/>
            </a:pPr>
            <a:r>
              <a:rPr lang="en" sz="1200">
                <a:latin typeface="Arial"/>
                <a:ea typeface="Arial"/>
                <a:cs typeface="Arial"/>
                <a:sym typeface="Arial"/>
              </a:rPr>
              <a:t>Checked the data types, converted string to boolean whenever needed for code</a:t>
            </a:r>
            <a:endParaRPr sz="1200">
              <a:latin typeface="Arial"/>
              <a:ea typeface="Arial"/>
              <a:cs typeface="Arial"/>
              <a:sym typeface="Arial"/>
            </a:endParaRPr>
          </a:p>
          <a:p>
            <a:pPr marL="914400" lvl="1" indent="-304800" algn="l" rtl="0">
              <a:lnSpc>
                <a:spcPct val="115000"/>
              </a:lnSpc>
              <a:spcBef>
                <a:spcPts val="0"/>
              </a:spcBef>
              <a:spcAft>
                <a:spcPts val="0"/>
              </a:spcAft>
              <a:buSzPts val="1200"/>
              <a:buFont typeface="Arial"/>
              <a:buChar char="○"/>
            </a:pPr>
            <a:r>
              <a:rPr lang="en" sz="1200">
                <a:solidFill>
                  <a:srgbClr val="000000"/>
                </a:solidFill>
                <a:highlight>
                  <a:srgbClr val="FFFFFF"/>
                </a:highlight>
                <a:latin typeface="Arial"/>
                <a:ea typeface="Arial"/>
                <a:cs typeface="Arial"/>
                <a:sym typeface="Arial"/>
              </a:rPr>
              <a:t>Analysis to check properties about the features such as </a:t>
            </a:r>
            <a:endParaRPr sz="1200">
              <a:solidFill>
                <a:srgbClr val="000000"/>
              </a:solidFill>
              <a:highlight>
                <a:srgbClr val="FFFFFF"/>
              </a:highlight>
              <a:latin typeface="Arial"/>
              <a:ea typeface="Arial"/>
              <a:cs typeface="Arial"/>
              <a:sym typeface="Arial"/>
            </a:endParaRPr>
          </a:p>
          <a:p>
            <a:pPr marL="1371600" lvl="2" indent="-304800" algn="l" rtl="0">
              <a:lnSpc>
                <a:spcPct val="115000"/>
              </a:lnSpc>
              <a:spcBef>
                <a:spcPts val="0"/>
              </a:spcBef>
              <a:spcAft>
                <a:spcPts val="0"/>
              </a:spcAft>
              <a:buSzPts val="1200"/>
              <a:buFont typeface="Arial"/>
              <a:buChar char="■"/>
            </a:pPr>
            <a:r>
              <a:rPr lang="en" sz="1200">
                <a:solidFill>
                  <a:srgbClr val="000000"/>
                </a:solidFill>
                <a:highlight>
                  <a:srgbClr val="FFFFFF"/>
                </a:highlight>
                <a:latin typeface="Arial"/>
                <a:ea typeface="Arial"/>
                <a:cs typeface="Arial"/>
                <a:sym typeface="Arial"/>
              </a:rPr>
              <a:t>Distribution</a:t>
            </a:r>
            <a:endParaRPr sz="1200">
              <a:solidFill>
                <a:srgbClr val="000000"/>
              </a:solidFill>
              <a:highlight>
                <a:srgbClr val="FFFFFF"/>
              </a:highlight>
              <a:latin typeface="Arial"/>
              <a:ea typeface="Arial"/>
              <a:cs typeface="Arial"/>
              <a:sym typeface="Arial"/>
            </a:endParaRPr>
          </a:p>
          <a:p>
            <a:pPr marL="1371600" lvl="2" indent="-304800" algn="l" rtl="0">
              <a:lnSpc>
                <a:spcPct val="115000"/>
              </a:lnSpc>
              <a:spcBef>
                <a:spcPts val="0"/>
              </a:spcBef>
              <a:spcAft>
                <a:spcPts val="0"/>
              </a:spcAft>
              <a:buSzPts val="1200"/>
              <a:buFont typeface="Arial"/>
              <a:buChar char="■"/>
            </a:pPr>
            <a:r>
              <a:rPr lang="en" sz="1200">
                <a:solidFill>
                  <a:srgbClr val="000000"/>
                </a:solidFill>
                <a:highlight>
                  <a:srgbClr val="FFFFFF"/>
                </a:highlight>
                <a:latin typeface="Arial"/>
                <a:ea typeface="Arial"/>
                <a:cs typeface="Arial"/>
                <a:sym typeface="Arial"/>
              </a:rPr>
              <a:t>missing values</a:t>
            </a:r>
            <a:endParaRPr sz="1200">
              <a:solidFill>
                <a:srgbClr val="000000"/>
              </a:solidFill>
              <a:highlight>
                <a:srgbClr val="FFFFFF"/>
              </a:highlight>
              <a:latin typeface="Arial"/>
              <a:ea typeface="Arial"/>
              <a:cs typeface="Arial"/>
              <a:sym typeface="Arial"/>
            </a:endParaRPr>
          </a:p>
          <a:p>
            <a:pPr marL="1371600" lvl="2" indent="-304800" algn="l" rtl="0">
              <a:lnSpc>
                <a:spcPct val="115000"/>
              </a:lnSpc>
              <a:spcBef>
                <a:spcPts val="0"/>
              </a:spcBef>
              <a:spcAft>
                <a:spcPts val="0"/>
              </a:spcAft>
              <a:buSzPts val="1200"/>
              <a:buFont typeface="Arial"/>
              <a:buChar char="■"/>
            </a:pPr>
            <a:r>
              <a:rPr lang="en" sz="1200">
                <a:solidFill>
                  <a:srgbClr val="000000"/>
                </a:solidFill>
                <a:highlight>
                  <a:srgbClr val="FFFFFF"/>
                </a:highlight>
                <a:latin typeface="Arial"/>
                <a:ea typeface="Arial"/>
                <a:cs typeface="Arial"/>
                <a:sym typeface="Arial"/>
              </a:rPr>
              <a:t>extreme values</a:t>
            </a:r>
            <a:endParaRPr sz="1200">
              <a:solidFill>
                <a:srgbClr val="000000"/>
              </a:solidFill>
              <a:highlight>
                <a:srgbClr val="FFFFFF"/>
              </a:highlight>
              <a:latin typeface="Arial"/>
              <a:ea typeface="Arial"/>
              <a:cs typeface="Arial"/>
              <a:sym typeface="Arial"/>
            </a:endParaRPr>
          </a:p>
          <a:p>
            <a:pPr marL="457200" lvl="0" indent="0" algn="l" rtl="0">
              <a:lnSpc>
                <a:spcPct val="95000"/>
              </a:lnSpc>
              <a:spcBef>
                <a:spcPts val="1200"/>
              </a:spcBef>
              <a:spcAft>
                <a:spcPts val="1200"/>
              </a:spcAft>
              <a:buNone/>
            </a:pPr>
            <a:endParaRPr sz="12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811</Words>
  <Application>Microsoft Office PowerPoint</Application>
  <PresentationFormat>On-screen Show (16:9)</PresentationFormat>
  <Paragraphs>81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Nunito</vt:lpstr>
      <vt:lpstr>Roboto</vt:lpstr>
      <vt:lpstr>Shift</vt:lpstr>
      <vt:lpstr>Banking Dataset Marketing Targets Prediction</vt:lpstr>
      <vt:lpstr>Topic</vt:lpstr>
      <vt:lpstr>Team Members</vt:lpstr>
      <vt:lpstr>Rationale</vt:lpstr>
      <vt:lpstr>Data Source</vt:lpstr>
      <vt:lpstr>Objectives (Questions to be answered)</vt:lpstr>
      <vt:lpstr>Communication Protocols</vt:lpstr>
      <vt:lpstr>Technology stack</vt:lpstr>
      <vt:lpstr>Data exploration</vt:lpstr>
      <vt:lpstr>Analysis phase</vt:lpstr>
      <vt:lpstr>Analysis phase</vt:lpstr>
      <vt:lpstr>Analysis phase</vt:lpstr>
      <vt:lpstr>Analysis phase</vt:lpstr>
      <vt:lpstr>Machine learning</vt:lpstr>
      <vt:lpstr>Database Integration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Dataset Marketing Targets Prediction</dc:title>
  <dc:creator>Shikha Mehta</dc:creator>
  <cp:lastModifiedBy>Shikha Mehta</cp:lastModifiedBy>
  <cp:revision>1</cp:revision>
  <dcterms:modified xsi:type="dcterms:W3CDTF">2021-07-20T01:46:38Z</dcterms:modified>
</cp:coreProperties>
</file>