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Nuni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e2df622baa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e2df622baa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e2df622baa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e2df622ba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2df622baa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e2df622baa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2df622baa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e2df622baa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e2df622baa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e2df622baa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e2df622baa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e2df622baa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2df622baa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2df622baa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e2df622baa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e2df622baa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e2df622baa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e2df622baa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prakharrathi25/banking-dataset-marketing-target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archive.ics.uci.edu/ml/datasets/Bank+Marketi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120"/>
              <a:t>Banking Dataset</a:t>
            </a:r>
            <a:endParaRPr sz="3120"/>
          </a:p>
          <a:p>
            <a:pPr marL="0" lvl="0" indent="0" algn="ctr" rtl="0">
              <a:spcBef>
                <a:spcPts val="0"/>
              </a:spcBef>
              <a:spcAft>
                <a:spcPts val="0"/>
              </a:spcAft>
              <a:buSzPts val="990"/>
              <a:buNone/>
            </a:pPr>
            <a:r>
              <a:rPr lang="en" sz="3120"/>
              <a:t>Marketing Targets Prediction</a:t>
            </a:r>
            <a:endParaRPr sz="2920"/>
          </a:p>
        </p:txBody>
      </p:sp>
      <p:sp>
        <p:nvSpPr>
          <p:cNvPr id="129" name="Google Shape;129;p13"/>
          <p:cNvSpPr txBox="1">
            <a:spLocks noGrp="1"/>
          </p:cNvSpPr>
          <p:nvPr>
            <p:ph type="subTitle" idx="1"/>
          </p:nvPr>
        </p:nvSpPr>
        <p:spPr>
          <a:xfrm>
            <a:off x="1793550" y="3194725"/>
            <a:ext cx="55569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Customer conversion prediction for term deposits</a:t>
            </a:r>
            <a:endParaRPr/>
          </a:p>
        </p:txBody>
      </p:sp>
      <p:sp>
        <p:nvSpPr>
          <p:cNvPr id="130" name="Google Shape;130;p13"/>
          <p:cNvSpPr txBox="1"/>
          <p:nvPr/>
        </p:nvSpPr>
        <p:spPr>
          <a:xfrm>
            <a:off x="6660675" y="3826175"/>
            <a:ext cx="104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Group 8</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84" name="Google Shape;184;p2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Topic</a:t>
            </a:r>
            <a:endParaRPr/>
          </a:p>
        </p:txBody>
      </p:sp>
      <p:sp>
        <p:nvSpPr>
          <p:cNvPr id="136" name="Google Shape;136;p14"/>
          <p:cNvSpPr txBox="1">
            <a:spLocks noGrp="1"/>
          </p:cNvSpPr>
          <p:nvPr>
            <p:ph type="body" idx="1"/>
          </p:nvPr>
        </p:nvSpPr>
        <p:spPr>
          <a:xfrm>
            <a:off x="819150" y="1628075"/>
            <a:ext cx="7505700" cy="24480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Every business has a limited marketing budget. Therefore it's vital that each dollar is spent in the most efficient way possible. </a:t>
            </a:r>
            <a:endParaRPr sz="1200">
              <a:solidFill>
                <a:srgbClr val="24292E"/>
              </a:solidFill>
              <a:highlight>
                <a:srgbClr val="FFFFFF"/>
              </a:highlight>
              <a:latin typeface="Arial"/>
              <a:ea typeface="Arial"/>
              <a:cs typeface="Arial"/>
              <a:sym typeface="Arial"/>
            </a:endParaRPr>
          </a:p>
          <a:p>
            <a:pPr marL="457200" lvl="0" indent="-304800" algn="l" rtl="0">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Prediction based on existing customer base really helps in developing focussed marketing initiative and better customer upselling</a:t>
            </a:r>
            <a:endParaRPr sz="1200">
              <a:solidFill>
                <a:srgbClr val="24292E"/>
              </a:solidFill>
              <a:highlight>
                <a:srgbClr val="FFFFFF"/>
              </a:highlight>
              <a:latin typeface="Arial"/>
              <a:ea typeface="Arial"/>
              <a:cs typeface="Arial"/>
              <a:sym typeface="Arial"/>
            </a:endParaRPr>
          </a:p>
          <a:p>
            <a:pPr marL="457200" lvl="0" indent="-304800" algn="l" rtl="0">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Product: Term deposits are similar to GICs, where a client will give the bank money in exchange for the money plus interest after a fixed period of time. During this time, the client is unable to withdraw their money.</a:t>
            </a:r>
            <a:endParaRPr sz="1200">
              <a:solidFill>
                <a:srgbClr val="24292E"/>
              </a:solidFill>
              <a:highlight>
                <a:srgbClr val="FFFFFF"/>
              </a:highlight>
              <a:latin typeface="Arial"/>
              <a:ea typeface="Arial"/>
              <a:cs typeface="Arial"/>
              <a:sym typeface="Arial"/>
            </a:endParaRPr>
          </a:p>
          <a:p>
            <a:pPr marL="457200" lvl="0" indent="-304800" algn="l" rtl="0">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In a bank's case, it's necessary to determine which of their clients will be receptive to phone marketing campaigns regarding the bank's financial services, specifically term deposits. </a:t>
            </a:r>
            <a:endParaRPr sz="1200">
              <a:solidFill>
                <a:srgbClr val="24292E"/>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Rationale</a:t>
            </a:r>
            <a:endParaRPr/>
          </a:p>
        </p:txBody>
      </p:sp>
      <p:sp>
        <p:nvSpPr>
          <p:cNvPr id="142" name="Google Shape;142;p15"/>
          <p:cNvSpPr txBox="1">
            <a:spLocks noGrp="1"/>
          </p:cNvSpPr>
          <p:nvPr>
            <p:ph type="body" idx="1"/>
          </p:nvPr>
        </p:nvSpPr>
        <p:spPr>
          <a:xfrm>
            <a:off x="819150" y="1709500"/>
            <a:ext cx="7505700" cy="24480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The motivation behind the topic is to determine if marketing campaigns through phone calls is an effective use of marketing spend by companies such as a bank or large institution. </a:t>
            </a:r>
            <a:endParaRPr sz="1200">
              <a:solidFill>
                <a:srgbClr val="24292E"/>
              </a:solidFill>
              <a:highlight>
                <a:srgbClr val="FFFFFF"/>
              </a:highlight>
              <a:latin typeface="Arial"/>
              <a:ea typeface="Arial"/>
              <a:cs typeface="Arial"/>
              <a:sym typeface="Arial"/>
            </a:endParaRPr>
          </a:p>
          <a:p>
            <a:pPr marL="457200" lvl="0" indent="-304800" algn="l" rtl="0">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This could also shed light on why so many people receive fraudulent phone calls of people claiming to be from IRS/CRA demanding money. If phone campaigns are truly effective, then one would expect to continue receiving fraudulent calls.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Source</a:t>
            </a:r>
            <a:endParaRPr/>
          </a:p>
        </p:txBody>
      </p:sp>
      <p:sp>
        <p:nvSpPr>
          <p:cNvPr id="148" name="Google Shape;148;p16"/>
          <p:cNvSpPr txBox="1">
            <a:spLocks noGrp="1"/>
          </p:cNvSpPr>
          <p:nvPr>
            <p:ph type="body" idx="1"/>
          </p:nvPr>
        </p:nvSpPr>
        <p:spPr>
          <a:xfrm>
            <a:off x="819150" y="1672475"/>
            <a:ext cx="7505700" cy="24480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Font typeface="Arial"/>
              <a:buChar char="●"/>
            </a:pPr>
            <a:r>
              <a:rPr lang="en" sz="1200">
                <a:solidFill>
                  <a:srgbClr val="24292E"/>
                </a:solidFill>
                <a:highlight>
                  <a:srgbClr val="FFFFFF"/>
                </a:highlight>
                <a:latin typeface="Arial"/>
                <a:ea typeface="Arial"/>
                <a:cs typeface="Arial"/>
                <a:sym typeface="Arial"/>
              </a:rPr>
              <a:t>Dataset  source: Kaggle (</a:t>
            </a:r>
            <a:r>
              <a:rPr lang="en" sz="1200" u="sng">
                <a:solidFill>
                  <a:schemeClr val="hlink"/>
                </a:solidFill>
                <a:highlight>
                  <a:srgbClr val="FFFFFF"/>
                </a:highlight>
                <a:latin typeface="Arial"/>
                <a:ea typeface="Arial"/>
                <a:cs typeface="Arial"/>
                <a:sym typeface="Arial"/>
                <a:hlinkClick r:id="rId3"/>
              </a:rPr>
              <a:t>https://www.kaggle.com/prakharrathi25/banking-dataset-marketing-targets</a:t>
            </a:r>
            <a:r>
              <a:rPr lang="en" sz="1200">
                <a:solidFill>
                  <a:srgbClr val="24292E"/>
                </a:solidFill>
                <a:highlight>
                  <a:srgbClr val="FFFFFF"/>
                </a:highlight>
                <a:latin typeface="Arial"/>
                <a:ea typeface="Arial"/>
                <a:cs typeface="Arial"/>
                <a:sym typeface="Arial"/>
              </a:rPr>
              <a:t>)</a:t>
            </a:r>
            <a:endParaRPr sz="1200">
              <a:solidFill>
                <a:srgbClr val="24292E"/>
              </a:solidFill>
              <a:highlight>
                <a:srgbClr val="FFFFFF"/>
              </a:highlight>
              <a:latin typeface="Arial"/>
              <a:ea typeface="Arial"/>
              <a:cs typeface="Arial"/>
              <a:sym typeface="Arial"/>
            </a:endParaRPr>
          </a:p>
          <a:p>
            <a:pPr marL="457200" lvl="0" indent="-304800" algn="l" rtl="0">
              <a:spcBef>
                <a:spcPts val="0"/>
              </a:spcBef>
              <a:spcAft>
                <a:spcPts val="0"/>
              </a:spcAft>
              <a:buSzPts val="1200"/>
              <a:buFont typeface="Arial"/>
              <a:buChar char="●"/>
            </a:pPr>
            <a:r>
              <a:rPr lang="en" sz="1200">
                <a:solidFill>
                  <a:srgbClr val="24292E"/>
                </a:solidFill>
                <a:highlight>
                  <a:srgbClr val="FFFFFF"/>
                </a:highlight>
                <a:latin typeface="Arial"/>
                <a:ea typeface="Arial"/>
                <a:cs typeface="Arial"/>
                <a:sym typeface="Arial"/>
              </a:rPr>
              <a:t>The data was pulled from the </a:t>
            </a:r>
            <a:r>
              <a:rPr lang="en" sz="1200">
                <a:solidFill>
                  <a:schemeClr val="hlink"/>
                </a:solidFill>
                <a:highlight>
                  <a:srgbClr val="FFFFFF"/>
                </a:highlight>
                <a:uFill>
                  <a:noFill/>
                </a:uFill>
                <a:latin typeface="Arial"/>
                <a:ea typeface="Arial"/>
                <a:cs typeface="Arial"/>
                <a:sym typeface="Arial"/>
                <a:hlinkClick r:id="rId4"/>
              </a:rPr>
              <a:t>UCI Machine learning repository</a:t>
            </a:r>
            <a:r>
              <a:rPr lang="en" sz="1200">
                <a:solidFill>
                  <a:srgbClr val="24292E"/>
                </a:solidFill>
                <a:highlight>
                  <a:srgbClr val="FFFFFF"/>
                </a:highlight>
                <a:latin typeface="Arial"/>
                <a:ea typeface="Arial"/>
                <a:cs typeface="Arial"/>
                <a:sym typeface="Arial"/>
              </a:rPr>
              <a:t>. The data was gathered from marketing campaigns a Portuguese banking institution implemented through phone calls.</a:t>
            </a:r>
            <a:endParaRPr sz="1200">
              <a:solidFill>
                <a:srgbClr val="24292E"/>
              </a:solidFill>
              <a:highlight>
                <a:srgbClr val="FFFFFF"/>
              </a:highlight>
              <a:latin typeface="Arial"/>
              <a:ea typeface="Arial"/>
              <a:cs typeface="Arial"/>
              <a:sym typeface="Arial"/>
            </a:endParaRPr>
          </a:p>
          <a:p>
            <a:pPr marL="457200" lvl="0" indent="-304800" algn="l" rtl="0">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Source: [Moro et al., 2014] S. Moro, P. Cortez and P. Rita. A Data-Driven Approach to Predict the Success of Bank Telemarketing. Decision Support Systems, Elsevier, 62:22-31, June 2014</a:t>
            </a:r>
            <a:endParaRPr sz="1200">
              <a:solidFill>
                <a:srgbClr val="24292E"/>
              </a:solidFill>
              <a:highlight>
                <a:srgbClr val="FFFFFF"/>
              </a:highlight>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Objectives</a:t>
            </a:r>
            <a:endParaRPr/>
          </a:p>
          <a:p>
            <a:pPr marL="0" lvl="0" indent="0" algn="l" rtl="0">
              <a:spcBef>
                <a:spcPts val="0"/>
              </a:spcBef>
              <a:spcAft>
                <a:spcPts val="0"/>
              </a:spcAft>
              <a:buNone/>
            </a:pPr>
            <a:r>
              <a:rPr lang="en" sz="1300"/>
              <a:t>(Questions to be answered)</a:t>
            </a:r>
            <a:endParaRPr sz="1300"/>
          </a:p>
        </p:txBody>
      </p:sp>
      <p:sp>
        <p:nvSpPr>
          <p:cNvPr id="154" name="Google Shape;154;p17"/>
          <p:cNvSpPr txBox="1">
            <a:spLocks noGrp="1"/>
          </p:cNvSpPr>
          <p:nvPr>
            <p:ph type="body" idx="1"/>
          </p:nvPr>
        </p:nvSpPr>
        <p:spPr>
          <a:xfrm>
            <a:off x="819150" y="1800200"/>
            <a:ext cx="7505700" cy="24480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200">
                <a:solidFill>
                  <a:srgbClr val="24292E"/>
                </a:solidFill>
                <a:highlight>
                  <a:srgbClr val="FFFFFF"/>
                </a:highlight>
                <a:latin typeface="Arial"/>
                <a:ea typeface="Arial"/>
                <a:cs typeface="Arial"/>
                <a:sym typeface="Arial"/>
              </a:rPr>
              <a:t>Primary Goal:</a:t>
            </a:r>
            <a:endParaRPr sz="1200">
              <a:solidFill>
                <a:srgbClr val="24292E"/>
              </a:solidFill>
              <a:highlight>
                <a:srgbClr val="FFFFFF"/>
              </a:highlight>
              <a:latin typeface="Arial"/>
              <a:ea typeface="Arial"/>
              <a:cs typeface="Arial"/>
              <a:sym typeface="Arial"/>
            </a:endParaRPr>
          </a:p>
          <a:p>
            <a:pPr marL="457200" lvl="0" indent="-304800" algn="l" rtl="0">
              <a:spcBef>
                <a:spcPts val="120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To determine whether or not a bank client would be interested in a term deposit subscription based on their profile and past history with the bank. This will enable the bank to better target their phone based marketing efforts towards clients who would be open to a term deposit subscription.</a:t>
            </a:r>
            <a:endParaRPr sz="1200">
              <a:solidFill>
                <a:srgbClr val="24292E"/>
              </a:solidFill>
              <a:highlight>
                <a:srgbClr val="FFFFFF"/>
              </a:highlight>
              <a:latin typeface="Arial"/>
              <a:ea typeface="Arial"/>
              <a:cs typeface="Arial"/>
              <a:sym typeface="Arial"/>
            </a:endParaRPr>
          </a:p>
          <a:p>
            <a:pPr marL="0" lvl="0" indent="0" algn="l" rtl="0">
              <a:spcBef>
                <a:spcPts val="1200"/>
              </a:spcBef>
              <a:spcAft>
                <a:spcPts val="0"/>
              </a:spcAft>
              <a:buNone/>
            </a:pPr>
            <a:r>
              <a:rPr lang="en" sz="1200">
                <a:solidFill>
                  <a:srgbClr val="24292E"/>
                </a:solidFill>
                <a:highlight>
                  <a:srgbClr val="FFFFFF"/>
                </a:highlight>
                <a:latin typeface="Arial"/>
                <a:ea typeface="Arial"/>
                <a:cs typeface="Arial"/>
                <a:sym typeface="Arial"/>
              </a:rPr>
              <a:t>Secondary Goal(s)</a:t>
            </a:r>
            <a:endParaRPr sz="1200">
              <a:solidFill>
                <a:srgbClr val="24292E"/>
              </a:solidFill>
              <a:highlight>
                <a:srgbClr val="FFFFFF"/>
              </a:highlight>
              <a:latin typeface="Arial"/>
              <a:ea typeface="Arial"/>
              <a:cs typeface="Arial"/>
              <a:sym typeface="Arial"/>
            </a:endParaRPr>
          </a:p>
          <a:p>
            <a:pPr marL="457200" lvl="0" indent="-304800" algn="l" rtl="0">
              <a:spcBef>
                <a:spcPts val="120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Determine if there is an upper limit on the amount of marketing campaigns a client can receive before terminating communication</a:t>
            </a:r>
            <a:endParaRPr sz="1200">
              <a:solidFill>
                <a:srgbClr val="24292E"/>
              </a:solidFill>
              <a:highlight>
                <a:srgbClr val="FFFFFF"/>
              </a:highlight>
              <a:latin typeface="Arial"/>
              <a:ea typeface="Arial"/>
              <a:cs typeface="Arial"/>
              <a:sym typeface="Arial"/>
            </a:endParaRPr>
          </a:p>
          <a:p>
            <a:pPr marL="457200" lvl="0" indent="-304800" algn="l" rtl="0">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Determine if a relationship between a client's profile and their usage of financial services exists</a:t>
            </a:r>
            <a:endParaRPr sz="1200">
              <a:solidFill>
                <a:srgbClr val="24292E"/>
              </a:solidFill>
              <a:highlight>
                <a:srgbClr val="FFFFFF"/>
              </a:highlight>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Communication Protocols</a:t>
            </a:r>
            <a:endParaRPr/>
          </a:p>
        </p:txBody>
      </p:sp>
      <p:sp>
        <p:nvSpPr>
          <p:cNvPr id="160" name="Google Shape;160;p18"/>
          <p:cNvSpPr txBox="1">
            <a:spLocks noGrp="1"/>
          </p:cNvSpPr>
          <p:nvPr>
            <p:ph type="body" idx="1"/>
          </p:nvPr>
        </p:nvSpPr>
        <p:spPr>
          <a:xfrm>
            <a:off x="819150" y="162807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Group communication will be located on a Slack group that each member will join. </a:t>
            </a:r>
            <a:endParaRPr/>
          </a:p>
          <a:p>
            <a:pPr marL="457200" lvl="0" indent="-311150" algn="l" rtl="0">
              <a:spcBef>
                <a:spcPts val="0"/>
              </a:spcBef>
              <a:spcAft>
                <a:spcPts val="0"/>
              </a:spcAft>
              <a:buSzPts val="1300"/>
              <a:buChar char="●"/>
            </a:pPr>
            <a:r>
              <a:rPr lang="en"/>
              <a:t>We also created whatsapp group for quick assembly / communication</a:t>
            </a:r>
            <a:endParaRPr/>
          </a:p>
          <a:p>
            <a:pPr marL="457200" lvl="0" indent="-311150" algn="l" rtl="0">
              <a:spcBef>
                <a:spcPts val="0"/>
              </a:spcBef>
              <a:spcAft>
                <a:spcPts val="0"/>
              </a:spcAft>
              <a:buSzPts val="1300"/>
              <a:buChar char="●"/>
            </a:pPr>
            <a:r>
              <a:rPr lang="en"/>
              <a:t>Any updates or changes throughout the project will be posted in this group chat. </a:t>
            </a:r>
            <a:endParaRPr/>
          </a:p>
          <a:p>
            <a:pPr marL="457200" lvl="0" indent="-311150" algn="l" rtl="0">
              <a:spcBef>
                <a:spcPts val="0"/>
              </a:spcBef>
              <a:spcAft>
                <a:spcPts val="0"/>
              </a:spcAft>
              <a:buSzPts val="1300"/>
              <a:buChar char="●"/>
            </a:pPr>
            <a:r>
              <a:rPr lang="en"/>
              <a:t>Additionally members will be able to direct message any other member of the group in order to ask them questions or make comments about the project, the data or the work. </a:t>
            </a:r>
            <a:endParaRPr/>
          </a:p>
          <a:p>
            <a:pPr marL="457200" lvl="0" indent="-311150" algn="l" rtl="0">
              <a:spcBef>
                <a:spcPts val="0"/>
              </a:spcBef>
              <a:spcAft>
                <a:spcPts val="0"/>
              </a:spcAft>
              <a:buSzPts val="1300"/>
              <a:buChar char="●"/>
            </a:pPr>
            <a:r>
              <a:rPr lang="en"/>
              <a:t>Microsoft Teams is being used for weekly project update meetings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Technology stack</a:t>
            </a:r>
            <a:endParaRPr/>
          </a:p>
        </p:txBody>
      </p:sp>
      <p:sp>
        <p:nvSpPr>
          <p:cNvPr id="166" name="Google Shape;166;p19"/>
          <p:cNvSpPr txBox="1">
            <a:spLocks noGrp="1"/>
          </p:cNvSpPr>
          <p:nvPr>
            <p:ph type="body" idx="1"/>
          </p:nvPr>
        </p:nvSpPr>
        <p:spPr>
          <a:xfrm>
            <a:off x="863550" y="1465250"/>
            <a:ext cx="7505700" cy="28863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1800"/>
              </a:spcBef>
              <a:spcAft>
                <a:spcPts val="0"/>
              </a:spcAft>
              <a:buClr>
                <a:srgbClr val="24292E"/>
              </a:buClr>
              <a:buSzPts val="1300"/>
              <a:buFont typeface="Arial"/>
              <a:buChar char="●"/>
            </a:pPr>
            <a:r>
              <a:rPr lang="en" b="1">
                <a:solidFill>
                  <a:srgbClr val="24292E"/>
                </a:solidFill>
                <a:highlight>
                  <a:srgbClr val="FFFFFF"/>
                </a:highlight>
                <a:latin typeface="Arial"/>
                <a:ea typeface="Arial"/>
                <a:cs typeface="Arial"/>
                <a:sym typeface="Arial"/>
              </a:rPr>
              <a:t>Database Storage</a:t>
            </a:r>
            <a:endParaRPr b="1">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a:solidFill>
                  <a:srgbClr val="24292E"/>
                </a:solidFill>
                <a:highlight>
                  <a:srgbClr val="FFFFFF"/>
                </a:highlight>
                <a:latin typeface="Arial"/>
                <a:ea typeface="Arial"/>
                <a:cs typeface="Arial"/>
                <a:sym typeface="Arial"/>
              </a:rPr>
              <a:t>Postgres is the database we intend to use since the data for the topic is well structued with a specific schema. We will import and export data using SQL queries and the Python "Pandas" library.</a:t>
            </a:r>
            <a:endParaRPr>
              <a:solidFill>
                <a:srgbClr val="24292E"/>
              </a:solidFill>
              <a:highlight>
                <a:srgbClr val="FFFFFF"/>
              </a:highlight>
              <a:latin typeface="Arial"/>
              <a:ea typeface="Arial"/>
              <a:cs typeface="Arial"/>
              <a:sym typeface="Arial"/>
            </a:endParaRPr>
          </a:p>
          <a:p>
            <a:pPr marL="457200" marR="38100" lvl="0" indent="-311150" algn="l" rtl="0">
              <a:lnSpc>
                <a:spcPct val="90000"/>
              </a:lnSpc>
              <a:spcBef>
                <a:spcPts val="0"/>
              </a:spcBef>
              <a:spcAft>
                <a:spcPts val="0"/>
              </a:spcAft>
              <a:buClr>
                <a:srgbClr val="24292E"/>
              </a:buClr>
              <a:buSzPts val="1300"/>
              <a:buFont typeface="Arial"/>
              <a:buChar char="●"/>
            </a:pPr>
            <a:r>
              <a:rPr lang="en" b="1">
                <a:solidFill>
                  <a:srgbClr val="24292E"/>
                </a:solidFill>
                <a:highlight>
                  <a:srgbClr val="FFFFFF"/>
                </a:highlight>
                <a:latin typeface="Arial"/>
                <a:ea typeface="Arial"/>
                <a:cs typeface="Arial"/>
                <a:sym typeface="Arial"/>
              </a:rPr>
              <a:t>Machine Learning</a:t>
            </a:r>
            <a:endParaRPr b="1">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a:solidFill>
                  <a:srgbClr val="24292E"/>
                </a:solidFill>
                <a:highlight>
                  <a:srgbClr val="FFFFFF"/>
                </a:highlight>
                <a:latin typeface="Arial"/>
                <a:ea typeface="Arial"/>
                <a:cs typeface="Arial"/>
                <a:sym typeface="Arial"/>
              </a:rPr>
              <a:t>SciKitLearn is the ML library we'll be using to create, train, and test a model. The order of creating a model will be the following</a:t>
            </a:r>
            <a:endParaRPr>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a:solidFill>
                  <a:srgbClr val="24292E"/>
                </a:solidFill>
                <a:highlight>
                  <a:srgbClr val="FFFFFF"/>
                </a:highlight>
                <a:latin typeface="Arial"/>
                <a:ea typeface="Arial"/>
                <a:cs typeface="Arial"/>
                <a:sym typeface="Arial"/>
              </a:rPr>
              <a:t>Preprocessing data</a:t>
            </a:r>
            <a:endParaRPr>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a:solidFill>
                  <a:srgbClr val="24292E"/>
                </a:solidFill>
                <a:highlight>
                  <a:srgbClr val="FFFFFF"/>
                </a:highlight>
                <a:latin typeface="Arial"/>
                <a:ea typeface="Arial"/>
                <a:cs typeface="Arial"/>
                <a:sym typeface="Arial"/>
              </a:rPr>
              <a:t>Model selection</a:t>
            </a:r>
            <a:endParaRPr>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a:solidFill>
                  <a:srgbClr val="24292E"/>
                </a:solidFill>
                <a:highlight>
                  <a:srgbClr val="FFFFFF"/>
                </a:highlight>
                <a:latin typeface="Arial"/>
                <a:ea typeface="Arial"/>
                <a:cs typeface="Arial"/>
                <a:sym typeface="Arial"/>
              </a:rPr>
              <a:t>Model training</a:t>
            </a:r>
            <a:endParaRPr>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a:solidFill>
                  <a:srgbClr val="24292E"/>
                </a:solidFill>
                <a:highlight>
                  <a:srgbClr val="FFFFFF"/>
                </a:highlight>
                <a:latin typeface="Arial"/>
                <a:ea typeface="Arial"/>
                <a:cs typeface="Arial"/>
                <a:sym typeface="Arial"/>
              </a:rPr>
              <a:t>Model testing and results</a:t>
            </a:r>
            <a:endParaRPr>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a:solidFill>
                  <a:srgbClr val="24292E"/>
                </a:solidFill>
                <a:highlight>
                  <a:srgbClr val="FFFFFF"/>
                </a:highlight>
                <a:latin typeface="Arial"/>
                <a:ea typeface="Arial"/>
                <a:cs typeface="Arial"/>
                <a:sym typeface="Arial"/>
              </a:rPr>
              <a:t>Output metrics</a:t>
            </a:r>
            <a:endParaRPr>
              <a:solidFill>
                <a:srgbClr val="24292E"/>
              </a:solidFill>
              <a:highlight>
                <a:srgbClr val="FFFFFF"/>
              </a:highlight>
              <a:latin typeface="Arial"/>
              <a:ea typeface="Arial"/>
              <a:cs typeface="Arial"/>
              <a:sym typeface="Arial"/>
            </a:endParaRPr>
          </a:p>
          <a:p>
            <a:pPr marL="457200" marR="38100" lvl="0" indent="-311150" algn="l" rtl="0">
              <a:lnSpc>
                <a:spcPct val="90000"/>
              </a:lnSpc>
              <a:spcBef>
                <a:spcPts val="0"/>
              </a:spcBef>
              <a:spcAft>
                <a:spcPts val="0"/>
              </a:spcAft>
              <a:buClr>
                <a:srgbClr val="24292E"/>
              </a:buClr>
              <a:buSzPts val="1300"/>
              <a:buFont typeface="Arial"/>
              <a:buChar char="●"/>
            </a:pPr>
            <a:r>
              <a:rPr lang="en" b="1">
                <a:solidFill>
                  <a:srgbClr val="24292E"/>
                </a:solidFill>
                <a:highlight>
                  <a:srgbClr val="FFFFFF"/>
                </a:highlight>
                <a:latin typeface="Arial"/>
                <a:ea typeface="Arial"/>
                <a:cs typeface="Arial"/>
                <a:sym typeface="Arial"/>
              </a:rPr>
              <a:t>Dashboard</a:t>
            </a:r>
            <a:endParaRPr b="1">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a:solidFill>
                  <a:srgbClr val="24292E"/>
                </a:solidFill>
                <a:highlight>
                  <a:srgbClr val="FFFFFF"/>
                </a:highlight>
                <a:latin typeface="Arial"/>
                <a:ea typeface="Arial"/>
                <a:cs typeface="Arial"/>
                <a:sym typeface="Arial"/>
              </a:rPr>
              <a:t>In addition to using a Flask template, we will also integrate D3.js and Plotly for a fully functioning and interactive dashboard. It will be hosted on Github Pages.</a:t>
            </a:r>
            <a:endParaRPr>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a:solidFill>
                  <a:srgbClr val="24292E"/>
                </a:solidFill>
                <a:highlight>
                  <a:srgbClr val="FFFFFF"/>
                </a:highlight>
                <a:latin typeface="Arial"/>
                <a:ea typeface="Arial"/>
                <a:cs typeface="Arial"/>
                <a:sym typeface="Arial"/>
              </a:rPr>
              <a:t>Tableau</a:t>
            </a:r>
            <a:endParaRPr>
              <a:solidFill>
                <a:srgbClr val="24292E"/>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exploration</a:t>
            </a:r>
            <a:endParaRPr/>
          </a:p>
        </p:txBody>
      </p:sp>
      <p:sp>
        <p:nvSpPr>
          <p:cNvPr id="172" name="Google Shape;172;p2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Analysis phase</a:t>
            </a:r>
            <a:endParaRPr/>
          </a:p>
        </p:txBody>
      </p:sp>
      <p:sp>
        <p:nvSpPr>
          <p:cNvPr id="178" name="Google Shape;178;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602</Words>
  <Application>Microsoft Office PowerPoint</Application>
  <PresentationFormat>On-screen Show (16:9)</PresentationFormat>
  <Paragraphs>44</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Nunito</vt:lpstr>
      <vt:lpstr>Calibri</vt:lpstr>
      <vt:lpstr>Arial</vt:lpstr>
      <vt:lpstr>Shift</vt:lpstr>
      <vt:lpstr>Banking Dataset Marketing Targets Prediction</vt:lpstr>
      <vt:lpstr>Topic</vt:lpstr>
      <vt:lpstr>Rationale</vt:lpstr>
      <vt:lpstr>Data Source</vt:lpstr>
      <vt:lpstr>Objectives (Questions to be answered)</vt:lpstr>
      <vt:lpstr>Communication Protocols</vt:lpstr>
      <vt:lpstr>Technology stack</vt:lpstr>
      <vt:lpstr>Data exploration</vt:lpstr>
      <vt:lpstr>Analysis phase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Dataset Marketing Targets Prediction</dc:title>
  <dc:creator>Shikha Mehta</dc:creator>
  <cp:lastModifiedBy>Shikha Mehta</cp:lastModifiedBy>
  <cp:revision>1</cp:revision>
  <dcterms:modified xsi:type="dcterms:W3CDTF">2021-07-13T17:53:03Z</dcterms:modified>
</cp:coreProperties>
</file>