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2df622ba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2df622ba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2df622ba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2df622ba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2df622ba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2df622ba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2df622ba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2df622ba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2df622ba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2df622ba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2df622ba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2df622ba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2df622ba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2df622ba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2df622ba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2df622ba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2df622ba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2df622ba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rakharrathi25/banking-dataset-marketing-target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rchive.ics.uci.edu/ml/datasets/Bank+Market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120"/>
              <a:t>Banking Dataset</a:t>
            </a:r>
            <a:endParaRPr sz="3120"/>
          </a:p>
          <a:p>
            <a:pPr marL="0" lvl="0" indent="0" algn="ctr" rtl="0">
              <a:spcBef>
                <a:spcPts val="0"/>
              </a:spcBef>
              <a:spcAft>
                <a:spcPts val="0"/>
              </a:spcAft>
              <a:buSzPts val="990"/>
              <a:buNone/>
            </a:pPr>
            <a:r>
              <a:rPr lang="en" sz="3120"/>
              <a:t>Marketing Targets Prediction</a:t>
            </a:r>
            <a:endParaRPr sz="2920"/>
          </a:p>
        </p:txBody>
      </p:sp>
      <p:sp>
        <p:nvSpPr>
          <p:cNvPr id="129" name="Google Shape;129;p13"/>
          <p:cNvSpPr txBox="1">
            <a:spLocks noGrp="1"/>
          </p:cNvSpPr>
          <p:nvPr>
            <p:ph type="subTitle" idx="1"/>
          </p:nvPr>
        </p:nvSpPr>
        <p:spPr>
          <a:xfrm>
            <a:off x="1793550" y="3194725"/>
            <a:ext cx="55569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Customer conversion prediction for term deposits</a:t>
            </a:r>
            <a:endParaRPr/>
          </a:p>
        </p:txBody>
      </p:sp>
      <p:sp>
        <p:nvSpPr>
          <p:cNvPr id="130" name="Google Shape;130;p13"/>
          <p:cNvSpPr txBox="1"/>
          <p:nvPr/>
        </p:nvSpPr>
        <p:spPr>
          <a:xfrm>
            <a:off x="6660675" y="3826175"/>
            <a:ext cx="104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Group 8</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Analysis phase</a:t>
            </a:r>
            <a:endParaRPr/>
          </a:p>
        </p:txBody>
      </p:sp>
      <p:sp>
        <p:nvSpPr>
          <p:cNvPr id="204" name="Google Shape;204;p22"/>
          <p:cNvSpPr txBox="1">
            <a:spLocks noGrp="1"/>
          </p:cNvSpPr>
          <p:nvPr>
            <p:ph type="body" idx="1"/>
          </p:nvPr>
        </p:nvSpPr>
        <p:spPr>
          <a:xfrm>
            <a:off x="819150" y="16428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&lt;would need code snippets&gt;</a:t>
            </a:r>
            <a:endParaRPr/>
          </a:p>
          <a:p>
            <a:pPr marL="0" lvl="0" indent="0" algn="l" rtl="0">
              <a:spcBef>
                <a:spcPts val="1200"/>
              </a:spcBef>
              <a:spcAft>
                <a:spcPts val="0"/>
              </a:spcAft>
              <a:buNone/>
            </a:pPr>
            <a:r>
              <a:rPr lang="en"/>
              <a:t>&lt; various charts&gt;</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Topic</a:t>
            </a:r>
            <a:endParaRPr/>
          </a:p>
        </p:txBody>
      </p:sp>
      <p:sp>
        <p:nvSpPr>
          <p:cNvPr id="136" name="Google Shape;136;p14"/>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Every business has a limited marketing budget. Therefore it's vital that each dollar is spent in the most efficient way possible.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Prediction based on existing customer base really helps in developing focussed marketing initiative and better customer upselling</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Product: Term deposits are similar to GICs, where a client will give the bank money in exchange for the money plus interest after a fixed period of time. During this time, the client is unable to withdraw their money.</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In a bank's case, it's necessary to determine which of their clients will be receptive to phone marketing campaigns regarding the bank's financial services, specifically term deposits.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12375" y="5791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Members</a:t>
            </a:r>
            <a:endParaRPr/>
          </a:p>
        </p:txBody>
      </p:sp>
      <p:sp>
        <p:nvSpPr>
          <p:cNvPr id="142" name="Google Shape;142;p15"/>
          <p:cNvSpPr/>
          <p:nvPr/>
        </p:nvSpPr>
        <p:spPr>
          <a:xfrm rot="-2081266">
            <a:off x="5208820" y="1905189"/>
            <a:ext cx="1323660" cy="1321079"/>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43" name="Google Shape;143;p15"/>
          <p:cNvGrpSpPr/>
          <p:nvPr/>
        </p:nvGrpSpPr>
        <p:grpSpPr>
          <a:xfrm>
            <a:off x="3274037" y="1202068"/>
            <a:ext cx="2407147" cy="2190413"/>
            <a:chOff x="1978637" y="1202068"/>
            <a:chExt cx="2407147" cy="2190413"/>
          </a:xfrm>
        </p:grpSpPr>
        <p:sp>
          <p:nvSpPr>
            <p:cNvPr id="144" name="Google Shape;144;p15"/>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5"/>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rgbClr val="0C58D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5"/>
            <p:cNvSpPr txBox="1"/>
            <p:nvPr/>
          </p:nvSpPr>
          <p:spPr>
            <a:xfrm rot="-4432199">
              <a:off x="2798390" y="1964894"/>
              <a:ext cx="1304451" cy="5625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Vikas (PM / Deck / Git Hub Lead))</a:t>
              </a:r>
              <a:endParaRPr sz="1000">
                <a:solidFill>
                  <a:srgbClr val="FFFFFF"/>
                </a:solidFill>
                <a:latin typeface="Roboto"/>
                <a:ea typeface="Roboto"/>
                <a:cs typeface="Roboto"/>
                <a:sym typeface="Roboto"/>
              </a:endParaRPr>
            </a:p>
          </p:txBody>
        </p:sp>
      </p:grpSp>
      <p:grpSp>
        <p:nvGrpSpPr>
          <p:cNvPr id="147" name="Google Shape;147;p15"/>
          <p:cNvGrpSpPr/>
          <p:nvPr/>
        </p:nvGrpSpPr>
        <p:grpSpPr>
          <a:xfrm>
            <a:off x="4162512" y="2599927"/>
            <a:ext cx="2108006" cy="2437164"/>
            <a:chOff x="2867112" y="2599927"/>
            <a:chExt cx="2108006" cy="2437164"/>
          </a:xfrm>
        </p:grpSpPr>
        <p:sp>
          <p:nvSpPr>
            <p:cNvPr id="148" name="Google Shape;148;p15"/>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5"/>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rgbClr val="0D5DDF"/>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
            <p:cNvSpPr txBox="1"/>
            <p:nvPr/>
          </p:nvSpPr>
          <p:spPr>
            <a:xfrm rot="2156063">
              <a:off x="3231785" y="3231412"/>
              <a:ext cx="1304574" cy="5628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Joan (Data analysis  / Dashboard Lead)</a:t>
              </a:r>
              <a:endParaRPr sz="1000">
                <a:solidFill>
                  <a:srgbClr val="FFFFFF"/>
                </a:solidFill>
                <a:latin typeface="Roboto"/>
                <a:ea typeface="Roboto"/>
                <a:cs typeface="Roboto"/>
                <a:sym typeface="Roboto"/>
              </a:endParaRPr>
            </a:p>
          </p:txBody>
        </p:sp>
      </p:grpSp>
      <p:grpSp>
        <p:nvGrpSpPr>
          <p:cNvPr id="151" name="Google Shape;151;p15"/>
          <p:cNvGrpSpPr/>
          <p:nvPr/>
        </p:nvGrpSpPr>
        <p:grpSpPr>
          <a:xfrm>
            <a:off x="5632915" y="2464414"/>
            <a:ext cx="2424506" cy="2097542"/>
            <a:chOff x="4337515" y="2464414"/>
            <a:chExt cx="2424506" cy="2097542"/>
          </a:xfrm>
        </p:grpSpPr>
        <p:sp>
          <p:nvSpPr>
            <p:cNvPr id="152" name="Google Shape;152;p15"/>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5"/>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rgbClr val="0E65F0"/>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5"/>
            <p:cNvSpPr txBox="1"/>
            <p:nvPr/>
          </p:nvSpPr>
          <p:spPr>
            <a:xfrm rot="-2245873">
              <a:off x="4639442" y="3207930"/>
              <a:ext cx="1304523" cy="5630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Zubair (Data Clean Up Lead)</a:t>
              </a:r>
              <a:endParaRPr sz="1000">
                <a:solidFill>
                  <a:srgbClr val="FFFFFF"/>
                </a:solidFill>
                <a:latin typeface="Roboto"/>
                <a:ea typeface="Roboto"/>
                <a:cs typeface="Roboto"/>
                <a:sym typeface="Roboto"/>
              </a:endParaRPr>
            </a:p>
          </p:txBody>
        </p:sp>
      </p:grpSp>
      <p:grpSp>
        <p:nvGrpSpPr>
          <p:cNvPr id="155" name="Google Shape;155;p15"/>
          <p:cNvGrpSpPr/>
          <p:nvPr/>
        </p:nvGrpSpPr>
        <p:grpSpPr>
          <a:xfrm>
            <a:off x="4558496" y="71333"/>
            <a:ext cx="2344104" cy="2370669"/>
            <a:chOff x="3263096" y="71333"/>
            <a:chExt cx="2344104" cy="2370669"/>
          </a:xfrm>
        </p:grpSpPr>
        <p:sp>
          <p:nvSpPr>
            <p:cNvPr id="156" name="Google Shape;156;p15"/>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5"/>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rgbClr val="0944A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5"/>
            <p:cNvSpPr txBox="1"/>
            <p:nvPr/>
          </p:nvSpPr>
          <p:spPr>
            <a:xfrm>
              <a:off x="3919788" y="1123225"/>
              <a:ext cx="13044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Andrew (ML Lead)</a:t>
              </a:r>
              <a:endParaRPr sz="1000">
                <a:solidFill>
                  <a:srgbClr val="FFFFFF"/>
                </a:solidFill>
                <a:latin typeface="Roboto"/>
                <a:ea typeface="Roboto"/>
                <a:cs typeface="Roboto"/>
                <a:sym typeface="Roboto"/>
              </a:endParaRPr>
            </a:p>
          </p:txBody>
        </p:sp>
      </p:grpSp>
      <p:grpSp>
        <p:nvGrpSpPr>
          <p:cNvPr id="159" name="Google Shape;159;p15"/>
          <p:cNvGrpSpPr/>
          <p:nvPr/>
        </p:nvGrpSpPr>
        <p:grpSpPr>
          <a:xfrm>
            <a:off x="5888707" y="804376"/>
            <a:ext cx="2268741" cy="2444000"/>
            <a:chOff x="4593307" y="804376"/>
            <a:chExt cx="2268741" cy="2444000"/>
          </a:xfrm>
        </p:grpSpPr>
        <p:sp>
          <p:nvSpPr>
            <p:cNvPr id="160" name="Google Shape;160;p15"/>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rgbClr val="A1C3FA"/>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5"/>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rgbClr val="307BF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
            <p:cNvSpPr txBox="1"/>
            <p:nvPr/>
          </p:nvSpPr>
          <p:spPr>
            <a:xfrm rot="4352156">
              <a:off x="5032997" y="1939707"/>
              <a:ext cx="1304532" cy="56293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Shawn (DB Lead)</a:t>
              </a:r>
              <a:endParaRPr sz="10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Rationale</a:t>
            </a:r>
            <a:endParaRPr/>
          </a:p>
        </p:txBody>
      </p:sp>
      <p:sp>
        <p:nvSpPr>
          <p:cNvPr id="168" name="Google Shape;168;p16"/>
          <p:cNvSpPr txBox="1">
            <a:spLocks noGrp="1"/>
          </p:cNvSpPr>
          <p:nvPr>
            <p:ph type="body" idx="1"/>
          </p:nvPr>
        </p:nvSpPr>
        <p:spPr>
          <a:xfrm>
            <a:off x="819150" y="1709500"/>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The motivation behind the topic is to determine if marketing campaigns through phone calls is an effective use of marketing spend by companies such as a bank or large institution. </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This could also shed light on why so many people receive fraudulent phone calls of people claiming to be from IRS/CRA demanding money. If phone campaigns are truly effective, then one would expect to continue receiving fraudulent calls.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174" name="Google Shape;174;p17"/>
          <p:cNvSpPr txBox="1">
            <a:spLocks noGrp="1"/>
          </p:cNvSpPr>
          <p:nvPr>
            <p:ph type="body" idx="1"/>
          </p:nvPr>
        </p:nvSpPr>
        <p:spPr>
          <a:xfrm>
            <a:off x="819150" y="167247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Dataset  source: Kaggle (</a:t>
            </a:r>
            <a:r>
              <a:rPr lang="en" sz="1200" u="sng">
                <a:solidFill>
                  <a:schemeClr val="hlink"/>
                </a:solidFill>
                <a:highlight>
                  <a:srgbClr val="FFFFFF"/>
                </a:highlight>
                <a:latin typeface="Arial"/>
                <a:ea typeface="Arial"/>
                <a:cs typeface="Arial"/>
                <a:sym typeface="Arial"/>
                <a:hlinkClick r:id="rId3"/>
              </a:rPr>
              <a:t>https://www.kaggle.com/prakharrathi25/banking-dataset-marketing-targets</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SzPts val="1200"/>
              <a:buFont typeface="Arial"/>
              <a:buChar char="●"/>
            </a:pPr>
            <a:r>
              <a:rPr lang="en" sz="1200">
                <a:solidFill>
                  <a:srgbClr val="24292E"/>
                </a:solidFill>
                <a:highlight>
                  <a:srgbClr val="FFFFFF"/>
                </a:highlight>
                <a:latin typeface="Arial"/>
                <a:ea typeface="Arial"/>
                <a:cs typeface="Arial"/>
                <a:sym typeface="Arial"/>
              </a:rPr>
              <a:t>The data was pulled from the </a:t>
            </a:r>
            <a:r>
              <a:rPr lang="en" sz="1200">
                <a:solidFill>
                  <a:schemeClr val="hlink"/>
                </a:solidFill>
                <a:highlight>
                  <a:srgbClr val="FFFFFF"/>
                </a:highlight>
                <a:uFill>
                  <a:noFill/>
                </a:uFill>
                <a:latin typeface="Arial"/>
                <a:ea typeface="Arial"/>
                <a:cs typeface="Arial"/>
                <a:sym typeface="Arial"/>
                <a:hlinkClick r:id="rId4"/>
              </a:rPr>
              <a:t>UCI Machine learning repository</a:t>
            </a:r>
            <a:r>
              <a:rPr lang="en" sz="1200">
                <a:solidFill>
                  <a:srgbClr val="24292E"/>
                </a:solidFill>
                <a:highlight>
                  <a:srgbClr val="FFFFFF"/>
                </a:highlight>
                <a:latin typeface="Arial"/>
                <a:ea typeface="Arial"/>
                <a:cs typeface="Arial"/>
                <a:sym typeface="Arial"/>
              </a:rPr>
              <a:t>. The data was gathered from marketing campaigns a Portuguese banking institution implemented through phone calls.</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Source: [Moro et al., 2014] S. Moro, P. Cortez and P. Rita. A Data-Driven Approach to Predict the Success of Bank Telemarketing. Decision Support Systems, Elsevier, 62:22-31, June 2014</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sz="1300"/>
              <a:t>(Questions to be answered)</a:t>
            </a:r>
            <a:endParaRPr sz="1300"/>
          </a:p>
        </p:txBody>
      </p:sp>
      <p:sp>
        <p:nvSpPr>
          <p:cNvPr id="180" name="Google Shape;180;p18"/>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a:solidFill>
                  <a:srgbClr val="24292E"/>
                </a:solidFill>
                <a:highlight>
                  <a:srgbClr val="FFFFFF"/>
                </a:highlight>
                <a:latin typeface="Arial"/>
                <a:ea typeface="Arial"/>
                <a:cs typeface="Arial"/>
                <a:sym typeface="Arial"/>
              </a:rPr>
              <a:t>Primary Goal:</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To determine whether or not a bank client would be interested in a term deposit subscription based on their profile and past history with the bank. This will enable the bank to better target their phone based marketing efforts towards clients who would be open to a term deposit subscription.</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r>
              <a:rPr lang="en" sz="1200">
                <a:solidFill>
                  <a:srgbClr val="24292E"/>
                </a:solidFill>
                <a:highlight>
                  <a:srgbClr val="FFFFFF"/>
                </a:highlight>
                <a:latin typeface="Arial"/>
                <a:ea typeface="Arial"/>
                <a:cs typeface="Arial"/>
                <a:sym typeface="Arial"/>
              </a:rPr>
              <a:t>Secondary Goal(s)</a:t>
            </a:r>
            <a:endParaRPr sz="1200">
              <a:solidFill>
                <a:srgbClr val="24292E"/>
              </a:solidFill>
              <a:highlight>
                <a:srgbClr val="FFFFFF"/>
              </a:highlight>
              <a:latin typeface="Arial"/>
              <a:ea typeface="Arial"/>
              <a:cs typeface="Arial"/>
              <a:sym typeface="Arial"/>
            </a:endParaRPr>
          </a:p>
          <a:p>
            <a:pPr marL="457200" lvl="0" indent="-304800" algn="l" rtl="0">
              <a:spcBef>
                <a:spcPts val="120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there is an upper limit on the amount of marketing campaigns a client can receive before terminating communication</a:t>
            </a:r>
            <a:endParaRPr sz="1200">
              <a:solidFill>
                <a:srgbClr val="24292E"/>
              </a:solidFill>
              <a:highlight>
                <a:srgbClr val="FFFFFF"/>
              </a:highlight>
              <a:latin typeface="Arial"/>
              <a:ea typeface="Arial"/>
              <a:cs typeface="Arial"/>
              <a:sym typeface="Arial"/>
            </a:endParaRPr>
          </a:p>
          <a:p>
            <a:pPr marL="457200" lvl="0" indent="-304800" algn="l" rtl="0">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Determine if a relationship between a client's profile and their usage of financial services exists</a:t>
            </a:r>
            <a:endParaRPr sz="1200">
              <a:solidFill>
                <a:srgbClr val="24292E"/>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Communication Protocols</a:t>
            </a:r>
            <a:endParaRPr/>
          </a:p>
        </p:txBody>
      </p:sp>
      <p:sp>
        <p:nvSpPr>
          <p:cNvPr id="186" name="Google Shape;186;p19"/>
          <p:cNvSpPr txBox="1">
            <a:spLocks noGrp="1"/>
          </p:cNvSpPr>
          <p:nvPr>
            <p:ph type="body" idx="1"/>
          </p:nvPr>
        </p:nvSpPr>
        <p:spPr>
          <a:xfrm>
            <a:off x="819150" y="16280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Group communication will be located on a Slack group that each member will join. </a:t>
            </a:r>
            <a:endParaRPr/>
          </a:p>
          <a:p>
            <a:pPr marL="457200" lvl="0" indent="-311150" algn="l" rtl="0">
              <a:spcBef>
                <a:spcPts val="0"/>
              </a:spcBef>
              <a:spcAft>
                <a:spcPts val="0"/>
              </a:spcAft>
              <a:buSzPts val="1300"/>
              <a:buChar char="●"/>
            </a:pPr>
            <a:r>
              <a:rPr lang="en"/>
              <a:t>We also created whatsapp group for quick assembly / communication</a:t>
            </a:r>
            <a:endParaRPr/>
          </a:p>
          <a:p>
            <a:pPr marL="457200" lvl="0" indent="-311150" algn="l" rtl="0">
              <a:spcBef>
                <a:spcPts val="0"/>
              </a:spcBef>
              <a:spcAft>
                <a:spcPts val="0"/>
              </a:spcAft>
              <a:buSzPts val="1300"/>
              <a:buChar char="●"/>
            </a:pPr>
            <a:r>
              <a:rPr lang="en"/>
              <a:t>Any updates or changes throughout the project will be posted in this group chat. </a:t>
            </a:r>
            <a:endParaRPr/>
          </a:p>
          <a:p>
            <a:pPr marL="457200" lvl="0" indent="-311150" algn="l" rtl="0">
              <a:spcBef>
                <a:spcPts val="0"/>
              </a:spcBef>
              <a:spcAft>
                <a:spcPts val="0"/>
              </a:spcAft>
              <a:buSzPts val="1300"/>
              <a:buChar char="●"/>
            </a:pPr>
            <a:r>
              <a:rPr lang="en"/>
              <a:t>Additionally members will be able to direct message any other member of the group in order to ask them questions or make comments about the project, the data or the work. </a:t>
            </a:r>
            <a:endParaRPr/>
          </a:p>
          <a:p>
            <a:pPr marL="457200" lvl="0" indent="-311150" algn="l" rtl="0">
              <a:spcBef>
                <a:spcPts val="0"/>
              </a:spcBef>
              <a:spcAft>
                <a:spcPts val="0"/>
              </a:spcAft>
              <a:buSzPts val="1300"/>
              <a:buChar char="●"/>
            </a:pPr>
            <a:r>
              <a:rPr lang="en"/>
              <a:t>Microsoft Teams is being used for weekly project update meetings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Technology stack</a:t>
            </a:r>
            <a:endParaRPr/>
          </a:p>
        </p:txBody>
      </p:sp>
      <p:sp>
        <p:nvSpPr>
          <p:cNvPr id="192" name="Google Shape;192;p20"/>
          <p:cNvSpPr txBox="1">
            <a:spLocks noGrp="1"/>
          </p:cNvSpPr>
          <p:nvPr>
            <p:ph type="body" idx="1"/>
          </p:nvPr>
        </p:nvSpPr>
        <p:spPr>
          <a:xfrm>
            <a:off x="863550" y="1465250"/>
            <a:ext cx="7505700" cy="28863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80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Database Storage</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Postgres is the database we intend to use since the data for the topic is well structued with a specific schema. We will import and export data using SQL queries and the Python "Pandas" library.</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Machine Learning</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SciKitLearn is the ML library we'll be using to create, train, and test a model. The order of creating a model will be the following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Preprocessing data</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selection</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training</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Model testing and results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Output metrics</a:t>
            </a:r>
            <a:endParaRPr>
              <a:solidFill>
                <a:srgbClr val="24292E"/>
              </a:solidFill>
              <a:highlight>
                <a:srgbClr val="FFFFFF"/>
              </a:highlight>
              <a:latin typeface="Arial"/>
              <a:ea typeface="Arial"/>
              <a:cs typeface="Arial"/>
              <a:sym typeface="Arial"/>
            </a:endParaRPr>
          </a:p>
          <a:p>
            <a:pPr marL="457200" marR="38100" lvl="0" indent="-311150" algn="l" rtl="0">
              <a:lnSpc>
                <a:spcPct val="90000"/>
              </a:lnSpc>
              <a:spcBef>
                <a:spcPts val="0"/>
              </a:spcBef>
              <a:spcAft>
                <a:spcPts val="0"/>
              </a:spcAft>
              <a:buClr>
                <a:srgbClr val="24292E"/>
              </a:buClr>
              <a:buSzPts val="1300"/>
              <a:buFont typeface="Arial"/>
              <a:buChar char="●"/>
            </a:pPr>
            <a:r>
              <a:rPr lang="en" b="1">
                <a:solidFill>
                  <a:srgbClr val="24292E"/>
                </a:solidFill>
                <a:highlight>
                  <a:srgbClr val="FFFFFF"/>
                </a:highlight>
                <a:latin typeface="Arial"/>
                <a:ea typeface="Arial"/>
                <a:cs typeface="Arial"/>
                <a:sym typeface="Arial"/>
              </a:rPr>
              <a:t>Dashboard</a:t>
            </a:r>
            <a:endParaRPr b="1">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In addition to using a Flask template, we will also integrate D3.js and Plotly for a fully functioning and interactive dashboard. It will be hosted on Github Pages.</a:t>
            </a:r>
            <a:endParaRPr>
              <a:solidFill>
                <a:srgbClr val="24292E"/>
              </a:solidFill>
              <a:highlight>
                <a:srgbClr val="FFFFFF"/>
              </a:highlight>
              <a:latin typeface="Arial"/>
              <a:ea typeface="Arial"/>
              <a:cs typeface="Arial"/>
              <a:sym typeface="Arial"/>
            </a:endParaRPr>
          </a:p>
          <a:p>
            <a:pPr marL="914400" lvl="1" indent="-298450" algn="l" rtl="0">
              <a:lnSpc>
                <a:spcPct val="105000"/>
              </a:lnSpc>
              <a:spcBef>
                <a:spcPts val="0"/>
              </a:spcBef>
              <a:spcAft>
                <a:spcPts val="0"/>
              </a:spcAft>
              <a:buClr>
                <a:srgbClr val="24292E"/>
              </a:buClr>
              <a:buSzPts val="1100"/>
              <a:buFont typeface="Arial"/>
              <a:buChar char="○"/>
            </a:pPr>
            <a:r>
              <a:rPr lang="en">
                <a:solidFill>
                  <a:srgbClr val="24292E"/>
                </a:solidFill>
                <a:highlight>
                  <a:srgbClr val="FFFFFF"/>
                </a:highlight>
                <a:latin typeface="Arial"/>
                <a:ea typeface="Arial"/>
                <a:cs typeface="Arial"/>
                <a:sym typeface="Arial"/>
              </a:rPr>
              <a:t>Tableau</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exploration</a:t>
            </a:r>
            <a:endParaRPr/>
          </a:p>
        </p:txBody>
      </p:sp>
      <p:sp>
        <p:nvSpPr>
          <p:cNvPr id="198" name="Google Shape;198;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Extraction:</a:t>
            </a:r>
            <a:endParaRPr/>
          </a:p>
          <a:p>
            <a:pPr marL="914400" lvl="1" indent="-298450" algn="l" rtl="0">
              <a:spcBef>
                <a:spcPts val="0"/>
              </a:spcBef>
              <a:spcAft>
                <a:spcPts val="0"/>
              </a:spcAft>
              <a:buSzPts val="1100"/>
              <a:buChar char="○"/>
            </a:pPr>
            <a:r>
              <a:rPr lang="en"/>
              <a:t>Data extracted from the CSV file using Pandas read me</a:t>
            </a:r>
            <a:endParaRPr/>
          </a:p>
          <a:p>
            <a:pPr marL="457200" lvl="0" indent="-311150" algn="l" rtl="0">
              <a:spcBef>
                <a:spcPts val="0"/>
              </a:spcBef>
              <a:spcAft>
                <a:spcPts val="0"/>
              </a:spcAft>
              <a:buSzPts val="1300"/>
              <a:buChar char="●"/>
            </a:pPr>
            <a:r>
              <a:rPr lang="en"/>
              <a:t>Transformation</a:t>
            </a:r>
            <a:endParaRPr/>
          </a:p>
          <a:p>
            <a:pPr marL="914400" lvl="1" indent="-298450" algn="l" rtl="0">
              <a:spcBef>
                <a:spcPts val="0"/>
              </a:spcBef>
              <a:spcAft>
                <a:spcPts val="0"/>
              </a:spcAft>
              <a:buSzPts val="1100"/>
              <a:buChar char="○"/>
            </a:pPr>
            <a:r>
              <a:rPr lang="en"/>
              <a:t>Removed null values</a:t>
            </a:r>
            <a:endParaRPr/>
          </a:p>
          <a:p>
            <a:pPr marL="914400" lvl="1" indent="-298450" algn="l" rtl="0">
              <a:spcBef>
                <a:spcPts val="0"/>
              </a:spcBef>
              <a:spcAft>
                <a:spcPts val="0"/>
              </a:spcAft>
              <a:buSzPts val="1100"/>
              <a:buChar char="○"/>
            </a:pPr>
            <a:r>
              <a:rPr lang="en"/>
              <a:t>Removed unnecessary columns</a:t>
            </a:r>
            <a:endParaRPr/>
          </a:p>
          <a:p>
            <a:pPr marL="914400" lvl="1" indent="-298450" algn="l" rtl="0">
              <a:spcBef>
                <a:spcPts val="0"/>
              </a:spcBef>
              <a:spcAft>
                <a:spcPts val="0"/>
              </a:spcAft>
              <a:buSzPts val="1100"/>
              <a:buChar char="○"/>
            </a:pPr>
            <a:r>
              <a:rPr lang="en"/>
              <a:t>Created dataframes</a:t>
            </a:r>
            <a:endParaRPr/>
          </a:p>
          <a:p>
            <a:pPr marL="457200" lvl="0" indent="-311150" algn="l" rtl="0">
              <a:spcBef>
                <a:spcPts val="0"/>
              </a:spcBef>
              <a:spcAft>
                <a:spcPts val="0"/>
              </a:spcAft>
              <a:buSzPts val="1300"/>
              <a:buChar char="●"/>
            </a:pPr>
            <a:r>
              <a:rPr lang="en"/>
              <a:t>Load:</a:t>
            </a:r>
            <a:endParaRPr/>
          </a:p>
          <a:p>
            <a:pPr marL="914400" lvl="1" indent="-298450" algn="l" rtl="0">
              <a:spcBef>
                <a:spcPts val="0"/>
              </a:spcBef>
              <a:spcAft>
                <a:spcPts val="0"/>
              </a:spcAft>
              <a:buSzPts val="1100"/>
              <a:buChar char="○"/>
            </a:pPr>
            <a:r>
              <a:rPr lang="en"/>
              <a:t>Data loaded in Postgres</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Roboto</vt:lpstr>
      <vt:lpstr>Nunito</vt:lpstr>
      <vt:lpstr>Shift</vt:lpstr>
      <vt:lpstr>Banking Dataset Marketing Targets Prediction</vt:lpstr>
      <vt:lpstr>Topic</vt:lpstr>
      <vt:lpstr>Team Members</vt:lpstr>
      <vt:lpstr>Rationale</vt:lpstr>
      <vt:lpstr>Data Source</vt:lpstr>
      <vt:lpstr>Objectives (Questions to be answered)</vt:lpstr>
      <vt:lpstr>Communication Protocols</vt:lpstr>
      <vt:lpstr>Technology stack</vt:lpstr>
      <vt:lpstr>Data exploration</vt:lpstr>
      <vt:lpstr>Analysis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Marketing Targets Prediction</dc:title>
  <dc:creator>Shikha Mehta</dc:creator>
  <cp:lastModifiedBy>Shikha Mehta</cp:lastModifiedBy>
  <cp:revision>1</cp:revision>
  <dcterms:modified xsi:type="dcterms:W3CDTF">2021-07-13T18:10:32Z</dcterms:modified>
</cp:coreProperties>
</file>