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Nunito" panose="020B060402020202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kha Mehta" userId="46e3a148f83e1816" providerId="LiveId" clId="{CDF45736-64A9-458F-821E-5AB9EF13947E}"/>
    <pc:docChg chg="undo custSel modSld sldOrd">
      <pc:chgData name="Shikha Mehta" userId="46e3a148f83e1816" providerId="LiveId" clId="{CDF45736-64A9-458F-821E-5AB9EF13947E}" dt="2021-07-14T00:21:10.333" v="314" actId="20577"/>
      <pc:docMkLst>
        <pc:docMk/>
      </pc:docMkLst>
      <pc:sldChg chg="modSp mod">
        <pc:chgData name="Shikha Mehta" userId="46e3a148f83e1816" providerId="LiveId" clId="{CDF45736-64A9-458F-821E-5AB9EF13947E}" dt="2021-07-13T23:35:14.257" v="74" actId="20577"/>
        <pc:sldMkLst>
          <pc:docMk/>
          <pc:sldMk cId="0" sldId="258"/>
        </pc:sldMkLst>
        <pc:spChg chg="mod">
          <ac:chgData name="Shikha Mehta" userId="46e3a148f83e1816" providerId="LiveId" clId="{CDF45736-64A9-458F-821E-5AB9EF13947E}" dt="2021-07-13T23:35:14.257" v="74" actId="20577"/>
          <ac:spMkLst>
            <pc:docMk/>
            <pc:sldMk cId="0" sldId="258"/>
            <ac:spMk id="158" creationId="{00000000-0000-0000-0000-000000000000}"/>
          </ac:spMkLst>
        </pc:spChg>
        <pc:spChg chg="mod">
          <ac:chgData name="Shikha Mehta" userId="46e3a148f83e1816" providerId="LiveId" clId="{CDF45736-64A9-458F-821E-5AB9EF13947E}" dt="2021-07-13T23:35:05.425" v="61" actId="20577"/>
          <ac:spMkLst>
            <pc:docMk/>
            <pc:sldMk cId="0" sldId="258"/>
            <ac:spMk id="162" creationId="{00000000-0000-0000-0000-000000000000}"/>
          </ac:spMkLst>
        </pc:spChg>
      </pc:sldChg>
      <pc:sldChg chg="modSp mod">
        <pc:chgData name="Shikha Mehta" userId="46e3a148f83e1816" providerId="LiveId" clId="{CDF45736-64A9-458F-821E-5AB9EF13947E}" dt="2021-07-13T23:39:05.870" v="123" actId="27636"/>
        <pc:sldMkLst>
          <pc:docMk/>
          <pc:sldMk cId="0" sldId="261"/>
        </pc:sldMkLst>
        <pc:spChg chg="mod">
          <ac:chgData name="Shikha Mehta" userId="46e3a148f83e1816" providerId="LiveId" clId="{CDF45736-64A9-458F-821E-5AB9EF13947E}" dt="2021-07-13T23:39:05.870" v="123" actId="27636"/>
          <ac:spMkLst>
            <pc:docMk/>
            <pc:sldMk cId="0" sldId="261"/>
            <ac:spMk id="180" creationId="{00000000-0000-0000-0000-000000000000}"/>
          </ac:spMkLst>
        </pc:spChg>
      </pc:sldChg>
      <pc:sldChg chg="modSp mod">
        <pc:chgData name="Shikha Mehta" userId="46e3a148f83e1816" providerId="LiveId" clId="{CDF45736-64A9-458F-821E-5AB9EF13947E}" dt="2021-07-13T23:42:56.192" v="207" actId="14100"/>
        <pc:sldMkLst>
          <pc:docMk/>
          <pc:sldMk cId="0" sldId="263"/>
        </pc:sldMkLst>
        <pc:spChg chg="mod">
          <ac:chgData name="Shikha Mehta" userId="46e3a148f83e1816" providerId="LiveId" clId="{CDF45736-64A9-458F-821E-5AB9EF13947E}" dt="2021-07-13T23:42:56.192" v="207" actId="14100"/>
          <ac:spMkLst>
            <pc:docMk/>
            <pc:sldMk cId="0" sldId="263"/>
            <ac:spMk id="192" creationId="{00000000-0000-0000-0000-000000000000}"/>
          </ac:spMkLst>
        </pc:spChg>
      </pc:sldChg>
      <pc:sldChg chg="modSp mod">
        <pc:chgData name="Shikha Mehta" userId="46e3a148f83e1816" providerId="LiveId" clId="{CDF45736-64A9-458F-821E-5AB9EF13947E}" dt="2021-07-14T00:17:46.109" v="215" actId="1076"/>
        <pc:sldMkLst>
          <pc:docMk/>
          <pc:sldMk cId="0" sldId="264"/>
        </pc:sldMkLst>
        <pc:spChg chg="mod">
          <ac:chgData name="Shikha Mehta" userId="46e3a148f83e1816" providerId="LiveId" clId="{CDF45736-64A9-458F-821E-5AB9EF13947E}" dt="2021-07-14T00:17:46.109" v="215" actId="1076"/>
          <ac:spMkLst>
            <pc:docMk/>
            <pc:sldMk cId="0" sldId="264"/>
            <ac:spMk id="198" creationId="{00000000-0000-0000-0000-000000000000}"/>
          </ac:spMkLst>
        </pc:spChg>
      </pc:sldChg>
      <pc:sldChg chg="modSp mod ord">
        <pc:chgData name="Shikha Mehta" userId="46e3a148f83e1816" providerId="LiveId" clId="{CDF45736-64A9-458F-821E-5AB9EF13947E}" dt="2021-07-14T00:21:10.333" v="314" actId="20577"/>
        <pc:sldMkLst>
          <pc:docMk/>
          <pc:sldMk cId="0" sldId="265"/>
        </pc:sldMkLst>
        <pc:spChg chg="mod">
          <ac:chgData name="Shikha Mehta" userId="46e3a148f83e1816" providerId="LiveId" clId="{CDF45736-64A9-458F-821E-5AB9EF13947E}" dt="2021-07-14T00:21:10.333" v="314" actId="20577"/>
          <ac:spMkLst>
            <pc:docMk/>
            <pc:sldMk cId="0" sldId="265"/>
            <ac:spMk id="20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2df622baa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2df622ba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2df622baa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2df622ba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2df622baa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2df622ba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2df622baa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2df622ba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2df622baa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2df622ba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2df622ba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2df622ba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2df622ba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2df622ba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2df622ba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2df622ba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2df622baa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2df622ba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prakharrathi25/banking-dataset-marketing-target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archive.ics.uci.edu/ml/datasets/Bank+Market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120"/>
              <a:t>Banking Dataset</a:t>
            </a:r>
            <a:endParaRPr sz="3120"/>
          </a:p>
          <a:p>
            <a:pPr marL="0" lvl="0" indent="0" algn="ctr" rtl="0">
              <a:spcBef>
                <a:spcPts val="0"/>
              </a:spcBef>
              <a:spcAft>
                <a:spcPts val="0"/>
              </a:spcAft>
              <a:buSzPts val="990"/>
              <a:buNone/>
            </a:pPr>
            <a:r>
              <a:rPr lang="en" sz="3120"/>
              <a:t>Marketing Targets Prediction</a:t>
            </a:r>
            <a:endParaRPr sz="2920"/>
          </a:p>
        </p:txBody>
      </p:sp>
      <p:sp>
        <p:nvSpPr>
          <p:cNvPr id="129" name="Google Shape;129;p13"/>
          <p:cNvSpPr txBox="1">
            <a:spLocks noGrp="1"/>
          </p:cNvSpPr>
          <p:nvPr>
            <p:ph type="subTitle" idx="1"/>
          </p:nvPr>
        </p:nvSpPr>
        <p:spPr>
          <a:xfrm>
            <a:off x="1793550" y="3194725"/>
            <a:ext cx="55569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Customer conversion prediction for term deposits</a:t>
            </a:r>
            <a:endParaRPr/>
          </a:p>
        </p:txBody>
      </p:sp>
      <p:sp>
        <p:nvSpPr>
          <p:cNvPr id="130" name="Google Shape;130;p13"/>
          <p:cNvSpPr txBox="1"/>
          <p:nvPr/>
        </p:nvSpPr>
        <p:spPr>
          <a:xfrm>
            <a:off x="6660675" y="3826175"/>
            <a:ext cx="104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Group 8</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phase</a:t>
            </a:r>
            <a:endParaRPr/>
          </a:p>
        </p:txBody>
      </p:sp>
      <p:sp>
        <p:nvSpPr>
          <p:cNvPr id="204" name="Google Shape;204;p22"/>
          <p:cNvSpPr txBox="1">
            <a:spLocks noGrp="1"/>
          </p:cNvSpPr>
          <p:nvPr>
            <p:ph type="body" idx="1"/>
          </p:nvPr>
        </p:nvSpPr>
        <p:spPr>
          <a:xfrm>
            <a:off x="819150" y="1642875"/>
            <a:ext cx="7505700" cy="3109878"/>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V</a:t>
            </a:r>
            <a:r>
              <a:rPr lang="en-CA" dirty="0" err="1"/>
              <a:t>i</a:t>
            </a:r>
            <a:r>
              <a:rPr lang="en" dirty="0"/>
              <a:t>sualize data: tableau (joan dashboard)</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&lt;model&gt; - Shawn</a:t>
            </a:r>
          </a:p>
          <a:p>
            <a:pPr marL="0" lvl="0" indent="0" algn="l" rtl="0">
              <a:spcBef>
                <a:spcPts val="0"/>
              </a:spcBef>
              <a:spcAft>
                <a:spcPts val="0"/>
              </a:spcAft>
              <a:buNone/>
            </a:pPr>
            <a:r>
              <a:rPr lang="en" dirty="0"/>
              <a:t>&lt;data cleaning&gt; - Shawn</a:t>
            </a:r>
          </a:p>
          <a:p>
            <a:pPr marL="0" lvl="0" indent="0" algn="l" rtl="0">
              <a:spcBef>
                <a:spcPts val="0"/>
              </a:spcBef>
              <a:spcAft>
                <a:spcPts val="0"/>
              </a:spcAft>
              <a:buNone/>
            </a:pPr>
            <a:r>
              <a:rPr lang="en" dirty="0"/>
              <a:t>(y – Term deposit)</a:t>
            </a:r>
          </a:p>
          <a:p>
            <a:pPr marL="0" lvl="0" indent="0" algn="l" rtl="0">
              <a:spcBef>
                <a:spcPts val="0"/>
              </a:spcBef>
              <a:spcAft>
                <a:spcPts val="0"/>
              </a:spcAft>
              <a:buNone/>
            </a:pPr>
            <a:r>
              <a:rPr lang="en" dirty="0"/>
              <a:t>&lt;dashboard&gt; - Joan </a:t>
            </a:r>
          </a:p>
          <a:p>
            <a:pPr marL="0" lvl="0" indent="0" algn="l" rtl="0">
              <a:spcBef>
                <a:spcPts val="0"/>
              </a:spcBef>
              <a:spcAft>
                <a:spcPts val="0"/>
              </a:spcAft>
              <a:buNone/>
            </a:pPr>
            <a:r>
              <a:rPr lang="en" dirty="0"/>
              <a:t>&lt;would need code snippets&gt;</a:t>
            </a:r>
          </a:p>
          <a:p>
            <a:pPr marL="0" lvl="0" indent="0" algn="l" rtl="0">
              <a:spcBef>
                <a:spcPts val="0"/>
              </a:spcBef>
              <a:spcAft>
                <a:spcPts val="0"/>
              </a:spcAft>
              <a:buNone/>
            </a:pPr>
            <a:r>
              <a:rPr lang="en" dirty="0"/>
              <a:t>&lt; various charts&gt;</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Database: Base (Zubair)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Readme file updated (Zubair)</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Topic</a:t>
            </a:r>
            <a:endParaRPr/>
          </a:p>
        </p:txBody>
      </p:sp>
      <p:sp>
        <p:nvSpPr>
          <p:cNvPr id="136" name="Google Shape;136;p14"/>
          <p:cNvSpPr txBox="1">
            <a:spLocks noGrp="1"/>
          </p:cNvSpPr>
          <p:nvPr>
            <p:ph type="body" idx="1"/>
          </p:nvPr>
        </p:nvSpPr>
        <p:spPr>
          <a:xfrm>
            <a:off x="819150" y="1628075"/>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Every business has a limited marketing budget. Therefore it's vital that each dollar is spent in the most efficient way possible. </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Prediction based on existing customer base really helps in developing focussed marketing initiative and better customer upselling</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Product: Term deposits are similar to GICs, where a client will give the bank money in exchange for the money plus interest after a fixed period of time. During this time, the client is unable to withdraw their money.</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In a bank's case, it's necessary to determine which of their clients will be receptive to phone marketing campaigns regarding the bank's financial services, specifically term deposits.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412375" y="5791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Members</a:t>
            </a:r>
            <a:endParaRPr/>
          </a:p>
        </p:txBody>
      </p:sp>
      <p:sp>
        <p:nvSpPr>
          <p:cNvPr id="142" name="Google Shape;142;p15"/>
          <p:cNvSpPr/>
          <p:nvPr/>
        </p:nvSpPr>
        <p:spPr>
          <a:xfrm rot="-2081266">
            <a:off x="5208820" y="1905189"/>
            <a:ext cx="1323660" cy="1321079"/>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43" name="Google Shape;143;p15"/>
          <p:cNvGrpSpPr/>
          <p:nvPr/>
        </p:nvGrpSpPr>
        <p:grpSpPr>
          <a:xfrm>
            <a:off x="3274037" y="1202068"/>
            <a:ext cx="2407147" cy="2190413"/>
            <a:chOff x="1978637" y="1202068"/>
            <a:chExt cx="2407147" cy="2190413"/>
          </a:xfrm>
        </p:grpSpPr>
        <p:sp>
          <p:nvSpPr>
            <p:cNvPr id="144" name="Google Shape;144;p15"/>
            <p:cNvSpPr/>
            <p:nvPr/>
          </p:nvSpPr>
          <p:spPr>
            <a:xfrm rot="-2081187">
              <a:off x="2278971" y="1519484"/>
              <a:ext cx="1601327" cy="1555582"/>
            </a:xfrm>
            <a:custGeom>
              <a:avLst/>
              <a:gdLst/>
              <a:ahLst/>
              <a:cxnLst/>
              <a:rect l="l" t="t" r="r" b="b"/>
              <a:pathLst>
                <a:path w="246" h="240" extrusionOk="0">
                  <a:moveTo>
                    <a:pt x="246" y="29"/>
                  </a:moveTo>
                  <a:cubicBezTo>
                    <a:pt x="241" y="19"/>
                    <a:pt x="235" y="9"/>
                    <a:pt x="228" y="0"/>
                  </a:cubicBezTo>
                  <a:cubicBezTo>
                    <a:pt x="111" y="25"/>
                    <a:pt x="19" y="120"/>
                    <a:pt x="0" y="240"/>
                  </a:cubicBezTo>
                  <a:cubicBezTo>
                    <a:pt x="11" y="237"/>
                    <a:pt x="22" y="234"/>
                    <a:pt x="34" y="232"/>
                  </a:cubicBezTo>
                  <a:cubicBezTo>
                    <a:pt x="56" y="128"/>
                    <a:pt x="140" y="46"/>
                    <a:pt x="246" y="29"/>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5"/>
            <p:cNvSpPr/>
            <p:nvPr/>
          </p:nvSpPr>
          <p:spPr>
            <a:xfrm rot="-2081188">
              <a:off x="2605674" y="1601249"/>
              <a:ext cx="1541190" cy="1320966"/>
            </a:xfrm>
            <a:custGeom>
              <a:avLst/>
              <a:gdLst/>
              <a:ahLst/>
              <a:cxnLst/>
              <a:rect l="l" t="t" r="r" b="b"/>
              <a:pathLst>
                <a:path w="248" h="213" extrusionOk="0">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solidFill>
              <a:srgbClr val="0C58D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5"/>
            <p:cNvSpPr txBox="1"/>
            <p:nvPr/>
          </p:nvSpPr>
          <p:spPr>
            <a:xfrm rot="-4432199">
              <a:off x="2798390" y="1964894"/>
              <a:ext cx="1304451" cy="56253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Vikas (PM / Deck / Git Hub Lead))</a:t>
              </a:r>
              <a:endParaRPr sz="1000">
                <a:solidFill>
                  <a:srgbClr val="FFFFFF"/>
                </a:solidFill>
                <a:latin typeface="Roboto"/>
                <a:ea typeface="Roboto"/>
                <a:cs typeface="Roboto"/>
                <a:sym typeface="Roboto"/>
              </a:endParaRPr>
            </a:p>
          </p:txBody>
        </p:sp>
      </p:grpSp>
      <p:grpSp>
        <p:nvGrpSpPr>
          <p:cNvPr id="147" name="Google Shape;147;p15"/>
          <p:cNvGrpSpPr/>
          <p:nvPr/>
        </p:nvGrpSpPr>
        <p:grpSpPr>
          <a:xfrm>
            <a:off x="4162512" y="2599927"/>
            <a:ext cx="2108006" cy="2437164"/>
            <a:chOff x="2867112" y="2599927"/>
            <a:chExt cx="2108006" cy="2437164"/>
          </a:xfrm>
        </p:grpSpPr>
        <p:sp>
          <p:nvSpPr>
            <p:cNvPr id="148" name="Google Shape;148;p15"/>
            <p:cNvSpPr/>
            <p:nvPr/>
          </p:nvSpPr>
          <p:spPr>
            <a:xfrm rot="-2081188">
              <a:off x="3325156" y="2966530"/>
              <a:ext cx="1061085" cy="1941128"/>
            </a:xfrm>
            <a:custGeom>
              <a:avLst/>
              <a:gdLst/>
              <a:ahLst/>
              <a:cxnLst/>
              <a:rect l="l" t="t" r="r" b="b"/>
              <a:pathLst>
                <a:path w="163" h="300" extrusionOk="0">
                  <a:moveTo>
                    <a:pt x="32" y="39"/>
                  </a:moveTo>
                  <a:cubicBezTo>
                    <a:pt x="32" y="26"/>
                    <a:pt x="33" y="13"/>
                    <a:pt x="35" y="0"/>
                  </a:cubicBezTo>
                  <a:cubicBezTo>
                    <a:pt x="24" y="2"/>
                    <a:pt x="13" y="5"/>
                    <a:pt x="2" y="8"/>
                  </a:cubicBezTo>
                  <a:cubicBezTo>
                    <a:pt x="1" y="19"/>
                    <a:pt x="0" y="29"/>
                    <a:pt x="0" y="39"/>
                  </a:cubicBezTo>
                  <a:cubicBezTo>
                    <a:pt x="0" y="153"/>
                    <a:pt x="65" y="252"/>
                    <a:pt x="160" y="300"/>
                  </a:cubicBezTo>
                  <a:cubicBezTo>
                    <a:pt x="160" y="289"/>
                    <a:pt x="161" y="277"/>
                    <a:pt x="163" y="265"/>
                  </a:cubicBezTo>
                  <a:cubicBezTo>
                    <a:pt x="85" y="220"/>
                    <a:pt x="32" y="136"/>
                    <a:pt x="32" y="39"/>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5"/>
            <p:cNvSpPr/>
            <p:nvPr/>
          </p:nvSpPr>
          <p:spPr>
            <a:xfrm rot="-2081187">
              <a:off x="3456358" y="2773799"/>
              <a:ext cx="1138968" cy="1690435"/>
            </a:xfrm>
            <a:custGeom>
              <a:avLst/>
              <a:gdLst/>
              <a:ahLst/>
              <a:cxnLst/>
              <a:rect l="l" t="t" r="r" b="b"/>
              <a:pathLst>
                <a:path w="183" h="273" extrusionOk="0">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solidFill>
              <a:srgbClr val="0D5DDF"/>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5"/>
            <p:cNvSpPr txBox="1"/>
            <p:nvPr/>
          </p:nvSpPr>
          <p:spPr>
            <a:xfrm rot="2156063">
              <a:off x="3231785" y="3231412"/>
              <a:ext cx="1304574" cy="56288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Joan (Data analysis  / Dashboard Lead)</a:t>
              </a:r>
              <a:endParaRPr sz="1000">
                <a:solidFill>
                  <a:srgbClr val="FFFFFF"/>
                </a:solidFill>
                <a:latin typeface="Roboto"/>
                <a:ea typeface="Roboto"/>
                <a:cs typeface="Roboto"/>
                <a:sym typeface="Roboto"/>
              </a:endParaRPr>
            </a:p>
          </p:txBody>
        </p:sp>
      </p:grpSp>
      <p:grpSp>
        <p:nvGrpSpPr>
          <p:cNvPr id="151" name="Google Shape;151;p15"/>
          <p:cNvGrpSpPr/>
          <p:nvPr/>
        </p:nvGrpSpPr>
        <p:grpSpPr>
          <a:xfrm>
            <a:off x="5632915" y="2464414"/>
            <a:ext cx="2424506" cy="2097542"/>
            <a:chOff x="4337515" y="2464414"/>
            <a:chExt cx="2424506" cy="2097542"/>
          </a:xfrm>
        </p:grpSpPr>
        <p:sp>
          <p:nvSpPr>
            <p:cNvPr id="152" name="Google Shape;152;p15"/>
            <p:cNvSpPr/>
            <p:nvPr/>
          </p:nvSpPr>
          <p:spPr>
            <a:xfrm rot="-2081187">
              <a:off x="4648818" y="3375680"/>
              <a:ext cx="2119401" cy="640096"/>
            </a:xfrm>
            <a:custGeom>
              <a:avLst/>
              <a:gdLst/>
              <a:ahLst/>
              <a:cxnLst/>
              <a:rect l="l" t="t" r="r" b="b"/>
              <a:pathLst>
                <a:path w="326" h="99" extrusionOk="0">
                  <a:moveTo>
                    <a:pt x="119" y="67"/>
                  </a:moveTo>
                  <a:cubicBezTo>
                    <a:pt x="77" y="67"/>
                    <a:pt x="37" y="57"/>
                    <a:pt x="2" y="40"/>
                  </a:cubicBezTo>
                  <a:cubicBezTo>
                    <a:pt x="1" y="51"/>
                    <a:pt x="0" y="63"/>
                    <a:pt x="0" y="74"/>
                  </a:cubicBezTo>
                  <a:cubicBezTo>
                    <a:pt x="36" y="90"/>
                    <a:pt x="76" y="99"/>
                    <a:pt x="119" y="99"/>
                  </a:cubicBezTo>
                  <a:cubicBezTo>
                    <a:pt x="200" y="99"/>
                    <a:pt x="273" y="67"/>
                    <a:pt x="326" y="14"/>
                  </a:cubicBezTo>
                  <a:cubicBezTo>
                    <a:pt x="315" y="10"/>
                    <a:pt x="304" y="5"/>
                    <a:pt x="294" y="0"/>
                  </a:cubicBezTo>
                  <a:cubicBezTo>
                    <a:pt x="247" y="42"/>
                    <a:pt x="186" y="67"/>
                    <a:pt x="119" y="67"/>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5"/>
            <p:cNvSpPr/>
            <p:nvPr/>
          </p:nvSpPr>
          <p:spPr>
            <a:xfrm rot="-2081187">
              <a:off x="4457034" y="2893418"/>
              <a:ext cx="1815979" cy="987157"/>
            </a:xfrm>
            <a:custGeom>
              <a:avLst/>
              <a:gdLst/>
              <a:ahLst/>
              <a:cxnLst/>
              <a:rect l="l" t="t" r="r" b="b"/>
              <a:pathLst>
                <a:path w="292" h="159" extrusionOk="0">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solidFill>
              <a:srgbClr val="0E65F0"/>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5"/>
            <p:cNvSpPr txBox="1"/>
            <p:nvPr/>
          </p:nvSpPr>
          <p:spPr>
            <a:xfrm rot="-2245873">
              <a:off x="4639442" y="3207930"/>
              <a:ext cx="1304523" cy="5630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Zubair (Data Clean Up Lead)</a:t>
              </a:r>
              <a:endParaRPr sz="1000">
                <a:solidFill>
                  <a:srgbClr val="FFFFFF"/>
                </a:solidFill>
                <a:latin typeface="Roboto"/>
                <a:ea typeface="Roboto"/>
                <a:cs typeface="Roboto"/>
                <a:sym typeface="Roboto"/>
              </a:endParaRPr>
            </a:p>
          </p:txBody>
        </p:sp>
      </p:grpSp>
      <p:grpSp>
        <p:nvGrpSpPr>
          <p:cNvPr id="155" name="Google Shape;155;p15"/>
          <p:cNvGrpSpPr/>
          <p:nvPr/>
        </p:nvGrpSpPr>
        <p:grpSpPr>
          <a:xfrm>
            <a:off x="4558496" y="71333"/>
            <a:ext cx="2344104" cy="2370669"/>
            <a:chOff x="3263096" y="71333"/>
            <a:chExt cx="2344104" cy="2370669"/>
          </a:xfrm>
        </p:grpSpPr>
        <p:sp>
          <p:nvSpPr>
            <p:cNvPr id="156" name="Google Shape;156;p15"/>
            <p:cNvSpPr/>
            <p:nvPr/>
          </p:nvSpPr>
          <p:spPr>
            <a:xfrm rot="-2081187">
              <a:off x="3407226" y="525393"/>
              <a:ext cx="1943480" cy="1113468"/>
            </a:xfrm>
            <a:custGeom>
              <a:avLst/>
              <a:gdLst/>
              <a:ahLst/>
              <a:cxnLst/>
              <a:rect l="l" t="t" r="r" b="b"/>
              <a:pathLst>
                <a:path w="299" h="172" extrusionOk="0">
                  <a:moveTo>
                    <a:pt x="45" y="32"/>
                  </a:moveTo>
                  <a:cubicBezTo>
                    <a:pt x="146" y="32"/>
                    <a:pt x="233" y="89"/>
                    <a:pt x="276" y="172"/>
                  </a:cubicBezTo>
                  <a:cubicBezTo>
                    <a:pt x="284" y="164"/>
                    <a:pt x="292" y="155"/>
                    <a:pt x="299" y="146"/>
                  </a:cubicBezTo>
                  <a:cubicBezTo>
                    <a:pt x="248" y="59"/>
                    <a:pt x="153" y="0"/>
                    <a:pt x="45" y="0"/>
                  </a:cubicBezTo>
                  <a:cubicBezTo>
                    <a:pt x="30" y="0"/>
                    <a:pt x="14" y="1"/>
                    <a:pt x="0" y="3"/>
                  </a:cubicBezTo>
                  <a:cubicBezTo>
                    <a:pt x="6" y="13"/>
                    <a:pt x="12" y="23"/>
                    <a:pt x="18" y="33"/>
                  </a:cubicBezTo>
                  <a:cubicBezTo>
                    <a:pt x="27" y="32"/>
                    <a:pt x="36" y="32"/>
                    <a:pt x="45" y="32"/>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5"/>
            <p:cNvSpPr/>
            <p:nvPr/>
          </p:nvSpPr>
          <p:spPr>
            <a:xfrm rot="-2081187">
              <a:off x="3761328" y="760580"/>
              <a:ext cx="1606237" cy="1343790"/>
            </a:xfrm>
            <a:custGeom>
              <a:avLst/>
              <a:gdLst/>
              <a:ahLst/>
              <a:cxnLst/>
              <a:rect l="l" t="t" r="r" b="b"/>
              <a:pathLst>
                <a:path w="258" h="217" extrusionOk="0">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solidFill>
              <a:srgbClr val="0944A1"/>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5"/>
            <p:cNvSpPr txBox="1"/>
            <p:nvPr/>
          </p:nvSpPr>
          <p:spPr>
            <a:xfrm>
              <a:off x="3919788" y="1123225"/>
              <a:ext cx="1304400" cy="56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Roboto"/>
                  <a:ea typeface="Roboto"/>
                  <a:cs typeface="Roboto"/>
                  <a:sym typeface="Roboto"/>
                </a:rPr>
                <a:t>Andrew (Database Lead)</a:t>
              </a:r>
              <a:endParaRPr sz="1000" dirty="0">
                <a:solidFill>
                  <a:srgbClr val="FFFFFF"/>
                </a:solidFill>
                <a:latin typeface="Roboto"/>
                <a:ea typeface="Roboto"/>
                <a:cs typeface="Roboto"/>
                <a:sym typeface="Roboto"/>
              </a:endParaRPr>
            </a:p>
          </p:txBody>
        </p:sp>
      </p:grpSp>
      <p:grpSp>
        <p:nvGrpSpPr>
          <p:cNvPr id="159" name="Google Shape;159;p15"/>
          <p:cNvGrpSpPr/>
          <p:nvPr/>
        </p:nvGrpSpPr>
        <p:grpSpPr>
          <a:xfrm>
            <a:off x="5888707" y="804376"/>
            <a:ext cx="2268741" cy="2444000"/>
            <a:chOff x="4593307" y="804376"/>
            <a:chExt cx="2268741" cy="2444000"/>
          </a:xfrm>
        </p:grpSpPr>
        <p:sp>
          <p:nvSpPr>
            <p:cNvPr id="160" name="Google Shape;160;p15"/>
            <p:cNvSpPr/>
            <p:nvPr/>
          </p:nvSpPr>
          <p:spPr>
            <a:xfrm rot="-2081188">
              <a:off x="5623193" y="814800"/>
              <a:ext cx="698156" cy="2118270"/>
            </a:xfrm>
            <a:custGeom>
              <a:avLst/>
              <a:gdLst/>
              <a:ahLst/>
              <a:cxnLst/>
              <a:rect l="l" t="t" r="r" b="b"/>
              <a:pathLst>
                <a:path w="107" h="328" extrusionOk="0">
                  <a:moveTo>
                    <a:pt x="52" y="26"/>
                  </a:moveTo>
                  <a:cubicBezTo>
                    <a:pt x="67" y="59"/>
                    <a:pt x="75" y="95"/>
                    <a:pt x="75" y="132"/>
                  </a:cubicBezTo>
                  <a:cubicBezTo>
                    <a:pt x="75" y="204"/>
                    <a:pt x="46" y="268"/>
                    <a:pt x="0" y="315"/>
                  </a:cubicBezTo>
                  <a:cubicBezTo>
                    <a:pt x="10" y="320"/>
                    <a:pt x="21" y="325"/>
                    <a:pt x="32" y="328"/>
                  </a:cubicBezTo>
                  <a:cubicBezTo>
                    <a:pt x="78" y="276"/>
                    <a:pt x="107" y="208"/>
                    <a:pt x="107" y="132"/>
                  </a:cubicBezTo>
                  <a:cubicBezTo>
                    <a:pt x="107" y="85"/>
                    <a:pt x="95" y="40"/>
                    <a:pt x="75" y="0"/>
                  </a:cubicBezTo>
                  <a:cubicBezTo>
                    <a:pt x="68" y="9"/>
                    <a:pt x="60" y="18"/>
                    <a:pt x="52" y="26"/>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5"/>
            <p:cNvSpPr/>
            <p:nvPr/>
          </p:nvSpPr>
          <p:spPr>
            <a:xfrm rot="-2081187">
              <a:off x="5001092" y="1289142"/>
              <a:ext cx="1148261" cy="1791718"/>
            </a:xfrm>
            <a:custGeom>
              <a:avLst/>
              <a:gdLst/>
              <a:ahLst/>
              <a:cxnLst/>
              <a:rect l="l" t="t" r="r" b="b"/>
              <a:pathLst>
                <a:path w="184" h="289" extrusionOk="0">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solidFill>
              <a:srgbClr val="307BF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5"/>
            <p:cNvSpPr txBox="1"/>
            <p:nvPr/>
          </p:nvSpPr>
          <p:spPr>
            <a:xfrm rot="4352156">
              <a:off x="5032997" y="1939707"/>
              <a:ext cx="1304532" cy="5629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Roboto"/>
                  <a:ea typeface="Roboto"/>
                  <a:cs typeface="Roboto"/>
                  <a:sym typeface="Roboto"/>
                </a:rPr>
                <a:t>Shawn (ML Lead)</a:t>
              </a:r>
              <a:endParaRPr sz="1000" dirty="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Rationale</a:t>
            </a:r>
            <a:endParaRPr/>
          </a:p>
        </p:txBody>
      </p:sp>
      <p:sp>
        <p:nvSpPr>
          <p:cNvPr id="168" name="Google Shape;168;p16"/>
          <p:cNvSpPr txBox="1">
            <a:spLocks noGrp="1"/>
          </p:cNvSpPr>
          <p:nvPr>
            <p:ph type="body" idx="1"/>
          </p:nvPr>
        </p:nvSpPr>
        <p:spPr>
          <a:xfrm>
            <a:off x="819150" y="1709500"/>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The motivation behind the topic is to determine if marketing campaigns through phone calls is an effective use of marketing spend by companies such as a bank or large institution. </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This could also shed light on why so many people receive fraudulent phone calls of people claiming to be from IRS/CRA demanding money. If phone campaigns are truly effective, then one would expect to continue receiving fraudulent calls.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a:p>
        </p:txBody>
      </p:sp>
      <p:sp>
        <p:nvSpPr>
          <p:cNvPr id="174" name="Google Shape;174;p17"/>
          <p:cNvSpPr txBox="1">
            <a:spLocks noGrp="1"/>
          </p:cNvSpPr>
          <p:nvPr>
            <p:ph type="body" idx="1"/>
          </p:nvPr>
        </p:nvSpPr>
        <p:spPr>
          <a:xfrm>
            <a:off x="819150" y="1672475"/>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Arial"/>
              <a:buChar char="●"/>
            </a:pPr>
            <a:r>
              <a:rPr lang="en" sz="1200">
                <a:solidFill>
                  <a:srgbClr val="24292E"/>
                </a:solidFill>
                <a:highlight>
                  <a:srgbClr val="FFFFFF"/>
                </a:highlight>
                <a:latin typeface="Arial"/>
                <a:ea typeface="Arial"/>
                <a:cs typeface="Arial"/>
                <a:sym typeface="Arial"/>
              </a:rPr>
              <a:t>Dataset  source: Kaggle (</a:t>
            </a:r>
            <a:r>
              <a:rPr lang="en" sz="1200" u="sng">
                <a:solidFill>
                  <a:schemeClr val="hlink"/>
                </a:solidFill>
                <a:highlight>
                  <a:srgbClr val="FFFFFF"/>
                </a:highlight>
                <a:latin typeface="Arial"/>
                <a:ea typeface="Arial"/>
                <a:cs typeface="Arial"/>
                <a:sym typeface="Arial"/>
                <a:hlinkClick r:id="rId3"/>
              </a:rPr>
              <a:t>https://www.kaggle.com/prakharrathi25/banking-dataset-marketing-targets</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a:solidFill>
                  <a:srgbClr val="24292E"/>
                </a:solidFill>
                <a:highlight>
                  <a:srgbClr val="FFFFFF"/>
                </a:highlight>
                <a:latin typeface="Arial"/>
                <a:ea typeface="Arial"/>
                <a:cs typeface="Arial"/>
                <a:sym typeface="Arial"/>
              </a:rPr>
              <a:t>The data was pulled from the </a:t>
            </a:r>
            <a:r>
              <a:rPr lang="en" sz="1200">
                <a:solidFill>
                  <a:schemeClr val="hlink"/>
                </a:solidFill>
                <a:highlight>
                  <a:srgbClr val="FFFFFF"/>
                </a:highlight>
                <a:uFill>
                  <a:noFill/>
                </a:uFill>
                <a:latin typeface="Arial"/>
                <a:ea typeface="Arial"/>
                <a:cs typeface="Arial"/>
                <a:sym typeface="Arial"/>
                <a:hlinkClick r:id="rId4"/>
              </a:rPr>
              <a:t>UCI Machine learning repository</a:t>
            </a:r>
            <a:r>
              <a:rPr lang="en" sz="1200">
                <a:solidFill>
                  <a:srgbClr val="24292E"/>
                </a:solidFill>
                <a:highlight>
                  <a:srgbClr val="FFFFFF"/>
                </a:highlight>
                <a:latin typeface="Arial"/>
                <a:ea typeface="Arial"/>
                <a:cs typeface="Arial"/>
                <a:sym typeface="Arial"/>
              </a:rPr>
              <a:t>. The data was gathered from marketing campaigns a Portuguese banking institution implemented through phone calls.</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Source: [Moro et al., 2014] S. Moro, P. Cortez and P. Rita. A Data-Driven Approach to Predict the Success of Bank Telemarketing. Decision Support Systems, Elsevier, 62:22-31, June 2014</a:t>
            </a:r>
            <a:endParaRPr sz="1200">
              <a:solidFill>
                <a:srgbClr val="24292E"/>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a:p>
            <a:pPr marL="0" lvl="0" indent="0" algn="l" rtl="0">
              <a:spcBef>
                <a:spcPts val="0"/>
              </a:spcBef>
              <a:spcAft>
                <a:spcPts val="0"/>
              </a:spcAft>
              <a:buNone/>
            </a:pPr>
            <a:r>
              <a:rPr lang="en" sz="1300"/>
              <a:t>(Questions to be answered)</a:t>
            </a:r>
            <a:endParaRPr sz="1300"/>
          </a:p>
        </p:txBody>
      </p:sp>
      <p:sp>
        <p:nvSpPr>
          <p:cNvPr id="180" name="Google Shape;180;p18"/>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4292E"/>
                </a:solidFill>
                <a:highlight>
                  <a:srgbClr val="FFFFFF"/>
                </a:highlight>
                <a:latin typeface="Arial"/>
                <a:ea typeface="Arial"/>
                <a:cs typeface="Arial"/>
                <a:sym typeface="Arial"/>
              </a:rPr>
              <a:t>Primary Goal:</a:t>
            </a:r>
            <a:endParaRPr sz="1200">
              <a:solidFill>
                <a:srgbClr val="24292E"/>
              </a:solidFill>
              <a:highlight>
                <a:srgbClr val="FFFFFF"/>
              </a:highlight>
              <a:latin typeface="Arial"/>
              <a:ea typeface="Arial"/>
              <a:cs typeface="Arial"/>
              <a:sym typeface="Arial"/>
            </a:endParaRPr>
          </a:p>
          <a:p>
            <a:pPr marL="457200" lvl="0" indent="-304800" algn="l" rtl="0">
              <a:spcBef>
                <a:spcPts val="120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To determine whether or not a bank client would be interested in a term deposit subscription based on their profile and past history with the bank. This will enable the bank to better target their phone based marketing efforts towards clients who would be open to a term deposit subscription.</a:t>
            </a:r>
            <a:endParaRPr sz="1200">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r>
              <a:rPr lang="en" sz="1200">
                <a:solidFill>
                  <a:srgbClr val="24292E"/>
                </a:solidFill>
                <a:highlight>
                  <a:srgbClr val="FFFFFF"/>
                </a:highlight>
                <a:latin typeface="Arial"/>
                <a:ea typeface="Arial"/>
                <a:cs typeface="Arial"/>
                <a:sym typeface="Arial"/>
              </a:rPr>
              <a:t>Secondary Goal(s)</a:t>
            </a:r>
            <a:endParaRPr sz="1200">
              <a:solidFill>
                <a:srgbClr val="24292E"/>
              </a:solidFill>
              <a:highlight>
                <a:srgbClr val="FFFFFF"/>
              </a:highlight>
              <a:latin typeface="Arial"/>
              <a:ea typeface="Arial"/>
              <a:cs typeface="Arial"/>
              <a:sym typeface="Arial"/>
            </a:endParaRPr>
          </a:p>
          <a:p>
            <a:pPr marL="457200" lvl="0" indent="-304800" algn="l" rtl="0">
              <a:spcBef>
                <a:spcPts val="120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Determine if there is an upper limit on the amount of marketing campaigns a client can receive before terminating communication</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Determine if a relationship between a client's profile and their usage of financial services exists</a:t>
            </a:r>
            <a:endParaRPr sz="1200">
              <a:solidFill>
                <a:srgbClr val="24292E"/>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Communication Protocols</a:t>
            </a:r>
            <a:endParaRPr/>
          </a:p>
        </p:txBody>
      </p:sp>
      <p:sp>
        <p:nvSpPr>
          <p:cNvPr id="186" name="Google Shape;186;p19"/>
          <p:cNvSpPr txBox="1">
            <a:spLocks noGrp="1"/>
          </p:cNvSpPr>
          <p:nvPr>
            <p:ph type="body" idx="1"/>
          </p:nvPr>
        </p:nvSpPr>
        <p:spPr>
          <a:xfrm>
            <a:off x="819150" y="162807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Group communication will be located on a Slack group that each member will join. </a:t>
            </a:r>
            <a:endParaRPr/>
          </a:p>
          <a:p>
            <a:pPr marL="457200" lvl="0" indent="-311150" algn="l" rtl="0">
              <a:spcBef>
                <a:spcPts val="0"/>
              </a:spcBef>
              <a:spcAft>
                <a:spcPts val="0"/>
              </a:spcAft>
              <a:buSzPts val="1300"/>
              <a:buChar char="●"/>
            </a:pPr>
            <a:r>
              <a:rPr lang="en"/>
              <a:t>We also created whatsapp group for quick assembly / communication</a:t>
            </a:r>
            <a:endParaRPr/>
          </a:p>
          <a:p>
            <a:pPr marL="457200" lvl="0" indent="-311150" algn="l" rtl="0">
              <a:spcBef>
                <a:spcPts val="0"/>
              </a:spcBef>
              <a:spcAft>
                <a:spcPts val="0"/>
              </a:spcAft>
              <a:buSzPts val="1300"/>
              <a:buChar char="●"/>
            </a:pPr>
            <a:r>
              <a:rPr lang="en"/>
              <a:t>Any updates or changes throughout the project will be posted in this group chat. </a:t>
            </a:r>
            <a:endParaRPr/>
          </a:p>
          <a:p>
            <a:pPr marL="457200" lvl="0" indent="-311150" algn="l" rtl="0">
              <a:spcBef>
                <a:spcPts val="0"/>
              </a:spcBef>
              <a:spcAft>
                <a:spcPts val="0"/>
              </a:spcAft>
              <a:buSzPts val="1300"/>
              <a:buChar char="●"/>
            </a:pPr>
            <a:r>
              <a:rPr lang="en"/>
              <a:t>Additionally members will be able to direct message any other member of the group in order to ask them questions or make comments about the project, the data or the work. </a:t>
            </a:r>
            <a:endParaRPr/>
          </a:p>
          <a:p>
            <a:pPr marL="457200" lvl="0" indent="-311150" algn="l" rtl="0">
              <a:spcBef>
                <a:spcPts val="0"/>
              </a:spcBef>
              <a:spcAft>
                <a:spcPts val="0"/>
              </a:spcAft>
              <a:buSzPts val="1300"/>
              <a:buChar char="●"/>
            </a:pPr>
            <a:r>
              <a:rPr lang="en"/>
              <a:t>Microsoft Teams is being used for weekly project update meetings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Technology stack</a:t>
            </a:r>
            <a:endParaRPr/>
          </a:p>
        </p:txBody>
      </p:sp>
      <p:sp>
        <p:nvSpPr>
          <p:cNvPr id="192" name="Google Shape;192;p20"/>
          <p:cNvSpPr txBox="1">
            <a:spLocks noGrp="1"/>
          </p:cNvSpPr>
          <p:nvPr>
            <p:ph type="body" idx="1"/>
          </p:nvPr>
        </p:nvSpPr>
        <p:spPr>
          <a:xfrm>
            <a:off x="863550" y="1465250"/>
            <a:ext cx="7505700" cy="3000424"/>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800"/>
              </a:spcBef>
              <a:spcAft>
                <a:spcPts val="0"/>
              </a:spcAft>
              <a:buClr>
                <a:srgbClr val="24292E"/>
              </a:buClr>
              <a:buSzPts val="1300"/>
              <a:buFont typeface="Arial"/>
              <a:buChar char="●"/>
            </a:pPr>
            <a:r>
              <a:rPr lang="en" b="1" dirty="0">
                <a:solidFill>
                  <a:srgbClr val="24292E"/>
                </a:solidFill>
                <a:highlight>
                  <a:srgbClr val="FFFFFF"/>
                </a:highlight>
                <a:latin typeface="Arial"/>
                <a:ea typeface="Arial"/>
                <a:cs typeface="Arial"/>
                <a:sym typeface="Arial"/>
              </a:rPr>
              <a:t>Database Storage</a:t>
            </a:r>
            <a:endParaRPr b="1" dirty="0">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dirty="0">
                <a:solidFill>
                  <a:srgbClr val="24292E"/>
                </a:solidFill>
                <a:highlight>
                  <a:srgbClr val="FFFFFF"/>
                </a:highlight>
                <a:latin typeface="Arial"/>
                <a:ea typeface="Arial"/>
                <a:cs typeface="Arial"/>
                <a:sym typeface="Arial"/>
              </a:rPr>
              <a:t>Postgres is the database we intend to use since the data for the topic is well structued with a specific schema. We will import and export data using SQL queries and the Python "Pandas" library.</a:t>
            </a:r>
            <a:endParaRPr dirty="0">
              <a:solidFill>
                <a:srgbClr val="24292E"/>
              </a:solidFill>
              <a:highlight>
                <a:srgbClr val="FFFFFF"/>
              </a:highlight>
              <a:latin typeface="Arial"/>
              <a:ea typeface="Arial"/>
              <a:cs typeface="Arial"/>
              <a:sym typeface="Arial"/>
            </a:endParaRPr>
          </a:p>
          <a:p>
            <a:pPr marL="457200" marR="38100" lvl="0" indent="-311150" algn="l" rtl="0">
              <a:lnSpc>
                <a:spcPct val="90000"/>
              </a:lnSpc>
              <a:spcBef>
                <a:spcPts val="0"/>
              </a:spcBef>
              <a:spcAft>
                <a:spcPts val="0"/>
              </a:spcAft>
              <a:buClr>
                <a:srgbClr val="24292E"/>
              </a:buClr>
              <a:buSzPts val="1300"/>
              <a:buFont typeface="Arial"/>
              <a:buChar char="●"/>
            </a:pPr>
            <a:r>
              <a:rPr lang="en" b="1" dirty="0">
                <a:solidFill>
                  <a:srgbClr val="24292E"/>
                </a:solidFill>
                <a:highlight>
                  <a:srgbClr val="FFFFFF"/>
                </a:highlight>
                <a:latin typeface="Arial"/>
                <a:ea typeface="Arial"/>
                <a:cs typeface="Arial"/>
                <a:sym typeface="Arial"/>
              </a:rPr>
              <a:t>Machine Learning</a:t>
            </a:r>
            <a:endParaRPr b="1" dirty="0">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dirty="0">
                <a:solidFill>
                  <a:srgbClr val="24292E"/>
                </a:solidFill>
                <a:highlight>
                  <a:srgbClr val="FFFFFF"/>
                </a:highlight>
                <a:latin typeface="Arial"/>
                <a:ea typeface="Arial"/>
                <a:cs typeface="Arial"/>
                <a:sym typeface="Arial"/>
              </a:rPr>
              <a:t>SciKitLearn is the ML library we'll be using to create, train, and test a model. The order of creating a model will be the following</a:t>
            </a:r>
            <a:endParaRPr dirty="0">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dirty="0">
                <a:solidFill>
                  <a:srgbClr val="24292E"/>
                </a:solidFill>
                <a:highlight>
                  <a:srgbClr val="FFFFFF"/>
                </a:highlight>
                <a:latin typeface="Arial"/>
                <a:ea typeface="Arial"/>
                <a:cs typeface="Arial"/>
                <a:sym typeface="Arial"/>
              </a:rPr>
              <a:t>Preprocessing data</a:t>
            </a:r>
            <a:endParaRPr dirty="0">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dirty="0">
                <a:solidFill>
                  <a:srgbClr val="24292E"/>
                </a:solidFill>
                <a:highlight>
                  <a:srgbClr val="FFFFFF"/>
                </a:highlight>
                <a:latin typeface="Arial"/>
                <a:ea typeface="Arial"/>
                <a:cs typeface="Arial"/>
                <a:sym typeface="Arial"/>
              </a:rPr>
              <a:t>Model selection</a:t>
            </a:r>
            <a:endParaRPr dirty="0">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dirty="0">
                <a:solidFill>
                  <a:srgbClr val="24292E"/>
                </a:solidFill>
                <a:highlight>
                  <a:srgbClr val="FFFFFF"/>
                </a:highlight>
                <a:latin typeface="Arial"/>
                <a:ea typeface="Arial"/>
                <a:cs typeface="Arial"/>
                <a:sym typeface="Arial"/>
              </a:rPr>
              <a:t>Model training</a:t>
            </a:r>
            <a:endParaRPr dirty="0">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dirty="0">
                <a:solidFill>
                  <a:srgbClr val="24292E"/>
                </a:solidFill>
                <a:highlight>
                  <a:srgbClr val="FFFFFF"/>
                </a:highlight>
                <a:latin typeface="Arial"/>
                <a:ea typeface="Arial"/>
                <a:cs typeface="Arial"/>
                <a:sym typeface="Arial"/>
              </a:rPr>
              <a:t>Model testing and results</a:t>
            </a:r>
            <a:endParaRPr dirty="0">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dirty="0">
                <a:solidFill>
                  <a:srgbClr val="24292E"/>
                </a:solidFill>
                <a:highlight>
                  <a:srgbClr val="FFFFFF"/>
                </a:highlight>
                <a:latin typeface="Arial"/>
                <a:ea typeface="Arial"/>
                <a:cs typeface="Arial"/>
                <a:sym typeface="Arial"/>
              </a:rPr>
              <a:t>Output metrics</a:t>
            </a:r>
            <a:endParaRPr dirty="0">
              <a:solidFill>
                <a:srgbClr val="24292E"/>
              </a:solidFill>
              <a:highlight>
                <a:srgbClr val="FFFFFF"/>
              </a:highlight>
              <a:latin typeface="Arial"/>
              <a:ea typeface="Arial"/>
              <a:cs typeface="Arial"/>
              <a:sym typeface="Arial"/>
            </a:endParaRPr>
          </a:p>
          <a:p>
            <a:pPr marL="457200" marR="38100" lvl="0" indent="-311150" algn="l" rtl="0">
              <a:lnSpc>
                <a:spcPct val="90000"/>
              </a:lnSpc>
              <a:spcBef>
                <a:spcPts val="0"/>
              </a:spcBef>
              <a:spcAft>
                <a:spcPts val="0"/>
              </a:spcAft>
              <a:buClr>
                <a:srgbClr val="24292E"/>
              </a:buClr>
              <a:buSzPts val="1300"/>
              <a:buFont typeface="Arial"/>
              <a:buChar char="●"/>
            </a:pPr>
            <a:r>
              <a:rPr lang="en" b="1" dirty="0">
                <a:solidFill>
                  <a:srgbClr val="24292E"/>
                </a:solidFill>
                <a:highlight>
                  <a:srgbClr val="FFFFFF"/>
                </a:highlight>
                <a:latin typeface="Arial"/>
                <a:ea typeface="Arial"/>
                <a:cs typeface="Arial"/>
                <a:sym typeface="Arial"/>
              </a:rPr>
              <a:t>Dashboard</a:t>
            </a:r>
            <a:endParaRPr b="1" dirty="0">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dirty="0">
                <a:solidFill>
                  <a:srgbClr val="24292E"/>
                </a:solidFill>
                <a:highlight>
                  <a:srgbClr val="FFFFFF"/>
                </a:highlight>
                <a:latin typeface="Arial"/>
                <a:ea typeface="Arial"/>
                <a:cs typeface="Arial"/>
                <a:sym typeface="Arial"/>
              </a:rPr>
              <a:t>In addition to using a Flask template, we will also integrate D3.js and Plotly for a fully functioning and interactive dashboard. It will be hosted on Github Pages.</a:t>
            </a:r>
            <a:endParaRPr dirty="0">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dirty="0">
                <a:solidFill>
                  <a:srgbClr val="24292E"/>
                </a:solidFill>
                <a:highlight>
                  <a:srgbClr val="FFFFFF"/>
                </a:highlight>
                <a:latin typeface="Arial"/>
                <a:ea typeface="Arial"/>
                <a:cs typeface="Arial"/>
                <a:sym typeface="Arial"/>
              </a:rPr>
              <a:t>Tableau</a:t>
            </a:r>
            <a:endParaRPr dirty="0">
              <a:solidFill>
                <a:srgbClr val="24292E"/>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exploration</a:t>
            </a:r>
            <a:endParaRPr dirty="0"/>
          </a:p>
        </p:txBody>
      </p:sp>
      <p:sp>
        <p:nvSpPr>
          <p:cNvPr id="198" name="Google Shape;198;p21"/>
          <p:cNvSpPr txBox="1">
            <a:spLocks noGrp="1"/>
          </p:cNvSpPr>
          <p:nvPr>
            <p:ph type="body" idx="1"/>
          </p:nvPr>
        </p:nvSpPr>
        <p:spPr>
          <a:xfrm>
            <a:off x="819150" y="1544158"/>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Extraction:</a:t>
            </a:r>
            <a:endParaRPr dirty="0"/>
          </a:p>
          <a:p>
            <a:pPr marL="914400" lvl="1" indent="-298450" algn="l" rtl="0">
              <a:spcBef>
                <a:spcPts val="0"/>
              </a:spcBef>
              <a:spcAft>
                <a:spcPts val="0"/>
              </a:spcAft>
              <a:buSzPts val="1100"/>
              <a:buChar char="○"/>
            </a:pPr>
            <a:r>
              <a:rPr lang="en" dirty="0"/>
              <a:t>Data extracted from the CSV file using Pandas read me</a:t>
            </a:r>
            <a:endParaRPr dirty="0"/>
          </a:p>
          <a:p>
            <a:pPr marL="457200" lvl="0" indent="-311150" algn="l" rtl="0">
              <a:spcBef>
                <a:spcPts val="0"/>
              </a:spcBef>
              <a:spcAft>
                <a:spcPts val="0"/>
              </a:spcAft>
              <a:buSzPts val="1300"/>
              <a:buChar char="●"/>
            </a:pPr>
            <a:r>
              <a:rPr lang="en" dirty="0"/>
              <a:t>Transformation</a:t>
            </a:r>
            <a:endParaRPr dirty="0"/>
          </a:p>
          <a:p>
            <a:pPr marL="914400" lvl="1" indent="-298450" algn="l" rtl="0">
              <a:spcBef>
                <a:spcPts val="0"/>
              </a:spcBef>
              <a:spcAft>
                <a:spcPts val="0"/>
              </a:spcAft>
              <a:buSzPts val="1100"/>
              <a:buChar char="○"/>
            </a:pPr>
            <a:r>
              <a:rPr lang="en" dirty="0"/>
              <a:t>Removed null values</a:t>
            </a:r>
            <a:endParaRPr dirty="0"/>
          </a:p>
          <a:p>
            <a:pPr marL="914400" lvl="1" indent="-298450" algn="l" rtl="0">
              <a:spcBef>
                <a:spcPts val="0"/>
              </a:spcBef>
              <a:spcAft>
                <a:spcPts val="0"/>
              </a:spcAft>
              <a:buSzPts val="1100"/>
              <a:buChar char="○"/>
            </a:pPr>
            <a:r>
              <a:rPr lang="en" dirty="0"/>
              <a:t>Removed unnecessary columns</a:t>
            </a:r>
            <a:endParaRPr dirty="0"/>
          </a:p>
          <a:p>
            <a:pPr marL="914400" lvl="1" indent="-298450" algn="l" rtl="0">
              <a:spcBef>
                <a:spcPts val="0"/>
              </a:spcBef>
              <a:spcAft>
                <a:spcPts val="0"/>
              </a:spcAft>
              <a:buSzPts val="1100"/>
              <a:buChar char="○"/>
            </a:pPr>
            <a:r>
              <a:rPr lang="en" dirty="0"/>
              <a:t>Created dataframes</a:t>
            </a:r>
            <a:endParaRPr dirty="0"/>
          </a:p>
          <a:p>
            <a:pPr marL="457200" lvl="0" indent="-311150" algn="l" rtl="0">
              <a:spcBef>
                <a:spcPts val="0"/>
              </a:spcBef>
              <a:spcAft>
                <a:spcPts val="0"/>
              </a:spcAft>
              <a:buSzPts val="1300"/>
              <a:buChar char="●"/>
            </a:pPr>
            <a:r>
              <a:rPr lang="en" dirty="0"/>
              <a:t>Load:</a:t>
            </a:r>
            <a:endParaRPr dirty="0"/>
          </a:p>
          <a:p>
            <a:pPr marL="914400" lvl="1" indent="-298450" algn="l" rtl="0">
              <a:spcBef>
                <a:spcPts val="0"/>
              </a:spcBef>
              <a:spcAft>
                <a:spcPts val="0"/>
              </a:spcAft>
              <a:buSzPts val="1100"/>
              <a:buChar char="○"/>
            </a:pPr>
            <a:r>
              <a:rPr lang="en" dirty="0"/>
              <a:t>Data loaded in Postgress  - </a:t>
            </a:r>
            <a:endParaRPr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721</Words>
  <Application>Microsoft Office PowerPoint</Application>
  <PresentationFormat>On-screen Show (16:9)</PresentationFormat>
  <Paragraphs>74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Roboto</vt:lpstr>
      <vt:lpstr>Arial</vt:lpstr>
      <vt:lpstr>Nunito</vt:lpstr>
      <vt:lpstr>Shift</vt:lpstr>
      <vt:lpstr>Banking Dataset Marketing Targets Prediction</vt:lpstr>
      <vt:lpstr>Topic</vt:lpstr>
      <vt:lpstr>Team Members</vt:lpstr>
      <vt:lpstr>Rationale</vt:lpstr>
      <vt:lpstr>Data Source</vt:lpstr>
      <vt:lpstr>Objectives (Questions to be answered)</vt:lpstr>
      <vt:lpstr>Communication Protocols</vt:lpstr>
      <vt:lpstr>Technology stack</vt:lpstr>
      <vt:lpstr>Data exploration</vt:lpstr>
      <vt:lpstr>Analysis phase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Dataset Marketing Targets Prediction</dc:title>
  <dc:creator>Shikha Mehta</dc:creator>
  <cp:lastModifiedBy>Shikha Mehta</cp:lastModifiedBy>
  <cp:revision>5</cp:revision>
  <dcterms:modified xsi:type="dcterms:W3CDTF">2021-07-14T00:21:38Z</dcterms:modified>
</cp:coreProperties>
</file>