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322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8429625"/>
          </a:xfrm>
          <a:custGeom>
            <a:avLst/>
            <a:gdLst/>
            <a:ahLst/>
            <a:cxnLst/>
            <a:rect l="l" t="t" r="r" b="b"/>
            <a:pathLst>
              <a:path w="18288000" h="8429625">
                <a:moveTo>
                  <a:pt x="0" y="8429585"/>
                </a:moveTo>
                <a:lnTo>
                  <a:pt x="18287999" y="8429585"/>
                </a:lnTo>
                <a:lnTo>
                  <a:pt x="18287999" y="0"/>
                </a:lnTo>
                <a:lnTo>
                  <a:pt x="0" y="0"/>
                </a:lnTo>
                <a:lnTo>
                  <a:pt x="0" y="8429585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524835"/>
            <a:ext cx="18288000" cy="1762760"/>
          </a:xfrm>
          <a:custGeom>
            <a:avLst/>
            <a:gdLst/>
            <a:ahLst/>
            <a:cxnLst/>
            <a:rect l="l" t="t" r="r" b="b"/>
            <a:pathLst>
              <a:path w="18288000" h="1762759">
                <a:moveTo>
                  <a:pt x="0" y="1762164"/>
                </a:moveTo>
                <a:lnTo>
                  <a:pt x="18287999" y="1762164"/>
                </a:lnTo>
                <a:lnTo>
                  <a:pt x="18287999" y="0"/>
                </a:lnTo>
                <a:lnTo>
                  <a:pt x="0" y="0"/>
                </a:lnTo>
                <a:lnTo>
                  <a:pt x="0" y="1762164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69684" y="2602549"/>
            <a:ext cx="9348631" cy="190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8288000" cy="8429625"/>
          </a:xfrm>
          <a:custGeom>
            <a:avLst/>
            <a:gdLst/>
            <a:ahLst/>
            <a:cxnLst/>
            <a:rect l="l" t="t" r="r" b="b"/>
            <a:pathLst>
              <a:path w="18288000" h="8429625">
                <a:moveTo>
                  <a:pt x="0" y="8429586"/>
                </a:moveTo>
                <a:lnTo>
                  <a:pt x="18287999" y="8429586"/>
                </a:lnTo>
                <a:lnTo>
                  <a:pt x="18287999" y="0"/>
                </a:lnTo>
                <a:lnTo>
                  <a:pt x="0" y="0"/>
                </a:lnTo>
                <a:lnTo>
                  <a:pt x="0" y="8429586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524837"/>
            <a:ext cx="18288000" cy="1762760"/>
          </a:xfrm>
          <a:custGeom>
            <a:avLst/>
            <a:gdLst/>
            <a:ahLst/>
            <a:cxnLst/>
            <a:rect l="l" t="t" r="r" b="b"/>
            <a:pathLst>
              <a:path w="18288000" h="1762759">
                <a:moveTo>
                  <a:pt x="0" y="1762163"/>
                </a:moveTo>
                <a:lnTo>
                  <a:pt x="18287999" y="1762163"/>
                </a:lnTo>
                <a:lnTo>
                  <a:pt x="18287999" y="0"/>
                </a:lnTo>
                <a:lnTo>
                  <a:pt x="0" y="0"/>
                </a:lnTo>
                <a:lnTo>
                  <a:pt x="0" y="1762163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9196705"/>
          </a:xfrm>
          <a:custGeom>
            <a:avLst/>
            <a:gdLst/>
            <a:ahLst/>
            <a:cxnLst/>
            <a:rect l="l" t="t" r="r" b="b"/>
            <a:pathLst>
              <a:path w="18288000" h="9196705">
                <a:moveTo>
                  <a:pt x="0" y="9196667"/>
                </a:moveTo>
                <a:lnTo>
                  <a:pt x="18287999" y="9196667"/>
                </a:lnTo>
                <a:lnTo>
                  <a:pt x="18287999" y="0"/>
                </a:lnTo>
                <a:lnTo>
                  <a:pt x="0" y="0"/>
                </a:lnTo>
                <a:lnTo>
                  <a:pt x="0" y="9196667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291917"/>
            <a:ext cx="18288000" cy="995680"/>
          </a:xfrm>
          <a:custGeom>
            <a:avLst/>
            <a:gdLst/>
            <a:ahLst/>
            <a:cxnLst/>
            <a:rect l="l" t="t" r="r" b="b"/>
            <a:pathLst>
              <a:path w="18288000" h="995679">
                <a:moveTo>
                  <a:pt x="0" y="995082"/>
                </a:moveTo>
                <a:lnTo>
                  <a:pt x="18287999" y="995082"/>
                </a:lnTo>
                <a:lnTo>
                  <a:pt x="18287999" y="0"/>
                </a:lnTo>
                <a:lnTo>
                  <a:pt x="0" y="0"/>
                </a:lnTo>
                <a:lnTo>
                  <a:pt x="0" y="995082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9482455"/>
          </a:xfrm>
          <a:custGeom>
            <a:avLst/>
            <a:gdLst/>
            <a:ahLst/>
            <a:cxnLst/>
            <a:rect l="l" t="t" r="r" b="b"/>
            <a:pathLst>
              <a:path w="18288000" h="9482455">
                <a:moveTo>
                  <a:pt x="0" y="9482417"/>
                </a:moveTo>
                <a:lnTo>
                  <a:pt x="18287999" y="9482417"/>
                </a:lnTo>
                <a:lnTo>
                  <a:pt x="18287999" y="0"/>
                </a:lnTo>
                <a:lnTo>
                  <a:pt x="0" y="0"/>
                </a:lnTo>
                <a:lnTo>
                  <a:pt x="0" y="9482417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577669"/>
            <a:ext cx="18288000" cy="709930"/>
          </a:xfrm>
          <a:custGeom>
            <a:avLst/>
            <a:gdLst/>
            <a:ahLst/>
            <a:cxnLst/>
            <a:rect l="l" t="t" r="r" b="b"/>
            <a:pathLst>
              <a:path w="18288000" h="709929">
                <a:moveTo>
                  <a:pt x="0" y="709332"/>
                </a:moveTo>
                <a:lnTo>
                  <a:pt x="18287999" y="709332"/>
                </a:lnTo>
                <a:lnTo>
                  <a:pt x="18287999" y="0"/>
                </a:lnTo>
                <a:lnTo>
                  <a:pt x="0" y="0"/>
                </a:lnTo>
                <a:lnTo>
                  <a:pt x="0" y="709332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7007" y="1036440"/>
            <a:ext cx="12693984" cy="290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62400" y="2602549"/>
            <a:ext cx="10660837" cy="19088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305" dirty="0"/>
              <a:t>SIX</a:t>
            </a:r>
            <a:r>
              <a:rPr b="1" spc="254" dirty="0"/>
              <a:t> </a:t>
            </a:r>
            <a:r>
              <a:rPr b="1" spc="775" dirty="0"/>
              <a:t>SIGMA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842958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5042" y="5264340"/>
            <a:ext cx="1095819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8325" algn="l"/>
                <a:tab pos="2820670" algn="l"/>
                <a:tab pos="4242435" algn="l"/>
                <a:tab pos="5146040" algn="l"/>
                <a:tab pos="6507480" algn="l"/>
                <a:tab pos="8218170" algn="l"/>
              </a:tabLst>
            </a:pPr>
            <a:r>
              <a:rPr sz="2550" spc="955" dirty="0">
                <a:solidFill>
                  <a:srgbClr val="8A7D62"/>
                </a:solidFill>
                <a:latin typeface="Arial"/>
                <a:cs typeface="Arial"/>
              </a:rPr>
              <a:t>A	</a:t>
            </a:r>
            <a:r>
              <a:rPr sz="2550" spc="840" dirty="0">
                <a:solidFill>
                  <a:srgbClr val="8A7D62"/>
                </a:solidFill>
                <a:latin typeface="Arial"/>
                <a:cs typeface="Arial"/>
              </a:rPr>
              <a:t>B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660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660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	</a:t>
            </a:r>
            <a:r>
              <a:rPr sz="2550" spc="1320" dirty="0">
                <a:solidFill>
                  <a:srgbClr val="8A7D62"/>
                </a:solidFill>
                <a:latin typeface="Arial"/>
                <a:cs typeface="Arial"/>
              </a:rPr>
              <a:t>W</a:t>
            </a:r>
            <a:r>
              <a:rPr sz="2550" spc="-31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55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90" dirty="0">
                <a:solidFill>
                  <a:srgbClr val="8A7D62"/>
                </a:solidFill>
                <a:latin typeface="Arial"/>
                <a:cs typeface="Arial"/>
              </a:rPr>
              <a:t>Y	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30" dirty="0">
                <a:solidFill>
                  <a:srgbClr val="8A7D62"/>
                </a:solidFill>
                <a:latin typeface="Arial"/>
                <a:cs typeface="Arial"/>
              </a:rPr>
              <a:t>O	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1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1005" dirty="0">
                <a:solidFill>
                  <a:srgbClr val="8A7D62"/>
                </a:solidFill>
                <a:latin typeface="Arial"/>
                <a:cs typeface="Arial"/>
              </a:rPr>
              <a:t>N	</a:t>
            </a:r>
            <a:r>
              <a:rPr sz="2550" spc="59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3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550" spc="-31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1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	</a:t>
            </a:r>
            <a:r>
              <a:rPr sz="2550" spc="37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550" spc="-33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1005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44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3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550" spc="-32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9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2496800" y="8801101"/>
            <a:ext cx="5285984" cy="9964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  <a:t>By </a:t>
            </a:r>
            <a:b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</a:br>
            <a:r>
              <a:rPr lang="en-IN" sz="2100" b="1" dirty="0" smtClean="0">
                <a:solidFill>
                  <a:schemeClr val="bg1"/>
                </a:solidFill>
                <a:latin typeface="Gill Sans MT"/>
                <a:cs typeface="Gill Sans MT"/>
              </a:rPr>
              <a:t>Varun Swaroop</a:t>
            </a:r>
            <a:r>
              <a:rPr lang="en-IN" sz="2100" dirty="0">
                <a:solidFill>
                  <a:schemeClr val="bg1"/>
                </a:solidFill>
                <a:latin typeface="Gill Sans MT"/>
                <a:cs typeface="Gill Sans MT"/>
              </a:rPr>
              <a:t>:</a:t>
            </a:r>
            <a: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  <a:t> Sno- 07 Eno- 12015002718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100" b="1" dirty="0" smtClean="0">
                <a:solidFill>
                  <a:schemeClr val="bg1"/>
                </a:solidFill>
                <a:latin typeface="Gill Sans MT"/>
                <a:cs typeface="Gill Sans MT"/>
              </a:rPr>
              <a:t>Vidhi Angrish</a:t>
            </a:r>
            <a:r>
              <a:rPr lang="en-IN" sz="2100" dirty="0" smtClean="0">
                <a:solidFill>
                  <a:schemeClr val="bg1"/>
                </a:solidFill>
                <a:latin typeface="Gill Sans MT"/>
                <a:cs typeface="Gill Sans MT"/>
              </a:rPr>
              <a:t>: Sno- 08 Eno- 12115002718 </a:t>
            </a:r>
            <a:endParaRPr sz="21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189085"/>
          </a:xfrm>
          <a:custGeom>
            <a:avLst/>
            <a:gdLst/>
            <a:ahLst/>
            <a:cxnLst/>
            <a:rect l="l" t="t" r="r" b="b"/>
            <a:pathLst>
              <a:path w="18288000" h="9189085">
                <a:moveTo>
                  <a:pt x="0" y="9189044"/>
                </a:moveTo>
                <a:lnTo>
                  <a:pt x="18287999" y="9189044"/>
                </a:lnTo>
                <a:lnTo>
                  <a:pt x="18287999" y="0"/>
                </a:lnTo>
                <a:lnTo>
                  <a:pt x="0" y="0"/>
                </a:lnTo>
                <a:lnTo>
                  <a:pt x="0" y="9189044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84294"/>
            <a:ext cx="18288000" cy="1003300"/>
          </a:xfrm>
          <a:custGeom>
            <a:avLst/>
            <a:gdLst/>
            <a:ahLst/>
            <a:cxnLst/>
            <a:rect l="l" t="t" r="r" b="b"/>
            <a:pathLst>
              <a:path w="18288000" h="1003300">
                <a:moveTo>
                  <a:pt x="0" y="1002705"/>
                </a:moveTo>
                <a:lnTo>
                  <a:pt x="18287999" y="1002705"/>
                </a:lnTo>
                <a:lnTo>
                  <a:pt x="18287999" y="0"/>
                </a:lnTo>
                <a:lnTo>
                  <a:pt x="0" y="0"/>
                </a:lnTo>
                <a:lnTo>
                  <a:pt x="0" y="1002705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0" y="1104900"/>
            <a:ext cx="9601200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b="1" spc="475" dirty="0" smtClean="0"/>
              <a:t>WHAT</a:t>
            </a:r>
            <a:r>
              <a:rPr lang="en-IN" sz="5400" b="1" spc="475" dirty="0" smtClean="0"/>
              <a:t> </a:t>
            </a:r>
            <a:r>
              <a:rPr sz="5400" b="1" spc="-260" dirty="0" smtClean="0"/>
              <a:t>IS </a:t>
            </a:r>
            <a:r>
              <a:rPr lang="en-IN" sz="5400" b="1" spc="-260" dirty="0" smtClean="0"/>
              <a:t> </a:t>
            </a:r>
            <a:r>
              <a:rPr sz="5400" b="1" spc="-10" dirty="0" smtClean="0"/>
              <a:t>SIX</a:t>
            </a:r>
            <a:r>
              <a:rPr lang="en-IN" sz="5400" b="1" spc="-10" dirty="0" smtClean="0"/>
              <a:t> </a:t>
            </a:r>
            <a:r>
              <a:rPr sz="5400" b="1" spc="-1195" dirty="0" smtClean="0"/>
              <a:t> </a:t>
            </a:r>
            <a:r>
              <a:rPr sz="5400" b="1" spc="165" dirty="0" smtClean="0"/>
              <a:t>SIGMA</a:t>
            </a:r>
            <a:r>
              <a:rPr lang="en-IN" sz="5400" b="1" spc="165" dirty="0" smtClean="0"/>
              <a:t> ?</a:t>
            </a:r>
            <a:endParaRPr sz="54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1523999" y="2644575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327660" marR="662305">
              <a:lnSpc>
                <a:spcPct val="129600"/>
              </a:lnSpc>
            </a:pP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word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Sigma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D9DEDA"/>
                </a:solidFill>
                <a:latin typeface="Lucida Sans Unicode"/>
                <a:cs typeface="Lucida Sans Unicode"/>
              </a:rPr>
              <a:t>statistical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term 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that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measures </a:t>
            </a:r>
            <a:r>
              <a:rPr sz="2600" spc="240" dirty="0">
                <a:solidFill>
                  <a:srgbClr val="D9DEDA"/>
                </a:solidFill>
                <a:latin typeface="Lucida Sans Unicode"/>
                <a:cs typeface="Lucida Sans Unicode"/>
              </a:rPr>
              <a:t>how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far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given 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deviates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</a:t>
            </a:r>
            <a:r>
              <a:rPr sz="2600" spc="-254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perfection</a:t>
            </a:r>
            <a:r>
              <a:rPr sz="2100" spc="12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18904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58399" y="2644575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327660" marR="580390">
              <a:lnSpc>
                <a:spcPct val="129600"/>
              </a:lnSpc>
            </a:pP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It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D9DEDA"/>
                </a:solidFill>
                <a:latin typeface="Lucida Sans Unicode"/>
                <a:cs typeface="Lucida Sans Unicode"/>
              </a:rPr>
              <a:t>set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of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techniques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tools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D9DEDA"/>
                </a:solidFill>
                <a:latin typeface="Lucida Sans Unicode"/>
                <a:cs typeface="Lucida Sans Unicode"/>
              </a:rPr>
              <a:t>for 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improvement</a:t>
            </a:r>
            <a:r>
              <a:rPr sz="2100" spc="18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3999" y="5853477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244475" rIns="0" bIns="0" rtlCol="0">
            <a:spAutoFit/>
          </a:bodyPr>
          <a:lstStyle/>
          <a:p>
            <a:pPr marL="327660" marR="351155">
              <a:lnSpc>
                <a:spcPct val="129600"/>
              </a:lnSpc>
              <a:spcBef>
                <a:spcPts val="1925"/>
              </a:spcBef>
            </a:pP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It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identifies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removes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cause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of 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defects </a:t>
            </a:r>
            <a:r>
              <a:rPr sz="2600" spc="95" dirty="0">
                <a:solidFill>
                  <a:srgbClr val="D9DEDA"/>
                </a:solidFill>
                <a:latin typeface="Lucida Sans Unicode"/>
                <a:cs typeface="Lucida Sans Unicode"/>
              </a:rPr>
              <a:t>in </a:t>
            </a:r>
            <a:r>
              <a:rPr sz="2600" spc="135" dirty="0">
                <a:solidFill>
                  <a:srgbClr val="D9DEDA"/>
                </a:solidFill>
                <a:latin typeface="Lucida Sans Unicode"/>
                <a:cs typeface="Lucida Sans Unicode"/>
              </a:rPr>
              <a:t>any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100" spc="120" dirty="0">
                <a:solidFill>
                  <a:srgbClr val="D9DEDA"/>
                </a:solidFill>
                <a:latin typeface="Gill Sans MT"/>
                <a:cs typeface="Gill Sans MT"/>
              </a:rPr>
              <a:t>-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 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manufacturing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transactional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 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 </a:t>
            </a: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2600" spc="-34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service</a:t>
            </a:r>
            <a:r>
              <a:rPr sz="2100" spc="8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8399" y="5853477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327660" marR="1020444">
              <a:lnSpc>
                <a:spcPct val="129600"/>
              </a:lnSpc>
            </a:pP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The </a:t>
            </a: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ultimate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goal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2600" spc="-45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streamline 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quality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control</a:t>
            </a:r>
            <a:r>
              <a:rPr sz="2100" spc="114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007" y="1036440"/>
            <a:ext cx="12693984" cy="27814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1330"/>
              </a:lnSpc>
              <a:spcBef>
                <a:spcPts val="90"/>
              </a:spcBef>
            </a:pPr>
            <a:r>
              <a:rPr sz="8000" b="1" spc="229" dirty="0"/>
              <a:t>SIX</a:t>
            </a:r>
            <a:r>
              <a:rPr sz="8000" b="1" spc="235" dirty="0"/>
              <a:t> </a:t>
            </a:r>
            <a:r>
              <a:rPr sz="8000" b="1" spc="605" dirty="0"/>
              <a:t>SIGMA</a:t>
            </a:r>
          </a:p>
          <a:p>
            <a:pPr algn="ctr">
              <a:lnSpc>
                <a:spcPts val="11330"/>
              </a:lnSpc>
            </a:pPr>
            <a:r>
              <a:rPr sz="8000" b="1" spc="780" dirty="0"/>
              <a:t>METHODOLOGIES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842958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8866" y="4701635"/>
            <a:ext cx="266513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97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124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85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390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650" b="1" spc="-35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685" dirty="0">
                <a:solidFill>
                  <a:srgbClr val="8A7D62"/>
                </a:solidFill>
                <a:latin typeface="Arial"/>
                <a:cs typeface="Arial"/>
              </a:rPr>
              <a:t>C</a:t>
            </a:r>
            <a:endParaRPr sz="265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866" y="6921562"/>
            <a:ext cx="266513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97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124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85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7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805" dirty="0">
                <a:solidFill>
                  <a:srgbClr val="8A7D62"/>
                </a:solidFill>
                <a:latin typeface="Arial"/>
                <a:cs typeface="Arial"/>
              </a:rPr>
              <a:t>V</a:t>
            </a:r>
            <a:endParaRPr sz="2650" b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9490" y="4450595"/>
            <a:ext cx="995235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sz="28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Used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20" dirty="0">
                <a:solidFill>
                  <a:srgbClr val="D9DEDA"/>
                </a:solidFill>
                <a:latin typeface="Lucida Sans Unicode"/>
                <a:cs typeface="Lucida Sans Unicode"/>
              </a:rPr>
              <a:t>for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70" dirty="0">
                <a:solidFill>
                  <a:srgbClr val="D9DEDA"/>
                </a:solidFill>
                <a:latin typeface="Lucida Sans Unicode"/>
                <a:cs typeface="Lucida Sans Unicode"/>
              </a:rPr>
              <a:t>existing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50" dirty="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75" dirty="0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isn</a:t>
            </a:r>
            <a:r>
              <a:rPr sz="2300" spc="90" dirty="0">
                <a:solidFill>
                  <a:srgbClr val="D9DEDA"/>
                </a:solidFill>
                <a:latin typeface="Gill Sans MT"/>
                <a:cs typeface="Gill Sans MT"/>
              </a:rPr>
              <a:t>'</a:t>
            </a:r>
            <a:r>
              <a:rPr sz="285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t</a:t>
            </a:r>
            <a:r>
              <a:rPr sz="285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giving  </a:t>
            </a:r>
            <a:r>
              <a:rPr sz="28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expected</a:t>
            </a:r>
            <a:r>
              <a:rPr sz="285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70" dirty="0">
                <a:solidFill>
                  <a:srgbClr val="D9DEDA"/>
                </a:solidFill>
                <a:latin typeface="Lucida Sans Unicode"/>
                <a:cs typeface="Lucida Sans Unicode"/>
              </a:rPr>
              <a:t>results</a:t>
            </a:r>
            <a:r>
              <a:rPr sz="2300" spc="7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3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9490" y="6799867"/>
            <a:ext cx="90328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Used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20" dirty="0">
                <a:solidFill>
                  <a:srgbClr val="D9DEDA"/>
                </a:solidFill>
                <a:latin typeface="Lucida Sans Unicode"/>
                <a:cs typeface="Lucida Sans Unicode"/>
              </a:rPr>
              <a:t>for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developing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fresh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50" dirty="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8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300" spc="10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3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176" y="956466"/>
            <a:ext cx="1221105" cy="8258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87960" algn="ctr">
              <a:lnSpc>
                <a:spcPct val="105900"/>
              </a:lnSpc>
              <a:spcBef>
                <a:spcPts val="105"/>
              </a:spcBef>
            </a:pPr>
            <a:r>
              <a:rPr sz="10200" spc="70" dirty="0"/>
              <a:t>D  </a:t>
            </a:r>
            <a:r>
              <a:rPr sz="10200" spc="495" dirty="0"/>
              <a:t>M  </a:t>
            </a:r>
            <a:r>
              <a:rPr sz="10200" spc="990" dirty="0" smtClean="0"/>
              <a:t>A  </a:t>
            </a:r>
            <a:r>
              <a:rPr sz="10200" spc="-1005" dirty="0" smtClean="0"/>
              <a:t>I  </a:t>
            </a:r>
            <a:r>
              <a:rPr sz="10200" spc="35" dirty="0"/>
              <a:t>C</a:t>
            </a:r>
            <a:endParaRPr sz="10200" dirty="0"/>
          </a:p>
        </p:txBody>
      </p:sp>
      <p:sp>
        <p:nvSpPr>
          <p:cNvPr id="3" name="object 3"/>
          <p:cNvSpPr/>
          <p:nvPr/>
        </p:nvSpPr>
        <p:spPr>
          <a:xfrm>
            <a:off x="0" y="948241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4717" y="1563854"/>
            <a:ext cx="847217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The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, </a:t>
            </a: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problems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 </a:t>
            </a:r>
            <a:r>
              <a:rPr sz="260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ultimate</a:t>
            </a:r>
            <a:r>
              <a:rPr sz="2600" spc="-47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5" dirty="0">
                <a:solidFill>
                  <a:srgbClr val="D9DEDA"/>
                </a:solidFill>
                <a:latin typeface="Lucida Sans Unicode"/>
                <a:cs typeface="Lucida Sans Unicode"/>
              </a:rPr>
              <a:t>goals</a:t>
            </a:r>
            <a:r>
              <a:rPr sz="2100" spc="9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2393" y="1587017"/>
            <a:ext cx="18097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4717" y="3161467"/>
            <a:ext cx="576326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Performance </a:t>
            </a:r>
            <a:r>
              <a:rPr sz="260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of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currrent</a:t>
            </a:r>
            <a:r>
              <a:rPr sz="2600" spc="-28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100" spc="10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393" y="3258839"/>
            <a:ext cx="24060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10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30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4717" y="4973598"/>
            <a:ext cx="701802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Find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root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cause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of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defect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variations</a:t>
            </a:r>
            <a:r>
              <a:rPr sz="2100" spc="8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2393" y="4996762"/>
            <a:ext cx="22536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2393" y="6677862"/>
            <a:ext cx="22796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110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60" dirty="0">
                <a:solidFill>
                  <a:srgbClr val="8A7D62"/>
                </a:solidFill>
                <a:latin typeface="Arial"/>
                <a:cs typeface="Arial"/>
              </a:rPr>
              <a:t>P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715" dirty="0">
                <a:solidFill>
                  <a:srgbClr val="8A7D62"/>
                </a:solidFill>
                <a:latin typeface="Arial"/>
                <a:cs typeface="Arial"/>
              </a:rPr>
              <a:t>V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4717" y="6617596"/>
            <a:ext cx="901319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Eliminate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root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causes</a:t>
            </a:r>
            <a:r>
              <a:rPr sz="260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90" dirty="0">
                <a:solidFill>
                  <a:srgbClr val="D9DEDA"/>
                </a:solidFill>
                <a:latin typeface="Lucida Sans Unicode"/>
                <a:cs typeface="Lucida Sans Unicode"/>
              </a:rPr>
              <a:t>with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innovative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solutions</a:t>
            </a:r>
            <a:r>
              <a:rPr sz="2100" spc="8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2393" y="8413903"/>
            <a:ext cx="234823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610" dirty="0">
                <a:solidFill>
                  <a:srgbClr val="8A7D62"/>
                </a:solidFill>
                <a:latin typeface="Arial"/>
                <a:cs typeface="Arial"/>
              </a:rPr>
              <a:t>C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80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4717" y="8358352"/>
            <a:ext cx="924179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Establish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ensure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implementation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correct</a:t>
            </a:r>
            <a:r>
              <a:rPr sz="2100" spc="12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470" y="972871"/>
            <a:ext cx="1221105" cy="8258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5900"/>
              </a:lnSpc>
              <a:spcBef>
                <a:spcPts val="105"/>
              </a:spcBef>
            </a:pPr>
            <a:r>
              <a:rPr sz="10200" spc="70" dirty="0"/>
              <a:t>D  </a:t>
            </a:r>
            <a:r>
              <a:rPr sz="10200" spc="495" dirty="0"/>
              <a:t>M  </a:t>
            </a:r>
            <a:r>
              <a:rPr sz="10200" spc="990" dirty="0"/>
              <a:t>A  </a:t>
            </a:r>
            <a:r>
              <a:rPr sz="10200" spc="70" dirty="0"/>
              <a:t>D  </a:t>
            </a:r>
            <a:r>
              <a:rPr sz="10200" spc="565" dirty="0"/>
              <a:t>V</a:t>
            </a:r>
            <a:endParaRPr sz="10200"/>
          </a:p>
        </p:txBody>
      </p:sp>
      <p:sp>
        <p:nvSpPr>
          <p:cNvPr id="3" name="object 3"/>
          <p:cNvSpPr/>
          <p:nvPr/>
        </p:nvSpPr>
        <p:spPr>
          <a:xfrm>
            <a:off x="0" y="9482420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7129" y="1580261"/>
            <a:ext cx="1036891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Realistic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goals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suit</a:t>
            </a:r>
            <a:r>
              <a:rPr sz="2600" spc="-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industry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4805" y="1603421"/>
            <a:ext cx="18097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7129" y="3177871"/>
            <a:ext cx="894080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Identify 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2100" spc="140" dirty="0">
                <a:solidFill>
                  <a:srgbClr val="D9DEDA"/>
                </a:solidFill>
                <a:latin typeface="Gill Sans MT"/>
                <a:cs typeface="Gill Sans MT"/>
              </a:rPr>
              <a:t>'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s </a:t>
            </a: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critical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to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quality</a:t>
            </a:r>
            <a:r>
              <a:rPr sz="2600" spc="-57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4805" y="3275240"/>
            <a:ext cx="24060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10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30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7129" y="4990005"/>
            <a:ext cx="586803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Multiple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options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29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alternatives</a:t>
            </a:r>
            <a:r>
              <a:rPr sz="2100" spc="10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4805" y="5013165"/>
            <a:ext cx="22536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4805" y="6694262"/>
            <a:ext cx="186817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50" dirty="0">
                <a:solidFill>
                  <a:srgbClr val="8A7D62"/>
                </a:solidFill>
                <a:latin typeface="Arial"/>
                <a:cs typeface="Arial"/>
              </a:rPr>
              <a:t>G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7129" y="6633999"/>
            <a:ext cx="711708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Prototype </a:t>
            </a:r>
            <a:r>
              <a:rPr sz="2600" spc="80" dirty="0">
                <a:solidFill>
                  <a:srgbClr val="D9DEDA"/>
                </a:solidFill>
                <a:latin typeface="Lucida Sans Unicode"/>
                <a:cs typeface="Lucida Sans Unicode"/>
              </a:rPr>
              <a:t>version </a:t>
            </a:r>
            <a:r>
              <a:rPr sz="260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of </a:t>
            </a:r>
            <a:r>
              <a:rPr sz="260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 </a:t>
            </a:r>
            <a:r>
              <a:rPr sz="2600" spc="-3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4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designed</a:t>
            </a:r>
            <a:r>
              <a:rPr sz="2100" spc="15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4805" y="8430310"/>
            <a:ext cx="173799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715" dirty="0">
                <a:solidFill>
                  <a:srgbClr val="8A7D62"/>
                </a:solidFill>
                <a:latin typeface="Arial"/>
                <a:cs typeface="Arial"/>
              </a:rPr>
              <a:t>V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7129" y="8374753"/>
            <a:ext cx="823150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Final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must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be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approved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5" dirty="0">
                <a:solidFill>
                  <a:srgbClr val="D9DEDA"/>
                </a:solidFill>
                <a:latin typeface="Lucida Sans Unicode"/>
                <a:cs typeface="Lucida Sans Unicode"/>
              </a:rPr>
              <a:t>by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customers</a:t>
            </a:r>
            <a:r>
              <a:rPr sz="2100" spc="14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529" y="1560607"/>
            <a:ext cx="551751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270" dirty="0"/>
              <a:t>Advantages</a:t>
            </a:r>
            <a:endParaRPr sz="6900"/>
          </a:p>
        </p:txBody>
      </p:sp>
      <p:sp>
        <p:nvSpPr>
          <p:cNvPr id="3" name="object 3"/>
          <p:cNvSpPr/>
          <p:nvPr/>
        </p:nvSpPr>
        <p:spPr>
          <a:xfrm>
            <a:off x="1404681" y="4475189"/>
            <a:ext cx="144758" cy="14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4681" y="5087630"/>
            <a:ext cx="144758" cy="14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4681" y="5700071"/>
            <a:ext cx="144758" cy="14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4681" y="6312511"/>
            <a:ext cx="144758" cy="144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3356" y="4140099"/>
            <a:ext cx="5565775" cy="308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1800"/>
              </a:lnSpc>
              <a:spcBef>
                <a:spcPts val="90"/>
              </a:spcBef>
            </a:pPr>
            <a:r>
              <a:rPr sz="30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Improves </a:t>
            </a:r>
            <a:r>
              <a:rPr sz="3050" spc="210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3050" spc="-24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service  </a:t>
            </a:r>
            <a:r>
              <a:rPr sz="3050" spc="254" dirty="0">
                <a:solidFill>
                  <a:srgbClr val="D9DEDA"/>
                </a:solidFill>
                <a:latin typeface="Lucida Sans Unicode"/>
                <a:cs typeface="Lucida Sans Unicode"/>
              </a:rPr>
              <a:t>Reduces </a:t>
            </a:r>
            <a:r>
              <a:rPr sz="305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operational </a:t>
            </a:r>
            <a:r>
              <a:rPr sz="305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costs  </a:t>
            </a:r>
            <a:r>
              <a:rPr sz="305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Improves</a:t>
            </a:r>
            <a:r>
              <a:rPr sz="30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efficiency</a:t>
            </a:r>
            <a:endParaRPr sz="3050">
              <a:latin typeface="Lucida Sans Unicode"/>
              <a:cs typeface="Lucida Sans Unicode"/>
            </a:endParaRPr>
          </a:p>
          <a:p>
            <a:pPr marL="12700" marR="328295" algn="just">
              <a:lnSpc>
                <a:spcPts val="4820"/>
              </a:lnSpc>
              <a:spcBef>
                <a:spcPts val="355"/>
              </a:spcBef>
            </a:pPr>
            <a:r>
              <a:rPr sz="305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It </a:t>
            </a:r>
            <a:r>
              <a:rPr sz="305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is </a:t>
            </a:r>
            <a:r>
              <a:rPr sz="305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proactive </a:t>
            </a:r>
            <a:r>
              <a:rPr sz="305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rather</a:t>
            </a:r>
            <a:r>
              <a:rPr sz="3050" spc="-33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35" dirty="0">
                <a:solidFill>
                  <a:srgbClr val="D9DEDA"/>
                </a:solidFill>
                <a:latin typeface="Lucida Sans Unicode"/>
                <a:cs typeface="Lucida Sans Unicode"/>
              </a:rPr>
              <a:t>than  </a:t>
            </a:r>
            <a:r>
              <a:rPr sz="305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reactive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616" y="3543913"/>
            <a:ext cx="95250" cy="4591050"/>
          </a:xfrm>
          <a:custGeom>
            <a:avLst/>
            <a:gdLst/>
            <a:ahLst/>
            <a:cxnLst/>
            <a:rect l="l" t="t" r="r" b="b"/>
            <a:pathLst>
              <a:path w="95250" h="4591050">
                <a:moveTo>
                  <a:pt x="0" y="0"/>
                </a:moveTo>
                <a:lnTo>
                  <a:pt x="95249" y="0"/>
                </a:lnTo>
                <a:lnTo>
                  <a:pt x="95249" y="4591049"/>
                </a:lnTo>
                <a:lnTo>
                  <a:pt x="0" y="45910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9666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26381" y="1560607"/>
            <a:ext cx="6804659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200" dirty="0">
                <a:solidFill>
                  <a:srgbClr val="D9DEDA"/>
                </a:solidFill>
                <a:latin typeface="Verdana"/>
                <a:cs typeface="Verdana"/>
              </a:rPr>
              <a:t>Disadvantages</a:t>
            </a:r>
            <a:endParaRPr sz="6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84275" y="4475189"/>
            <a:ext cx="144758" cy="14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4275" y="5087630"/>
            <a:ext cx="144758" cy="144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84275" y="6312511"/>
            <a:ext cx="144758" cy="144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84275" y="6924952"/>
            <a:ext cx="144758" cy="144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32950" y="4140099"/>
            <a:ext cx="6369685" cy="308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55904">
              <a:lnSpc>
                <a:spcPct val="131800"/>
              </a:lnSpc>
              <a:spcBef>
                <a:spcPts val="90"/>
              </a:spcBef>
            </a:pPr>
            <a:r>
              <a:rPr sz="305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Costly </a:t>
            </a:r>
            <a:r>
              <a:rPr sz="305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for </a:t>
            </a:r>
            <a:r>
              <a:rPr sz="3050" spc="175" dirty="0">
                <a:solidFill>
                  <a:srgbClr val="D9DEDA"/>
                </a:solidFill>
                <a:latin typeface="Lucida Sans Unicode"/>
                <a:cs typeface="Lucida Sans Unicode"/>
              </a:rPr>
              <a:t>small </a:t>
            </a:r>
            <a:r>
              <a:rPr sz="305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businesses  </a:t>
            </a:r>
            <a:r>
              <a:rPr sz="30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Customer </a:t>
            </a:r>
            <a:r>
              <a:rPr sz="305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focus </a:t>
            </a:r>
            <a:r>
              <a:rPr sz="3050" spc="290" dirty="0">
                <a:solidFill>
                  <a:srgbClr val="D9DEDA"/>
                </a:solidFill>
                <a:latin typeface="Lucida Sans Unicode"/>
                <a:cs typeface="Lucida Sans Unicode"/>
              </a:rPr>
              <a:t>maybe</a:t>
            </a:r>
            <a:r>
              <a:rPr sz="3050" spc="-37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taken  </a:t>
            </a:r>
            <a:r>
              <a:rPr sz="305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305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65" dirty="0">
                <a:solidFill>
                  <a:srgbClr val="D9DEDA"/>
                </a:solidFill>
                <a:latin typeface="Lucida Sans Unicode"/>
                <a:cs typeface="Lucida Sans Unicode"/>
              </a:rPr>
              <a:t>extremes</a:t>
            </a: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05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It </a:t>
            </a:r>
            <a:r>
              <a:rPr sz="3050" spc="260" dirty="0">
                <a:solidFill>
                  <a:srgbClr val="D9DEDA"/>
                </a:solidFill>
                <a:latin typeface="Lucida Sans Unicode"/>
                <a:cs typeface="Lucida Sans Unicode"/>
              </a:rPr>
              <a:t>can </a:t>
            </a:r>
            <a:r>
              <a:rPr sz="3050" spc="65" dirty="0">
                <a:solidFill>
                  <a:srgbClr val="D9DEDA"/>
                </a:solidFill>
                <a:latin typeface="Lucida Sans Unicode"/>
                <a:cs typeface="Lucida Sans Unicode"/>
              </a:rPr>
              <a:t>stifle</a:t>
            </a:r>
            <a:r>
              <a:rPr sz="3050" spc="-409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creativity</a:t>
            </a: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3050" spc="75" dirty="0">
                <a:solidFill>
                  <a:srgbClr val="D9DEDA"/>
                </a:solidFill>
                <a:latin typeface="Lucida Sans Unicode"/>
                <a:cs typeface="Lucida Sans Unicode"/>
              </a:rPr>
              <a:t>Issues </a:t>
            </a:r>
            <a:r>
              <a:rPr sz="305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are </a:t>
            </a:r>
            <a:r>
              <a:rPr sz="3050" spc="195" dirty="0">
                <a:solidFill>
                  <a:srgbClr val="D9DEDA"/>
                </a:solidFill>
                <a:latin typeface="Lucida Sans Unicode"/>
                <a:cs typeface="Lucida Sans Unicode"/>
              </a:rPr>
              <a:t>not </a:t>
            </a:r>
            <a:r>
              <a:rPr sz="305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tackled</a:t>
            </a:r>
            <a:r>
              <a:rPr sz="3050" spc="-49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80" dirty="0">
                <a:solidFill>
                  <a:srgbClr val="D9DEDA"/>
                </a:solidFill>
                <a:latin typeface="Lucida Sans Unicode"/>
                <a:cs typeface="Lucida Sans Unicode"/>
              </a:rPr>
              <a:t>head</a:t>
            </a:r>
            <a:r>
              <a:rPr sz="2500" spc="280" dirty="0">
                <a:solidFill>
                  <a:srgbClr val="D9DEDA"/>
                </a:solidFill>
                <a:latin typeface="Gill Sans MT"/>
                <a:cs typeface="Gill Sans MT"/>
              </a:rPr>
              <a:t>-</a:t>
            </a:r>
            <a:r>
              <a:rPr sz="3050" spc="280" dirty="0">
                <a:solidFill>
                  <a:srgbClr val="D9DEDA"/>
                </a:solidFill>
                <a:latin typeface="Lucida Sans Unicode"/>
                <a:cs typeface="Lucida Sans Unicode"/>
              </a:rPr>
              <a:t>on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705600" y="3924300"/>
            <a:ext cx="5333861" cy="229357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4800" b="1" spc="775" dirty="0" smtClean="0"/>
              <a:t>FIN.</a:t>
            </a:r>
            <a:endParaRPr sz="14800" b="1" spc="775" dirty="0"/>
          </a:p>
        </p:txBody>
      </p:sp>
      <p:sp>
        <p:nvSpPr>
          <p:cNvPr id="3" name="object 3"/>
          <p:cNvSpPr/>
          <p:nvPr/>
        </p:nvSpPr>
        <p:spPr>
          <a:xfrm>
            <a:off x="0" y="842958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5042" y="8801100"/>
            <a:ext cx="109581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8325" algn="l"/>
                <a:tab pos="2820670" algn="l"/>
                <a:tab pos="4242435" algn="l"/>
                <a:tab pos="5146040" algn="l"/>
                <a:tab pos="6507480" algn="l"/>
                <a:tab pos="8218170" algn="l"/>
              </a:tabLst>
            </a:pPr>
            <a:r>
              <a:rPr lang="en-IN" sz="3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DOWNLOAD THE PPT AT : </a:t>
            </a:r>
            <a:r>
              <a:rPr lang="en-IN" sz="32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vidhiangrish.me/</a:t>
            </a:r>
            <a:r>
              <a:rPr lang="en-IN" sz="3200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DownloadPPT</a:t>
            </a:r>
            <a:r>
              <a:rPr lang="en-IN" sz="3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/</a:t>
            </a:r>
            <a:endParaRPr sz="32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9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296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SIX SIGMA</vt:lpstr>
      <vt:lpstr>WHAT IS  SIX  SIGMA ?</vt:lpstr>
      <vt:lpstr>SIX SIGMA METHODOLOGIES</vt:lpstr>
      <vt:lpstr>D  M  A  I  C</vt:lpstr>
      <vt:lpstr>D  M  A  D  V</vt:lpstr>
      <vt:lpstr>Advantages</vt:lpstr>
      <vt:lpstr>FIN.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</dc:title>
  <dc:creator>Vidhi Angrish</dc:creator>
  <cp:keywords>DAEOhS1FTNo,BAD8cV82woQ</cp:keywords>
  <cp:lastModifiedBy>Vidhi</cp:lastModifiedBy>
  <cp:revision>9</cp:revision>
  <dcterms:created xsi:type="dcterms:W3CDTF">2020-11-25T13:53:19Z</dcterms:created>
  <dcterms:modified xsi:type="dcterms:W3CDTF">2020-11-25T15:03:47Z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Canva</vt:lpwstr>
  </property>
  <property fmtid="{D5CDD505-2E9C-101B-9397-08002B2CF9AE}" pid="4" name="LastSaved">
    <vt:filetime>2020-11-25T00:00:00Z</vt:filetime>
  </property>
</Properties>
</file>