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99F22-182E-DE96-2FDD-FA1A3457A5C1}" v="17" dt="2020-11-25T20:27:44.939"/>
    <p1510:client id="{5E9A89FB-6C6A-1235-67BC-65E10AF77214}" v="529" dt="2020-11-25T17:10:04.827"/>
    <p1510:client id="{61728C3D-7007-48AE-87E5-7AA0622834F2}" v="27" dt="2020-11-25T19:43:50.038"/>
    <p1510:client id="{81601CC2-AEF4-2E1E-E0D3-00144EA9409F}" v="221" dt="2020-11-25T18:26:27.091"/>
    <p1510:client id="{A83CD341-8841-2084-F007-4B17B07C931F}" v="401" dt="2020-11-25T16:24:25.230"/>
    <p1510:client id="{AE25F4A9-073A-3531-89A8-C1E056B28BF5}" v="39" dt="2020-11-25T20:30:31.289"/>
    <p1510:client id="{AE843C2F-22DA-0364-29ED-37CA46E673F6}" v="43" dt="2020-11-25T20:12:50.983"/>
    <p1510:client id="{BBF42C9D-16E7-1C0A-DC80-3B0529542931}" v="79" dt="2020-11-25T20:25:45.2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946" y="-28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8429625"/>
          </a:xfrm>
          <a:custGeom>
            <a:avLst/>
            <a:gdLst/>
            <a:ahLst/>
            <a:cxnLst/>
            <a:rect l="l" t="t" r="r" b="b"/>
            <a:pathLst>
              <a:path w="18288000" h="8429625">
                <a:moveTo>
                  <a:pt x="0" y="8429585"/>
                </a:moveTo>
                <a:lnTo>
                  <a:pt x="18287999" y="8429585"/>
                </a:lnTo>
                <a:lnTo>
                  <a:pt x="18287999" y="0"/>
                </a:lnTo>
                <a:lnTo>
                  <a:pt x="0" y="0"/>
                </a:lnTo>
                <a:lnTo>
                  <a:pt x="0" y="8429585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8524835"/>
            <a:ext cx="18288000" cy="1762760"/>
          </a:xfrm>
          <a:custGeom>
            <a:avLst/>
            <a:gdLst/>
            <a:ahLst/>
            <a:cxnLst/>
            <a:rect l="l" t="t" r="r" b="b"/>
            <a:pathLst>
              <a:path w="18288000" h="1762759">
                <a:moveTo>
                  <a:pt x="0" y="1762164"/>
                </a:moveTo>
                <a:lnTo>
                  <a:pt x="18287999" y="1762164"/>
                </a:lnTo>
                <a:lnTo>
                  <a:pt x="18287999" y="0"/>
                </a:lnTo>
                <a:lnTo>
                  <a:pt x="0" y="0"/>
                </a:lnTo>
                <a:lnTo>
                  <a:pt x="0" y="1762164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69684" y="2602549"/>
            <a:ext cx="9348631" cy="1903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300" b="0" i="0">
                <a:solidFill>
                  <a:srgbClr val="D9DE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8288000" cy="8429625"/>
          </a:xfrm>
          <a:custGeom>
            <a:avLst/>
            <a:gdLst/>
            <a:ahLst/>
            <a:cxnLst/>
            <a:rect l="l" t="t" r="r" b="b"/>
            <a:pathLst>
              <a:path w="18288000" h="8429625">
                <a:moveTo>
                  <a:pt x="0" y="8429586"/>
                </a:moveTo>
                <a:lnTo>
                  <a:pt x="18287999" y="8429586"/>
                </a:lnTo>
                <a:lnTo>
                  <a:pt x="18287999" y="0"/>
                </a:lnTo>
                <a:lnTo>
                  <a:pt x="0" y="0"/>
                </a:lnTo>
                <a:lnTo>
                  <a:pt x="0" y="8429586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8524837"/>
            <a:ext cx="18288000" cy="1762760"/>
          </a:xfrm>
          <a:custGeom>
            <a:avLst/>
            <a:gdLst/>
            <a:ahLst/>
            <a:cxnLst/>
            <a:rect l="l" t="t" r="r" b="b"/>
            <a:pathLst>
              <a:path w="18288000" h="1762759">
                <a:moveTo>
                  <a:pt x="0" y="1762163"/>
                </a:moveTo>
                <a:lnTo>
                  <a:pt x="18287999" y="1762163"/>
                </a:lnTo>
                <a:lnTo>
                  <a:pt x="18287999" y="0"/>
                </a:lnTo>
                <a:lnTo>
                  <a:pt x="0" y="0"/>
                </a:lnTo>
                <a:lnTo>
                  <a:pt x="0" y="1762163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rgbClr val="D9DE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9196705"/>
          </a:xfrm>
          <a:custGeom>
            <a:avLst/>
            <a:gdLst/>
            <a:ahLst/>
            <a:cxnLst/>
            <a:rect l="l" t="t" r="r" b="b"/>
            <a:pathLst>
              <a:path w="18288000" h="9196705">
                <a:moveTo>
                  <a:pt x="0" y="9196667"/>
                </a:moveTo>
                <a:lnTo>
                  <a:pt x="18287999" y="9196667"/>
                </a:lnTo>
                <a:lnTo>
                  <a:pt x="18287999" y="0"/>
                </a:lnTo>
                <a:lnTo>
                  <a:pt x="0" y="0"/>
                </a:lnTo>
                <a:lnTo>
                  <a:pt x="0" y="9196667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291917"/>
            <a:ext cx="18288000" cy="995680"/>
          </a:xfrm>
          <a:custGeom>
            <a:avLst/>
            <a:gdLst/>
            <a:ahLst/>
            <a:cxnLst/>
            <a:rect l="l" t="t" r="r" b="b"/>
            <a:pathLst>
              <a:path w="18288000" h="995679">
                <a:moveTo>
                  <a:pt x="0" y="995082"/>
                </a:moveTo>
                <a:lnTo>
                  <a:pt x="18287999" y="995082"/>
                </a:lnTo>
                <a:lnTo>
                  <a:pt x="18287999" y="0"/>
                </a:lnTo>
                <a:lnTo>
                  <a:pt x="0" y="0"/>
                </a:lnTo>
                <a:lnTo>
                  <a:pt x="0" y="995082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rgbClr val="D9DE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8000" cy="9482455"/>
          </a:xfrm>
          <a:custGeom>
            <a:avLst/>
            <a:gdLst/>
            <a:ahLst/>
            <a:cxnLst/>
            <a:rect l="l" t="t" r="r" b="b"/>
            <a:pathLst>
              <a:path w="18288000" h="9482455">
                <a:moveTo>
                  <a:pt x="0" y="9482417"/>
                </a:moveTo>
                <a:lnTo>
                  <a:pt x="18287999" y="9482417"/>
                </a:lnTo>
                <a:lnTo>
                  <a:pt x="18287999" y="0"/>
                </a:lnTo>
                <a:lnTo>
                  <a:pt x="0" y="0"/>
                </a:lnTo>
                <a:lnTo>
                  <a:pt x="0" y="9482417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577669"/>
            <a:ext cx="18288000" cy="709930"/>
          </a:xfrm>
          <a:custGeom>
            <a:avLst/>
            <a:gdLst/>
            <a:ahLst/>
            <a:cxnLst/>
            <a:rect l="l" t="t" r="r" b="b"/>
            <a:pathLst>
              <a:path w="18288000" h="709929">
                <a:moveTo>
                  <a:pt x="0" y="709332"/>
                </a:moveTo>
                <a:lnTo>
                  <a:pt x="18287999" y="709332"/>
                </a:lnTo>
                <a:lnTo>
                  <a:pt x="18287999" y="0"/>
                </a:lnTo>
                <a:lnTo>
                  <a:pt x="0" y="0"/>
                </a:lnTo>
                <a:lnTo>
                  <a:pt x="0" y="709332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rgbClr val="D9DE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7007" y="1036440"/>
            <a:ext cx="12693984" cy="290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0" i="0">
                <a:solidFill>
                  <a:srgbClr val="D9DE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 dir="u"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862" y="2573242"/>
            <a:ext cx="18280836" cy="1938163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 algn="ctr">
              <a:spcBef>
                <a:spcPts val="125"/>
              </a:spcBef>
            </a:pPr>
            <a:r>
              <a:rPr lang="en-GB" b="1" spc="254"/>
              <a:t>6 </a:t>
            </a:r>
            <a:r>
              <a:rPr b="1" spc="775"/>
              <a:t>SIGMA</a:t>
            </a:r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0" y="8429585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5042" y="5264340"/>
            <a:ext cx="1095819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8325" algn="l"/>
                <a:tab pos="2820670" algn="l"/>
                <a:tab pos="4242435" algn="l"/>
                <a:tab pos="5146040" algn="l"/>
                <a:tab pos="6507480" algn="l"/>
                <a:tab pos="8218170" algn="l"/>
              </a:tabLst>
            </a:pPr>
            <a:r>
              <a:rPr sz="2550" spc="955">
                <a:solidFill>
                  <a:srgbClr val="8A7D62"/>
                </a:solidFill>
                <a:latin typeface="Arial"/>
                <a:cs typeface="Arial"/>
              </a:rPr>
              <a:t>A	</a:t>
            </a:r>
            <a:r>
              <a:rPr sz="2550" spc="840">
                <a:solidFill>
                  <a:srgbClr val="8A7D62"/>
                </a:solidFill>
                <a:latin typeface="Arial"/>
                <a:cs typeface="Arial"/>
              </a:rPr>
              <a:t>B</a:t>
            </a:r>
            <a:r>
              <a:rPr sz="2550" spc="-31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66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550" spc="-31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25">
                <a:solidFill>
                  <a:srgbClr val="8A7D62"/>
                </a:solidFill>
                <a:latin typeface="Arial"/>
                <a:cs typeface="Arial"/>
              </a:rPr>
              <a:t>T</a:t>
            </a:r>
            <a:r>
              <a:rPr sz="2550" spc="-31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25">
                <a:solidFill>
                  <a:srgbClr val="8A7D62"/>
                </a:solidFill>
                <a:latin typeface="Arial"/>
                <a:cs typeface="Arial"/>
              </a:rPr>
              <a:t>T</a:t>
            </a:r>
            <a:r>
              <a:rPr sz="2550" spc="-31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66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550" spc="-31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760">
                <a:solidFill>
                  <a:srgbClr val="8A7D62"/>
                </a:solidFill>
                <a:latin typeface="Arial"/>
                <a:cs typeface="Arial"/>
              </a:rPr>
              <a:t>R	</a:t>
            </a:r>
            <a:r>
              <a:rPr sz="2550" spc="1320">
                <a:solidFill>
                  <a:srgbClr val="8A7D62"/>
                </a:solidFill>
                <a:latin typeface="Arial"/>
                <a:cs typeface="Arial"/>
              </a:rPr>
              <a:t>W</a:t>
            </a:r>
            <a:r>
              <a:rPr sz="2550" spc="-31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55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550" spc="-31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90">
                <a:solidFill>
                  <a:srgbClr val="8A7D62"/>
                </a:solidFill>
                <a:latin typeface="Arial"/>
                <a:cs typeface="Arial"/>
              </a:rPr>
              <a:t>Y	</a:t>
            </a:r>
            <a:r>
              <a:rPr sz="2550" spc="525">
                <a:solidFill>
                  <a:srgbClr val="8A7D62"/>
                </a:solidFill>
                <a:latin typeface="Arial"/>
                <a:cs typeface="Arial"/>
              </a:rPr>
              <a:t>T</a:t>
            </a:r>
            <a:r>
              <a:rPr sz="2550" spc="-31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30">
                <a:solidFill>
                  <a:srgbClr val="8A7D62"/>
                </a:solidFill>
                <a:latin typeface="Arial"/>
                <a:cs typeface="Arial"/>
              </a:rPr>
              <a:t>O	</a:t>
            </a:r>
            <a:r>
              <a:rPr sz="2550" spc="76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550" spc="-31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05">
                <a:solidFill>
                  <a:srgbClr val="8A7D62"/>
                </a:solidFill>
                <a:latin typeface="Arial"/>
                <a:cs typeface="Arial"/>
              </a:rPr>
              <a:t>U</a:t>
            </a:r>
            <a:r>
              <a:rPr sz="2550" spc="-31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1005">
                <a:solidFill>
                  <a:srgbClr val="8A7D62"/>
                </a:solidFill>
                <a:latin typeface="Arial"/>
                <a:cs typeface="Arial"/>
              </a:rPr>
              <a:t>N	</a:t>
            </a:r>
            <a:r>
              <a:rPr sz="2550" spc="590">
                <a:solidFill>
                  <a:srgbClr val="8A7D62"/>
                </a:solidFill>
                <a:latin typeface="Arial"/>
                <a:cs typeface="Arial"/>
              </a:rPr>
              <a:t>Y</a:t>
            </a:r>
            <a:r>
              <a:rPr sz="2550" spc="-31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30">
                <a:solidFill>
                  <a:srgbClr val="8A7D62"/>
                </a:solidFill>
                <a:latin typeface="Arial"/>
                <a:cs typeface="Arial"/>
              </a:rPr>
              <a:t>O</a:t>
            </a:r>
            <a:r>
              <a:rPr sz="2550" spc="-31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05">
                <a:solidFill>
                  <a:srgbClr val="8A7D62"/>
                </a:solidFill>
                <a:latin typeface="Arial"/>
                <a:cs typeface="Arial"/>
              </a:rPr>
              <a:t>U</a:t>
            </a:r>
            <a:r>
              <a:rPr sz="2550" spc="-31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760">
                <a:solidFill>
                  <a:srgbClr val="8A7D62"/>
                </a:solidFill>
                <a:latin typeface="Arial"/>
                <a:cs typeface="Arial"/>
              </a:rPr>
              <a:t>R	</a:t>
            </a:r>
            <a:r>
              <a:rPr sz="2550" spc="375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550" spc="-33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1005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550" spc="-32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44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550" spc="-32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905">
                <a:solidFill>
                  <a:srgbClr val="8A7D62"/>
                </a:solidFill>
                <a:latin typeface="Arial"/>
                <a:cs typeface="Arial"/>
              </a:rPr>
              <a:t>U</a:t>
            </a:r>
            <a:r>
              <a:rPr sz="2550" spc="-32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35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550" spc="-32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25">
                <a:solidFill>
                  <a:srgbClr val="8A7D62"/>
                </a:solidFill>
                <a:latin typeface="Arial"/>
                <a:cs typeface="Arial"/>
              </a:rPr>
              <a:t>T</a:t>
            </a:r>
            <a:r>
              <a:rPr sz="2550" spc="-32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76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550" spc="-32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550" spc="590">
                <a:solidFill>
                  <a:srgbClr val="8A7D62"/>
                </a:solidFill>
                <a:latin typeface="Arial"/>
                <a:cs typeface="Arial"/>
              </a:rPr>
              <a:t>Y</a:t>
            </a:r>
            <a:endParaRPr sz="255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2496800" y="8801101"/>
            <a:ext cx="5285984" cy="996427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n-IN" sz="2100" dirty="0">
                <a:latin typeface="Gill Sans MT"/>
                <a:cs typeface="Gill Sans MT"/>
              </a:rPr>
              <a:t/>
            </a:r>
            <a:br>
              <a:rPr lang="en-IN" sz="2100" dirty="0">
                <a:latin typeface="Gill Sans MT"/>
                <a:cs typeface="Gill Sans MT"/>
              </a:rPr>
            </a:br>
            <a:r>
              <a:rPr lang="en-IN" sz="2100" dirty="0">
                <a:solidFill>
                  <a:schemeClr val="bg1"/>
                </a:solidFill>
                <a:latin typeface="Gill Sans MT"/>
                <a:cs typeface="Gill Sans MT"/>
              </a:rPr>
              <a:t>Varun Swarup </a:t>
            </a:r>
            <a:r>
              <a:rPr lang="en-IN" sz="2100" dirty="0">
                <a:solidFill>
                  <a:schemeClr val="accent5">
                    <a:lumMod val="20000"/>
                    <a:lumOff val="80000"/>
                  </a:schemeClr>
                </a:solidFill>
                <a:latin typeface="Gill Sans MT"/>
                <a:cs typeface="Gill Sans MT"/>
              </a:rPr>
              <a:t>Sno: 07 Eno: 12015002718</a:t>
            </a:r>
          </a:p>
          <a:p>
            <a:pPr marL="12700">
              <a:spcBef>
                <a:spcPts val="110"/>
              </a:spcBef>
            </a:pPr>
            <a:r>
              <a:rPr lang="en-IN" sz="2100" dirty="0">
                <a:solidFill>
                  <a:schemeClr val="bg1"/>
                </a:solidFill>
                <a:latin typeface="Gill Sans MT"/>
                <a:cs typeface="Gill Sans MT"/>
              </a:rPr>
              <a:t>Vidhi Angrish  </a:t>
            </a:r>
            <a:r>
              <a:rPr lang="en-IN" sz="2100" dirty="0">
                <a:solidFill>
                  <a:schemeClr val="accent5">
                    <a:lumMod val="20000"/>
                    <a:lumOff val="80000"/>
                  </a:schemeClr>
                </a:solidFill>
                <a:latin typeface="Gill Sans MT"/>
                <a:cs typeface="Gill Sans MT"/>
              </a:rPr>
              <a:t>Sno: 08 Eno: 12115002718 </a:t>
            </a:r>
            <a:endParaRPr sz="2100" dirty="0">
              <a:solidFill>
                <a:schemeClr val="accent5">
                  <a:lumMod val="20000"/>
                  <a:lumOff val="80000"/>
                </a:schemeClr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189085"/>
          </a:xfrm>
          <a:custGeom>
            <a:avLst/>
            <a:gdLst/>
            <a:ahLst/>
            <a:cxnLst/>
            <a:rect l="l" t="t" r="r" b="b"/>
            <a:pathLst>
              <a:path w="18288000" h="9189085">
                <a:moveTo>
                  <a:pt x="0" y="9189044"/>
                </a:moveTo>
                <a:lnTo>
                  <a:pt x="18287999" y="9189044"/>
                </a:lnTo>
                <a:lnTo>
                  <a:pt x="18287999" y="0"/>
                </a:lnTo>
                <a:lnTo>
                  <a:pt x="0" y="0"/>
                </a:lnTo>
                <a:lnTo>
                  <a:pt x="0" y="9189044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84294"/>
            <a:ext cx="18288000" cy="1003300"/>
          </a:xfrm>
          <a:custGeom>
            <a:avLst/>
            <a:gdLst/>
            <a:ahLst/>
            <a:cxnLst/>
            <a:rect l="l" t="t" r="r" b="b"/>
            <a:pathLst>
              <a:path w="18288000" h="1003300">
                <a:moveTo>
                  <a:pt x="0" y="1002705"/>
                </a:moveTo>
                <a:lnTo>
                  <a:pt x="18287999" y="1002705"/>
                </a:lnTo>
                <a:lnTo>
                  <a:pt x="18287999" y="0"/>
                </a:lnTo>
                <a:lnTo>
                  <a:pt x="0" y="0"/>
                </a:lnTo>
                <a:lnTo>
                  <a:pt x="0" y="1002705"/>
                </a:lnTo>
                <a:close/>
              </a:path>
            </a:pathLst>
          </a:custGeom>
          <a:solidFill>
            <a:srgbClr val="202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" y="1104900"/>
            <a:ext cx="18290929" cy="846386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 algn="ctr">
              <a:spcBef>
                <a:spcPts val="120"/>
              </a:spcBef>
            </a:pPr>
            <a:r>
              <a:rPr lang="en-IN" sz="5400" b="1" spc="165" dirty="0">
                <a:ea typeface="Verdana"/>
              </a:rPr>
              <a:t>What is </a:t>
            </a:r>
            <a:r>
              <a:rPr lang="en-IN" sz="5400" b="1" spc="165" dirty="0">
                <a:solidFill>
                  <a:schemeClr val="tx2">
                    <a:lumMod val="20000"/>
                    <a:lumOff val="80000"/>
                  </a:schemeClr>
                </a:solidFill>
                <a:ea typeface="Verdana"/>
              </a:rPr>
              <a:t>6 Sigma</a:t>
            </a:r>
            <a:r>
              <a:rPr lang="en-IN" sz="5400" b="1" spc="165" dirty="0">
                <a:ea typeface="Verdana"/>
              </a:rPr>
              <a:t>?</a:t>
            </a:r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0" y="9189045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="" xmlns:a16="http://schemas.microsoft.com/office/drawing/2014/main" id="{ECDA2561-6DC5-4132-9044-4CCA1043F010}"/>
              </a:ext>
            </a:extLst>
          </p:cNvPr>
          <p:cNvSpPr txBox="1"/>
          <p:nvPr/>
        </p:nvSpPr>
        <p:spPr>
          <a:xfrm>
            <a:off x="1523999" y="5853477"/>
            <a:ext cx="7200900" cy="2667000"/>
          </a:xfrm>
          <a:prstGeom prst="rect">
            <a:avLst/>
          </a:prstGeom>
          <a:solidFill>
            <a:srgbClr val="8A7D62">
              <a:alpha val="9799"/>
            </a:srgbClr>
          </a:solidFill>
        </p:spPr>
        <p:txBody>
          <a:bodyPr vert="horz" wrap="square" lIns="0" tIns="24447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7660" marR="351155">
              <a:lnSpc>
                <a:spcPct val="129600"/>
              </a:lnSpc>
              <a:spcBef>
                <a:spcPts val="1925"/>
              </a:spcBef>
            </a:pPr>
            <a:r>
              <a:rPr sz="2600" spc="85" dirty="0">
                <a:solidFill>
                  <a:srgbClr val="D9DEDA"/>
                </a:solidFill>
                <a:latin typeface="Lucida Sans Unicode"/>
                <a:cs typeface="Lucida Sans Unicode"/>
              </a:rPr>
              <a:t>It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D9DEDA"/>
                </a:solidFill>
                <a:latin typeface="Lucida Sans Unicode"/>
                <a:cs typeface="Lucida Sans Unicode"/>
              </a:rPr>
              <a:t>identifies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04" dirty="0">
                <a:solidFill>
                  <a:srgbClr val="D9DEDA"/>
                </a:solidFill>
                <a:latin typeface="Lucida Sans Unicode"/>
                <a:cs typeface="Lucida Sans Unicode"/>
              </a:rPr>
              <a:t>and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D9DEDA"/>
                </a:solidFill>
                <a:latin typeface="Lucida Sans Unicode"/>
                <a:cs typeface="Lucida Sans Unicode"/>
              </a:rPr>
              <a:t>removes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70" dirty="0">
                <a:solidFill>
                  <a:srgbClr val="D9DEDA"/>
                </a:solidFill>
                <a:latin typeface="Lucida Sans Unicode"/>
                <a:cs typeface="Lucida Sans Unicode"/>
              </a:rPr>
              <a:t>the</a:t>
            </a:r>
            <a:r>
              <a:rPr sz="2600" spc="-1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40" dirty="0">
                <a:solidFill>
                  <a:srgbClr val="D9DEDA"/>
                </a:solidFill>
                <a:latin typeface="Lucida Sans Unicode"/>
                <a:cs typeface="Lucida Sans Unicode"/>
              </a:rPr>
              <a:t>cause</a:t>
            </a:r>
            <a:r>
              <a:rPr sz="2600" spc="-1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30" dirty="0">
                <a:solidFill>
                  <a:srgbClr val="D9DEDA"/>
                </a:solidFill>
                <a:latin typeface="Lucida Sans Unicode"/>
                <a:cs typeface="Lucida Sans Unicode"/>
              </a:rPr>
              <a:t>of 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defects </a:t>
            </a:r>
            <a:r>
              <a:rPr sz="2600" spc="95" dirty="0">
                <a:solidFill>
                  <a:srgbClr val="D9DEDA"/>
                </a:solidFill>
                <a:latin typeface="Lucida Sans Unicode"/>
                <a:cs typeface="Lucida Sans Unicode"/>
              </a:rPr>
              <a:t>in </a:t>
            </a:r>
            <a:r>
              <a:rPr sz="2600" spc="135" dirty="0">
                <a:solidFill>
                  <a:srgbClr val="D9DEDA"/>
                </a:solidFill>
                <a:latin typeface="Lucida Sans Unicode"/>
                <a:cs typeface="Lucida Sans Unicode"/>
              </a:rPr>
              <a:t>any </a:t>
            </a:r>
            <a:r>
              <a:rPr sz="260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</a:t>
            </a:r>
            <a:r>
              <a:rPr sz="2100" spc="120" dirty="0">
                <a:solidFill>
                  <a:srgbClr val="D9DEDA"/>
                </a:solidFill>
                <a:latin typeface="Gill Sans MT"/>
                <a:cs typeface="Gill Sans MT"/>
              </a:rPr>
              <a:t>-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from  </a:t>
            </a:r>
            <a:r>
              <a:rPr sz="2600" spc="155" dirty="0">
                <a:solidFill>
                  <a:srgbClr val="D9DEDA"/>
                </a:solidFill>
                <a:latin typeface="Lucida Sans Unicode"/>
                <a:cs typeface="Lucida Sans Unicode"/>
              </a:rPr>
              <a:t>manufacturing </a:t>
            </a:r>
            <a:r>
              <a:rPr sz="2600" spc="110" dirty="0">
                <a:solidFill>
                  <a:srgbClr val="D9DEDA"/>
                </a:solidFill>
                <a:latin typeface="Lucida Sans Unicode"/>
                <a:cs typeface="Lucida Sans Unicode"/>
              </a:rPr>
              <a:t>to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transactional </a:t>
            </a:r>
            <a:r>
              <a:rPr sz="2600" spc="204" dirty="0">
                <a:solidFill>
                  <a:srgbClr val="D9DEDA"/>
                </a:solidFill>
                <a:latin typeface="Lucida Sans Unicode"/>
                <a:cs typeface="Lucida Sans Unicode"/>
              </a:rPr>
              <a:t>and 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from </a:t>
            </a:r>
            <a:r>
              <a:rPr sz="2600" spc="160" dirty="0">
                <a:solidFill>
                  <a:srgbClr val="D9DEDA"/>
                </a:solidFill>
                <a:latin typeface="Lucida Sans Unicode"/>
                <a:cs typeface="Lucida Sans Unicode"/>
              </a:rPr>
              <a:t>product </a:t>
            </a:r>
            <a:r>
              <a:rPr sz="2600" spc="110" dirty="0">
                <a:solidFill>
                  <a:srgbClr val="D9DEDA"/>
                </a:solidFill>
                <a:latin typeface="Lucida Sans Unicode"/>
                <a:cs typeface="Lucida Sans Unicode"/>
              </a:rPr>
              <a:t>to</a:t>
            </a:r>
            <a:r>
              <a:rPr sz="2600" spc="-34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D9DEDA"/>
                </a:solidFill>
                <a:latin typeface="Lucida Sans Unicode"/>
                <a:cs typeface="Lucida Sans Unicode"/>
              </a:rPr>
              <a:t>service</a:t>
            </a:r>
            <a:r>
              <a:rPr sz="2100" spc="8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="" xmlns:a16="http://schemas.microsoft.com/office/drawing/2014/main" id="{C4227484-5461-431D-902A-E4AB8B142DF4}"/>
              </a:ext>
            </a:extLst>
          </p:cNvPr>
          <p:cNvSpPr txBox="1"/>
          <p:nvPr/>
        </p:nvSpPr>
        <p:spPr>
          <a:xfrm>
            <a:off x="10058399" y="5853477"/>
            <a:ext cx="7200900" cy="2667000"/>
          </a:xfrm>
          <a:prstGeom prst="rect">
            <a:avLst/>
          </a:prstGeom>
          <a:solidFill>
            <a:srgbClr val="8A7D62">
              <a:alpha val="9799"/>
            </a:srgbClr>
          </a:solidFill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27660" marR="1020444">
              <a:lnSpc>
                <a:spcPct val="129600"/>
              </a:lnSpc>
            </a:pPr>
            <a:r>
              <a:rPr sz="260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The </a:t>
            </a:r>
            <a:r>
              <a:rPr lang="en-GB" sz="2600" spc="160" dirty="0">
                <a:solidFill>
                  <a:srgbClr val="D9DEDA"/>
                </a:solidFill>
                <a:latin typeface="Lucida Sans Unicode"/>
                <a:cs typeface="Lucida Sans Unicode"/>
              </a:rPr>
              <a:t>ultimate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goal </a:t>
            </a:r>
            <a:r>
              <a:rPr sz="2600" spc="-40" dirty="0">
                <a:solidFill>
                  <a:srgbClr val="D9DEDA"/>
                </a:solidFill>
                <a:latin typeface="Lucida Sans Unicode"/>
                <a:cs typeface="Lucida Sans Unicode"/>
              </a:rPr>
              <a:t>is </a:t>
            </a:r>
            <a:r>
              <a:rPr sz="2600" spc="110" dirty="0">
                <a:solidFill>
                  <a:srgbClr val="D9DEDA"/>
                </a:solidFill>
                <a:latin typeface="Lucida Sans Unicode"/>
                <a:cs typeface="Lucida Sans Unicode"/>
              </a:rPr>
              <a:t>to</a:t>
            </a:r>
            <a:r>
              <a:rPr sz="2600" spc="-45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D9DEDA"/>
                </a:solidFill>
                <a:latin typeface="Lucida Sans Unicode"/>
                <a:cs typeface="Lucida Sans Unicode"/>
              </a:rPr>
              <a:t>streamline</a:t>
            </a:r>
            <a:r>
              <a:rPr lang="en-GB" sz="2600" spc="13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quality</a:t>
            </a:r>
            <a:r>
              <a:rPr sz="2600" spc="-2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control</a:t>
            </a:r>
            <a:r>
              <a:rPr sz="2100" spc="114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="" xmlns:a16="http://schemas.microsoft.com/office/drawing/2014/main" id="{AD45296D-00EB-49CA-B88D-63F4FFCACFE9}"/>
              </a:ext>
            </a:extLst>
          </p:cNvPr>
          <p:cNvSpPr txBox="1"/>
          <p:nvPr/>
        </p:nvSpPr>
        <p:spPr>
          <a:xfrm>
            <a:off x="10058399" y="2592578"/>
            <a:ext cx="7200900" cy="2667000"/>
          </a:xfrm>
          <a:prstGeom prst="rect">
            <a:avLst/>
          </a:prstGeom>
          <a:solidFill>
            <a:srgbClr val="8A7D62">
              <a:alpha val="9799"/>
            </a:srgbClr>
          </a:solidFill>
        </p:spPr>
        <p:txBody>
          <a:bodyPr vert="horz" wrap="square" lIns="0" tIns="6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327660" marR="662305">
              <a:lnSpc>
                <a:spcPct val="129600"/>
              </a:lnSpc>
            </a:pPr>
            <a:r>
              <a:rPr sz="2600" spc="105" dirty="0">
                <a:solidFill>
                  <a:srgbClr val="D9DEDA"/>
                </a:solidFill>
                <a:latin typeface="Lucida Sans Unicode"/>
                <a:cs typeface="Lucida Sans Unicode"/>
              </a:rPr>
              <a:t>The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80" dirty="0">
                <a:solidFill>
                  <a:srgbClr val="D9DEDA"/>
                </a:solidFill>
                <a:latin typeface="Lucida Sans Unicode"/>
                <a:cs typeface="Lucida Sans Unicode"/>
              </a:rPr>
              <a:t>word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15" dirty="0">
                <a:solidFill>
                  <a:srgbClr val="D9DEDA"/>
                </a:solidFill>
                <a:latin typeface="Lucida Sans Unicode"/>
                <a:cs typeface="Lucida Sans Unicode"/>
              </a:rPr>
              <a:t>Sigma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-40" dirty="0">
                <a:solidFill>
                  <a:srgbClr val="D9DEDA"/>
                </a:solidFill>
                <a:latin typeface="Lucida Sans Unicode"/>
                <a:cs typeface="Lucida Sans Unicode"/>
              </a:rPr>
              <a:t>is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a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80" dirty="0">
                <a:solidFill>
                  <a:srgbClr val="D9DEDA"/>
                </a:solidFill>
                <a:latin typeface="Lucida Sans Unicode"/>
                <a:cs typeface="Lucida Sans Unicode"/>
              </a:rPr>
              <a:t>statistical</a:t>
            </a:r>
            <a:r>
              <a:rPr sz="2600" spc="-25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85" dirty="0">
                <a:solidFill>
                  <a:srgbClr val="D9DEDA"/>
                </a:solidFill>
                <a:latin typeface="Lucida Sans Unicode"/>
                <a:cs typeface="Lucida Sans Unicode"/>
              </a:rPr>
              <a:t>term  </a:t>
            </a:r>
            <a:r>
              <a:rPr sz="2600" spc="155" dirty="0">
                <a:solidFill>
                  <a:srgbClr val="D9DEDA"/>
                </a:solidFill>
                <a:latin typeface="Lucida Sans Unicode"/>
                <a:cs typeface="Lucida Sans Unicode"/>
              </a:rPr>
              <a:t>that </a:t>
            </a:r>
            <a:r>
              <a:rPr sz="2600" spc="130" dirty="0">
                <a:solidFill>
                  <a:srgbClr val="D9DEDA"/>
                </a:solidFill>
                <a:latin typeface="Lucida Sans Unicode"/>
                <a:cs typeface="Lucida Sans Unicode"/>
              </a:rPr>
              <a:t>measures </a:t>
            </a:r>
            <a:r>
              <a:rPr sz="2600" spc="240" dirty="0">
                <a:solidFill>
                  <a:srgbClr val="D9DEDA"/>
                </a:solidFill>
                <a:latin typeface="Lucida Sans Unicode"/>
                <a:cs typeface="Lucida Sans Unicode"/>
              </a:rPr>
              <a:t>how </a:t>
            </a:r>
            <a:r>
              <a:rPr sz="2600" spc="30" dirty="0">
                <a:solidFill>
                  <a:srgbClr val="D9DEDA"/>
                </a:solidFill>
                <a:latin typeface="Lucida Sans Unicode"/>
                <a:cs typeface="Lucida Sans Unicode"/>
              </a:rPr>
              <a:t>far </a:t>
            </a:r>
            <a:r>
              <a:rPr sz="2600" spc="150" dirty="0">
                <a:solidFill>
                  <a:srgbClr val="D9DEDA"/>
                </a:solidFill>
                <a:latin typeface="Lucida Sans Unicode"/>
                <a:cs typeface="Lucida Sans Unicode"/>
              </a:rPr>
              <a:t>a </a:t>
            </a:r>
            <a:r>
              <a:rPr sz="2600" spc="114" dirty="0">
                <a:solidFill>
                  <a:srgbClr val="D9DEDA"/>
                </a:solidFill>
                <a:latin typeface="Lucida Sans Unicode"/>
                <a:cs typeface="Lucida Sans Unicode"/>
              </a:rPr>
              <a:t>given  </a:t>
            </a:r>
            <a:r>
              <a:rPr sz="2600" spc="90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 </a:t>
            </a:r>
            <a:r>
              <a:rPr sz="2600" spc="110" dirty="0">
                <a:solidFill>
                  <a:srgbClr val="D9DEDA"/>
                </a:solidFill>
                <a:latin typeface="Lucida Sans Unicode"/>
                <a:cs typeface="Lucida Sans Unicode"/>
              </a:rPr>
              <a:t>deviates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from</a:t>
            </a:r>
            <a:r>
              <a:rPr sz="2600" spc="-254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25" dirty="0">
                <a:solidFill>
                  <a:srgbClr val="D9DEDA"/>
                </a:solidFill>
                <a:latin typeface="Lucida Sans Unicode"/>
                <a:cs typeface="Lucida Sans Unicode"/>
              </a:rPr>
              <a:t>perfection</a:t>
            </a:r>
            <a:r>
              <a:rPr sz="2100" spc="125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="" xmlns:a16="http://schemas.microsoft.com/office/drawing/2014/main" id="{6A72F589-77B0-4E2B-AC0A-7412CB4EA832}"/>
              </a:ext>
            </a:extLst>
          </p:cNvPr>
          <p:cNvSpPr txBox="1"/>
          <p:nvPr/>
        </p:nvSpPr>
        <p:spPr>
          <a:xfrm>
            <a:off x="1523999" y="2667868"/>
            <a:ext cx="7200900" cy="2563009"/>
          </a:xfrm>
          <a:prstGeom prst="rect">
            <a:avLst/>
          </a:prstGeom>
          <a:solidFill>
            <a:srgbClr val="8A7D62">
              <a:alpha val="9799"/>
            </a:srgbClr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>
              <a:latin typeface="Times New Roman"/>
              <a:ea typeface="+mn-lt"/>
              <a:cs typeface="Times New Roman"/>
            </a:endParaRPr>
          </a:p>
          <a:p>
            <a:pPr>
              <a:spcBef>
                <a:spcPts val="40"/>
              </a:spcBef>
            </a:pPr>
            <a:endParaRPr lang="en-US" sz="2100" dirty="0">
              <a:latin typeface="Gill Sans MT"/>
              <a:ea typeface="+mn-lt"/>
              <a:cs typeface="+mn-lt"/>
            </a:endParaRPr>
          </a:p>
          <a:p>
            <a:pPr marL="327660" marR="580390">
              <a:lnSpc>
                <a:spcPct val="129600"/>
              </a:lnSpc>
            </a:pPr>
            <a:r>
              <a:rPr lang="en-US" sz="2600" spc="85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It</a:t>
            </a:r>
            <a:r>
              <a:rPr lang="en-US" sz="2600" spc="-20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 </a:t>
            </a:r>
            <a:r>
              <a:rPr lang="en-US" sz="2600" spc="-40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is</a:t>
            </a:r>
            <a:r>
              <a:rPr lang="en-US" sz="2600" spc="-20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 </a:t>
            </a:r>
            <a:r>
              <a:rPr lang="en-US" sz="2600" spc="150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a</a:t>
            </a:r>
            <a:r>
              <a:rPr lang="en-US" sz="2600" spc="-20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 </a:t>
            </a:r>
            <a:r>
              <a:rPr lang="en-US" sz="2600" spc="75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set</a:t>
            </a:r>
            <a:r>
              <a:rPr lang="en-US" sz="2600" spc="-20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 </a:t>
            </a:r>
            <a:r>
              <a:rPr lang="en-US" sz="2600" spc="30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of</a:t>
            </a:r>
            <a:r>
              <a:rPr lang="en-US" sz="2600" spc="-15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 </a:t>
            </a:r>
            <a:r>
              <a:rPr lang="en-US" sz="2600" spc="155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techniques</a:t>
            </a:r>
            <a:r>
              <a:rPr lang="en-US" sz="2600" spc="-20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 </a:t>
            </a:r>
            <a:r>
              <a:rPr lang="en-US" sz="2600" spc="204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and</a:t>
            </a:r>
            <a:r>
              <a:rPr lang="en-US" sz="2600" spc="-20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 </a:t>
            </a:r>
            <a:r>
              <a:rPr lang="en-US" sz="2600" spc="65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tools</a:t>
            </a:r>
            <a:r>
              <a:rPr lang="en-US" sz="2600" spc="-20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 </a:t>
            </a:r>
            <a:r>
              <a:rPr lang="en-US" sz="2600" spc="15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for  </a:t>
            </a:r>
            <a:r>
              <a:rPr lang="en-US" sz="2600" spc="90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process</a:t>
            </a:r>
            <a:r>
              <a:rPr lang="en-US" sz="2600" spc="-20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 </a:t>
            </a:r>
            <a:r>
              <a:rPr lang="en-US" sz="2600" spc="180" dirty="0">
                <a:solidFill>
                  <a:srgbClr val="D9DEDA"/>
                </a:solidFill>
                <a:latin typeface="Lucida Sans Unicode"/>
                <a:ea typeface="+mn-lt"/>
                <a:cs typeface="Lucida Sans Unicode"/>
              </a:rPr>
              <a:t>improvement</a:t>
            </a:r>
            <a:r>
              <a:rPr lang="en-US" sz="2100" spc="180" dirty="0">
                <a:solidFill>
                  <a:srgbClr val="D9DEDA"/>
                </a:solidFill>
                <a:latin typeface="Gill Sans MT"/>
                <a:ea typeface="+mn-lt"/>
                <a:cs typeface="+mn-lt"/>
              </a:rPr>
              <a:t>.</a:t>
            </a:r>
          </a:p>
          <a:p>
            <a:pPr marL="327660" marR="580390">
              <a:lnSpc>
                <a:spcPct val="129600"/>
              </a:lnSpc>
            </a:pPr>
            <a:endParaRPr lang="en-US" sz="2100" spc="180" dirty="0">
              <a:solidFill>
                <a:srgbClr val="D9DEDA"/>
              </a:solidFill>
              <a:latin typeface="Gill Sans MT"/>
              <a:ea typeface="+mn-lt"/>
              <a:cs typeface="+mn-lt"/>
            </a:endParaRPr>
          </a:p>
          <a:p>
            <a:pPr marL="327660" marR="580390">
              <a:lnSpc>
                <a:spcPct val="129600"/>
              </a:lnSpc>
            </a:pPr>
            <a:endParaRPr lang="en-US" sz="2100" spc="180" dirty="0">
              <a:solidFill>
                <a:srgbClr val="D9DEDA"/>
              </a:solidFill>
              <a:latin typeface="Gill Sans M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007" y="1036440"/>
            <a:ext cx="12693984" cy="2781402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 anchor="t">
            <a:spAutoFit/>
          </a:bodyPr>
          <a:lstStyle/>
          <a:p>
            <a:pPr algn="ctr">
              <a:lnSpc>
                <a:spcPts val="11330"/>
              </a:lnSpc>
              <a:spcBef>
                <a:spcPts val="90"/>
              </a:spcBef>
            </a:pPr>
            <a:r>
              <a:rPr lang="en-GB" sz="8000" b="1" spc="235"/>
              <a:t>6 S</a:t>
            </a:r>
            <a:r>
              <a:rPr lang="en-GB" sz="8000" b="1" spc="605"/>
              <a:t>igma</a:t>
            </a:r>
            <a:endParaRPr lang="en-US"/>
          </a:p>
          <a:p>
            <a:pPr algn="ctr">
              <a:lnSpc>
                <a:spcPts val="11330"/>
              </a:lnSpc>
            </a:pPr>
            <a:r>
              <a:rPr lang="en-GB" sz="8000" b="1" spc="780">
                <a:solidFill>
                  <a:schemeClr val="tx2">
                    <a:lumMod val="20000"/>
                    <a:lumOff val="80000"/>
                  </a:schemeClr>
                </a:solidFill>
              </a:rPr>
              <a:t>Methodologies</a:t>
            </a:r>
            <a:endParaRPr sz="8000" b="1" spc="780">
              <a:solidFill>
                <a:schemeClr val="tx2">
                  <a:lumMod val="20000"/>
                  <a:lumOff val="80000"/>
                </a:schemeClr>
              </a:solidFill>
              <a:ea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429587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8866" y="5375712"/>
            <a:ext cx="2665134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975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650" b="1" spc="-35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1240">
                <a:solidFill>
                  <a:srgbClr val="8A7D62"/>
                </a:solidFill>
                <a:latin typeface="Arial"/>
                <a:cs typeface="Arial"/>
              </a:rPr>
              <a:t>M</a:t>
            </a:r>
            <a:r>
              <a:rPr sz="2650" b="1" spc="-35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985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650" b="1" spc="-35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39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650" b="1" spc="-35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685">
                <a:solidFill>
                  <a:srgbClr val="8A7D62"/>
                </a:solidFill>
                <a:latin typeface="Arial"/>
                <a:cs typeface="Arial"/>
              </a:rPr>
              <a:t>C</a:t>
            </a:r>
            <a:endParaRPr sz="2650" b="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866" y="6804330"/>
            <a:ext cx="2665134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975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650" b="1" spc="-35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1240">
                <a:solidFill>
                  <a:srgbClr val="8A7D62"/>
                </a:solidFill>
                <a:latin typeface="Arial"/>
                <a:cs typeface="Arial"/>
              </a:rPr>
              <a:t>M</a:t>
            </a:r>
            <a:r>
              <a:rPr sz="2650" b="1" spc="-35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985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650" b="1" spc="-35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975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650" b="1" spc="-35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650" b="1" spc="805">
                <a:solidFill>
                  <a:srgbClr val="8A7D62"/>
                </a:solidFill>
                <a:latin typeface="Arial"/>
                <a:cs typeface="Arial"/>
              </a:rPr>
              <a:t>V</a:t>
            </a:r>
            <a:endParaRPr sz="2650" b="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9490" y="5241903"/>
            <a:ext cx="9952355" cy="55008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100"/>
              </a:spcBef>
            </a:pPr>
            <a:r>
              <a:rPr sz="2850" spc="195">
                <a:solidFill>
                  <a:srgbClr val="D9DEDA"/>
                </a:solidFill>
                <a:latin typeface="Lucida Sans Unicode"/>
                <a:cs typeface="Lucida Sans Unicode"/>
              </a:rPr>
              <a:t>Used</a:t>
            </a:r>
            <a:r>
              <a:rPr sz="2850" spc="-1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20">
                <a:solidFill>
                  <a:srgbClr val="D9DEDA"/>
                </a:solidFill>
                <a:latin typeface="Lucida Sans Unicode"/>
                <a:cs typeface="Lucida Sans Unicode"/>
              </a:rPr>
              <a:t>for</a:t>
            </a:r>
            <a:r>
              <a:rPr sz="2850" spc="-1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70">
                <a:solidFill>
                  <a:srgbClr val="D9DEDA"/>
                </a:solidFill>
                <a:latin typeface="Aharoni"/>
                <a:cs typeface="Lucida Sans Unicode"/>
              </a:rPr>
              <a:t>existing</a:t>
            </a:r>
            <a:r>
              <a:rPr sz="2850" spc="-10">
                <a:solidFill>
                  <a:srgbClr val="D9DEDA"/>
                </a:solidFill>
                <a:latin typeface="Aharoni"/>
                <a:cs typeface="Lucida Sans Unicode"/>
              </a:rPr>
              <a:t> </a:t>
            </a:r>
            <a:r>
              <a:rPr lang="en-GB" sz="2850" spc="180">
                <a:solidFill>
                  <a:srgbClr val="D9DEDA"/>
                </a:solidFill>
                <a:latin typeface="Lucida Sans Unicode"/>
                <a:cs typeface="Lucida Sans Unicode"/>
              </a:rPr>
              <a:t>product </a:t>
            </a:r>
            <a:r>
              <a:rPr lang="en-GB" sz="2850" spc="175">
                <a:solidFill>
                  <a:srgbClr val="D9DEDA"/>
                </a:solidFill>
                <a:latin typeface="Lucida Sans Unicode"/>
                <a:cs typeface="Lucida Sans Unicode"/>
              </a:rPr>
              <a:t>that</a:t>
            </a:r>
            <a:r>
              <a:rPr sz="285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90">
                <a:solidFill>
                  <a:srgbClr val="D9DEDA"/>
                </a:solidFill>
                <a:latin typeface="Lucida Sans Unicode"/>
                <a:cs typeface="Lucida Sans Unicode"/>
              </a:rPr>
              <a:t>isn</a:t>
            </a:r>
            <a:r>
              <a:rPr sz="2300" spc="90">
                <a:solidFill>
                  <a:srgbClr val="D9DEDA"/>
                </a:solidFill>
                <a:latin typeface="Gill Sans MT"/>
                <a:cs typeface="Gill Sans MT"/>
              </a:rPr>
              <a:t>'</a:t>
            </a:r>
            <a:r>
              <a:rPr sz="2850" spc="90">
                <a:solidFill>
                  <a:srgbClr val="D9DEDA"/>
                </a:solidFill>
                <a:latin typeface="Lucida Sans Unicode"/>
                <a:cs typeface="Lucida Sans Unicode"/>
              </a:rPr>
              <a:t>t</a:t>
            </a:r>
            <a:r>
              <a:rPr sz="2850" spc="-1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05">
                <a:solidFill>
                  <a:srgbClr val="D9DEDA"/>
                </a:solidFill>
                <a:latin typeface="Lucida Sans Unicode"/>
                <a:cs typeface="Lucida Sans Unicode"/>
              </a:rPr>
              <a:t>giving</a:t>
            </a:r>
            <a:r>
              <a:rPr sz="2850" spc="-2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70">
                <a:solidFill>
                  <a:srgbClr val="D9DEDA"/>
                </a:solidFill>
                <a:latin typeface="Lucida Sans Unicode"/>
                <a:cs typeface="Lucida Sans Unicode"/>
              </a:rPr>
              <a:t>results</a:t>
            </a:r>
            <a:r>
              <a:rPr sz="2300" spc="7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3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9490" y="6785212"/>
            <a:ext cx="9032875" cy="4597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195">
                <a:solidFill>
                  <a:srgbClr val="D9DEDA"/>
                </a:solidFill>
                <a:latin typeface="Lucida Sans Unicode"/>
                <a:cs typeface="Lucida Sans Unicode"/>
              </a:rPr>
              <a:t>Used</a:t>
            </a:r>
            <a:r>
              <a:rPr sz="285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20">
                <a:solidFill>
                  <a:srgbClr val="D9DEDA"/>
                </a:solidFill>
                <a:latin typeface="Lucida Sans Unicode"/>
                <a:cs typeface="Lucida Sans Unicode"/>
              </a:rPr>
              <a:t>for</a:t>
            </a:r>
            <a:r>
              <a:rPr sz="285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60">
                <a:solidFill>
                  <a:srgbClr val="D9DEDA"/>
                </a:solidFill>
                <a:latin typeface="Lucida Sans Unicode"/>
                <a:cs typeface="Lucida Sans Unicode"/>
              </a:rPr>
              <a:t>developing</a:t>
            </a:r>
            <a:r>
              <a:rPr sz="285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65">
                <a:solidFill>
                  <a:srgbClr val="D9DEDA"/>
                </a:solidFill>
                <a:latin typeface="Lucida Sans Unicode"/>
                <a:cs typeface="Lucida Sans Unicode"/>
              </a:rPr>
              <a:t>a</a:t>
            </a:r>
            <a:r>
              <a:rPr sz="285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65">
                <a:solidFill>
                  <a:srgbClr val="D9DEDA"/>
                </a:solidFill>
                <a:latin typeface="Aharoni"/>
                <a:cs typeface="Lucida Sans Unicode"/>
              </a:rPr>
              <a:t>fresh</a:t>
            </a:r>
            <a:r>
              <a:rPr sz="2850" spc="-10">
                <a:solidFill>
                  <a:srgbClr val="D9DEDA"/>
                </a:solidFill>
                <a:latin typeface="Aharoni"/>
                <a:cs typeface="Lucida Sans Unicode"/>
              </a:rPr>
              <a:t> </a:t>
            </a:r>
            <a:r>
              <a:rPr sz="2850" spc="180">
                <a:solidFill>
                  <a:srgbClr val="D9DEDA"/>
                </a:solidFill>
                <a:latin typeface="Lucida Sans Unicode"/>
                <a:cs typeface="Lucida Sans Unicode"/>
              </a:rPr>
              <a:t>product</a:t>
            </a:r>
            <a:r>
              <a:rPr sz="285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50">
                <a:solidFill>
                  <a:srgbClr val="D9DEDA"/>
                </a:solidFill>
                <a:latin typeface="Lucida Sans Unicode"/>
                <a:cs typeface="Lucida Sans Unicode"/>
              </a:rPr>
              <a:t>or</a:t>
            </a:r>
            <a:r>
              <a:rPr sz="285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850" spc="105">
                <a:solidFill>
                  <a:srgbClr val="D9DEDA"/>
                </a:solidFill>
                <a:latin typeface="Lucida Sans Unicode"/>
                <a:cs typeface="Lucida Sans Unicode"/>
              </a:rPr>
              <a:t>process</a:t>
            </a:r>
            <a:r>
              <a:rPr sz="2300" spc="105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3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176" y="956466"/>
            <a:ext cx="1221105" cy="825880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marR="5080" indent="-187960" algn="ctr">
              <a:lnSpc>
                <a:spcPct val="105900"/>
              </a:lnSpc>
              <a:spcBef>
                <a:spcPts val="105"/>
              </a:spcBef>
            </a:pPr>
            <a:r>
              <a:rPr sz="10200" spc="70" dirty="0"/>
              <a:t>D  </a:t>
            </a:r>
            <a:r>
              <a:rPr sz="10200" spc="495" dirty="0"/>
              <a:t>M  </a:t>
            </a:r>
            <a:r>
              <a:rPr sz="10200" spc="990" dirty="0" smtClean="0"/>
              <a:t>A</a:t>
            </a:r>
            <a:r>
              <a:rPr sz="10200" spc="-1005" dirty="0" smtClean="0"/>
              <a:t>I  </a:t>
            </a:r>
            <a:r>
              <a:rPr sz="10200" spc="35" dirty="0"/>
              <a:t>C</a:t>
            </a:r>
            <a:endParaRPr lang="en-US" sz="10200" dirty="0">
              <a:ea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482417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4717" y="1563854"/>
            <a:ext cx="847217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14">
                <a:solidFill>
                  <a:srgbClr val="D9DEDA"/>
                </a:solidFill>
                <a:latin typeface="Lucida Sans Unicode"/>
                <a:cs typeface="Lucida Sans Unicode"/>
              </a:rPr>
              <a:t>The </a:t>
            </a:r>
            <a:r>
              <a:rPr sz="2600" spc="150">
                <a:solidFill>
                  <a:srgbClr val="D9DEDA"/>
                </a:solidFill>
                <a:latin typeface="Lucida Sans Unicode"/>
                <a:cs typeface="Lucida Sans Unicode"/>
              </a:rPr>
              <a:t>requirements</a:t>
            </a:r>
            <a:r>
              <a:rPr sz="2100" spc="150">
                <a:solidFill>
                  <a:srgbClr val="D9DEDA"/>
                </a:solidFill>
                <a:latin typeface="Gill Sans MT"/>
                <a:cs typeface="Gill Sans MT"/>
              </a:rPr>
              <a:t>, </a:t>
            </a:r>
            <a:r>
              <a:rPr sz="2600" spc="160">
                <a:solidFill>
                  <a:srgbClr val="D9DEDA"/>
                </a:solidFill>
                <a:latin typeface="Lucida Sans Unicode"/>
                <a:cs typeface="Lucida Sans Unicode"/>
              </a:rPr>
              <a:t>problems </a:t>
            </a:r>
            <a:r>
              <a:rPr sz="2600" spc="215">
                <a:solidFill>
                  <a:srgbClr val="D9DEDA"/>
                </a:solidFill>
                <a:latin typeface="Lucida Sans Unicode"/>
                <a:cs typeface="Lucida Sans Unicode"/>
              </a:rPr>
              <a:t>and </a:t>
            </a:r>
            <a:r>
              <a:rPr sz="2600" spc="170">
                <a:solidFill>
                  <a:srgbClr val="D9DEDA"/>
                </a:solidFill>
                <a:latin typeface="Lucida Sans Unicode"/>
                <a:cs typeface="Lucida Sans Unicode"/>
              </a:rPr>
              <a:t>ultimate</a:t>
            </a:r>
            <a:r>
              <a:rPr sz="2600" spc="-47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95">
                <a:solidFill>
                  <a:srgbClr val="D9DEDA"/>
                </a:solidFill>
                <a:latin typeface="Lucida Sans Unicode"/>
                <a:cs typeface="Lucida Sans Unicode"/>
              </a:rPr>
              <a:t>goals</a:t>
            </a:r>
            <a:r>
              <a:rPr sz="2100" spc="95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2068" y="1557988"/>
            <a:ext cx="180975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865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70" dirty="0">
                <a:solidFill>
                  <a:srgbClr val="8A7D62"/>
                </a:solidFill>
                <a:latin typeface="Arial"/>
                <a:cs typeface="Arial"/>
              </a:rPr>
              <a:t>F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345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4717" y="3161467"/>
            <a:ext cx="5763260" cy="424180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85" dirty="0">
                <a:solidFill>
                  <a:srgbClr val="D9DEDA"/>
                </a:solidFill>
                <a:latin typeface="Lucida Sans Unicode"/>
                <a:cs typeface="Lucida Sans Unicode"/>
              </a:rPr>
              <a:t>Performance </a:t>
            </a:r>
            <a:r>
              <a:rPr sz="2600" spc="35" dirty="0">
                <a:solidFill>
                  <a:srgbClr val="D9DEDA"/>
                </a:solidFill>
                <a:latin typeface="Lucida Sans Unicode"/>
                <a:cs typeface="Lucida Sans Unicode"/>
              </a:rPr>
              <a:t>of </a:t>
            </a:r>
            <a:r>
              <a:rPr lang="en-GB" sz="2600" spc="120" dirty="0">
                <a:solidFill>
                  <a:srgbClr val="D9DEDA"/>
                </a:solidFill>
                <a:latin typeface="Lucida Sans Unicode"/>
                <a:cs typeface="Lucida Sans Unicode"/>
              </a:rPr>
              <a:t>current</a:t>
            </a:r>
            <a:r>
              <a:rPr sz="2600" spc="-280" dirty="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00" dirty="0">
                <a:solidFill>
                  <a:srgbClr val="D9DEDA"/>
                </a:solidFill>
                <a:latin typeface="Lucida Sans Unicode"/>
                <a:cs typeface="Lucida Sans Unicode"/>
              </a:rPr>
              <a:t>process</a:t>
            </a:r>
            <a:r>
              <a:rPr sz="2100" spc="100" dirty="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2068" y="3156262"/>
            <a:ext cx="24060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1100" dirty="0">
                <a:solidFill>
                  <a:srgbClr val="8A7D62"/>
                </a:solidFill>
                <a:latin typeface="Arial"/>
                <a:cs typeface="Arial"/>
              </a:rPr>
              <a:t>M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95" dirty="0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30" dirty="0">
                <a:solidFill>
                  <a:srgbClr val="8A7D62"/>
                </a:solidFill>
                <a:latin typeface="Arial"/>
                <a:cs typeface="Arial"/>
              </a:rPr>
              <a:t>U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95" dirty="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4717" y="4900329"/>
            <a:ext cx="701802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65">
                <a:solidFill>
                  <a:srgbClr val="D9DEDA"/>
                </a:solidFill>
                <a:latin typeface="Lucida Sans Unicode"/>
                <a:cs typeface="Lucida Sans Unicode"/>
              </a:rPr>
              <a:t>Find</a:t>
            </a:r>
            <a:r>
              <a:rPr sz="260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90">
                <a:solidFill>
                  <a:srgbClr val="D9DEDA"/>
                </a:solidFill>
                <a:latin typeface="Lucida Sans Unicode"/>
                <a:cs typeface="Lucida Sans Unicode"/>
              </a:rPr>
              <a:t>root</a:t>
            </a:r>
            <a:r>
              <a:rPr sz="2600" spc="-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>
                <a:solidFill>
                  <a:srgbClr val="D9DEDA"/>
                </a:solidFill>
                <a:latin typeface="Lucida Sans Unicode"/>
                <a:cs typeface="Lucida Sans Unicode"/>
              </a:rPr>
              <a:t>cause</a:t>
            </a:r>
            <a:r>
              <a:rPr sz="2600" spc="-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35">
                <a:solidFill>
                  <a:srgbClr val="D9DEDA"/>
                </a:solidFill>
                <a:latin typeface="Lucida Sans Unicode"/>
                <a:cs typeface="Lucida Sans Unicode"/>
              </a:rPr>
              <a:t>of</a:t>
            </a:r>
            <a:r>
              <a:rPr sz="2600" spc="-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65">
                <a:solidFill>
                  <a:srgbClr val="D9DEDA"/>
                </a:solidFill>
                <a:latin typeface="Lucida Sans Unicode"/>
                <a:cs typeface="Lucida Sans Unicode"/>
              </a:rPr>
              <a:t>defect</a:t>
            </a:r>
            <a:r>
              <a:rPr sz="2600" spc="-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15">
                <a:solidFill>
                  <a:srgbClr val="D9DEDA"/>
                </a:solidFill>
                <a:latin typeface="Lucida Sans Unicode"/>
                <a:cs typeface="Lucida Sans Unicode"/>
              </a:rPr>
              <a:t>and</a:t>
            </a:r>
            <a:r>
              <a:rPr sz="2600" spc="-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85">
                <a:solidFill>
                  <a:srgbClr val="D9DEDA"/>
                </a:solidFill>
                <a:latin typeface="Lucida Sans Unicode"/>
                <a:cs typeface="Lucida Sans Unicode"/>
              </a:rPr>
              <a:t>variations</a:t>
            </a:r>
            <a:r>
              <a:rPr sz="2100" spc="85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6358" y="4894185"/>
            <a:ext cx="22536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59" dirty="0">
                <a:solidFill>
                  <a:srgbClr val="8A7D62"/>
                </a:solidFill>
                <a:latin typeface="Arial"/>
                <a:cs typeface="Arial"/>
              </a:rPr>
              <a:t>L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540" dirty="0">
                <a:solidFill>
                  <a:srgbClr val="8A7D62"/>
                </a:solidFill>
                <a:latin typeface="Arial"/>
                <a:cs typeface="Arial"/>
              </a:rPr>
              <a:t>Y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95" dirty="0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6358" y="6427096"/>
            <a:ext cx="227965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345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300" spc="-30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1100">
                <a:solidFill>
                  <a:srgbClr val="8A7D62"/>
                </a:solidFill>
                <a:latin typeface="Arial"/>
                <a:cs typeface="Arial"/>
              </a:rPr>
              <a:t>M</a:t>
            </a:r>
            <a:r>
              <a:rPr sz="2300" spc="-30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60">
                <a:solidFill>
                  <a:srgbClr val="8A7D62"/>
                </a:solidFill>
                <a:latin typeface="Arial"/>
                <a:cs typeface="Arial"/>
              </a:rPr>
              <a:t>P</a:t>
            </a:r>
            <a:r>
              <a:rPr sz="2300" spc="-29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95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300" spc="-30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50">
                <a:solidFill>
                  <a:srgbClr val="8A7D62"/>
                </a:solidFill>
                <a:latin typeface="Arial"/>
                <a:cs typeface="Arial"/>
              </a:rPr>
              <a:t>O</a:t>
            </a:r>
            <a:r>
              <a:rPr sz="2300" spc="-30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715">
                <a:solidFill>
                  <a:srgbClr val="8A7D62"/>
                </a:solidFill>
                <a:latin typeface="Arial"/>
                <a:cs typeface="Arial"/>
              </a:rPr>
              <a:t>V</a:t>
            </a:r>
            <a:r>
              <a:rPr sz="2300" spc="-29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4717" y="6427096"/>
            <a:ext cx="901319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85">
                <a:solidFill>
                  <a:srgbClr val="D9DEDA"/>
                </a:solidFill>
                <a:latin typeface="Lucida Sans Unicode"/>
                <a:cs typeface="Lucida Sans Unicode"/>
              </a:rPr>
              <a:t>Eliminate</a:t>
            </a:r>
            <a:r>
              <a:rPr sz="2600" spc="-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85">
                <a:solidFill>
                  <a:srgbClr val="D9DEDA"/>
                </a:solidFill>
                <a:latin typeface="Lucida Sans Unicode"/>
                <a:cs typeface="Lucida Sans Unicode"/>
              </a:rPr>
              <a:t>the</a:t>
            </a:r>
            <a:r>
              <a:rPr sz="2600" spc="-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90">
                <a:solidFill>
                  <a:srgbClr val="D9DEDA"/>
                </a:solidFill>
                <a:latin typeface="Lucida Sans Unicode"/>
                <a:cs typeface="Lucida Sans Unicode"/>
              </a:rPr>
              <a:t>root</a:t>
            </a:r>
            <a:r>
              <a:rPr sz="2600" spc="-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20">
                <a:solidFill>
                  <a:srgbClr val="D9DEDA"/>
                </a:solidFill>
                <a:latin typeface="Lucida Sans Unicode"/>
                <a:cs typeface="Lucida Sans Unicode"/>
              </a:rPr>
              <a:t>causes</a:t>
            </a:r>
            <a:r>
              <a:rPr sz="260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90">
                <a:solidFill>
                  <a:srgbClr val="D9DEDA"/>
                </a:solidFill>
                <a:latin typeface="Lucida Sans Unicode"/>
                <a:cs typeface="Lucida Sans Unicode"/>
              </a:rPr>
              <a:t>with</a:t>
            </a:r>
            <a:r>
              <a:rPr sz="2600" spc="-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20">
                <a:solidFill>
                  <a:srgbClr val="D9DEDA"/>
                </a:solidFill>
                <a:latin typeface="Lucida Sans Unicode"/>
                <a:cs typeface="Lucida Sans Unicode"/>
              </a:rPr>
              <a:t>innovative</a:t>
            </a:r>
            <a:r>
              <a:rPr sz="2600" spc="-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85">
                <a:solidFill>
                  <a:srgbClr val="D9DEDA"/>
                </a:solidFill>
                <a:latin typeface="Lucida Sans Unicode"/>
                <a:cs typeface="Lucida Sans Unicode"/>
              </a:rPr>
              <a:t>solutions</a:t>
            </a:r>
            <a:r>
              <a:rPr sz="2100" spc="85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2068" y="8058589"/>
            <a:ext cx="234823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610" dirty="0">
                <a:solidFill>
                  <a:srgbClr val="8A7D62"/>
                </a:solidFill>
                <a:latin typeface="Arial"/>
                <a:cs typeface="Arial"/>
              </a:rPr>
              <a:t>C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50" dirty="0">
                <a:solidFill>
                  <a:srgbClr val="8A7D62"/>
                </a:solidFill>
                <a:latin typeface="Arial"/>
                <a:cs typeface="Arial"/>
              </a:rPr>
              <a:t>O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80" dirty="0">
                <a:solidFill>
                  <a:srgbClr val="8A7D62"/>
                </a:solidFill>
                <a:latin typeface="Arial"/>
                <a:cs typeface="Arial"/>
              </a:rPr>
              <a:t>T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95" dirty="0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50" dirty="0">
                <a:solidFill>
                  <a:srgbClr val="8A7D62"/>
                </a:solidFill>
                <a:latin typeface="Arial"/>
                <a:cs typeface="Arial"/>
              </a:rPr>
              <a:t>O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59" dirty="0">
                <a:solidFill>
                  <a:srgbClr val="8A7D62"/>
                </a:solidFill>
                <a:latin typeface="Arial"/>
                <a:cs typeface="Arial"/>
              </a:rPr>
              <a:t>L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4717" y="8167852"/>
            <a:ext cx="924179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30">
                <a:solidFill>
                  <a:srgbClr val="D9DEDA"/>
                </a:solidFill>
                <a:latin typeface="Lucida Sans Unicode"/>
                <a:cs typeface="Lucida Sans Unicode"/>
              </a:rPr>
              <a:t>Establish</a:t>
            </a:r>
            <a:r>
              <a:rPr sz="2600" spc="-1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15">
                <a:solidFill>
                  <a:srgbClr val="D9DEDA"/>
                </a:solidFill>
                <a:latin typeface="Lucida Sans Unicode"/>
                <a:cs typeface="Lucida Sans Unicode"/>
              </a:rPr>
              <a:t>and</a:t>
            </a:r>
            <a:r>
              <a:rPr sz="2600" spc="-1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25">
                <a:solidFill>
                  <a:srgbClr val="D9DEDA"/>
                </a:solidFill>
                <a:latin typeface="Lucida Sans Unicode"/>
                <a:cs typeface="Lucida Sans Unicode"/>
              </a:rPr>
              <a:t>ensure</a:t>
            </a:r>
            <a:r>
              <a:rPr sz="2600" spc="-1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65">
                <a:solidFill>
                  <a:srgbClr val="D9DEDA"/>
                </a:solidFill>
                <a:latin typeface="Lucida Sans Unicode"/>
                <a:cs typeface="Lucida Sans Unicode"/>
              </a:rPr>
              <a:t>that</a:t>
            </a:r>
            <a:r>
              <a:rPr sz="260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95">
                <a:solidFill>
                  <a:srgbClr val="D9DEDA"/>
                </a:solidFill>
                <a:latin typeface="Lucida Sans Unicode"/>
                <a:cs typeface="Lucida Sans Unicode"/>
              </a:rPr>
              <a:t>implementation</a:t>
            </a:r>
            <a:r>
              <a:rPr sz="2600" spc="-1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-30">
                <a:solidFill>
                  <a:srgbClr val="D9DEDA"/>
                </a:solidFill>
                <a:latin typeface="Lucida Sans Unicode"/>
                <a:cs typeface="Lucida Sans Unicode"/>
              </a:rPr>
              <a:t>is</a:t>
            </a:r>
            <a:r>
              <a:rPr sz="2600" spc="-1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25">
                <a:solidFill>
                  <a:srgbClr val="D9DEDA"/>
                </a:solidFill>
                <a:latin typeface="Lucida Sans Unicode"/>
                <a:cs typeface="Lucida Sans Unicode"/>
              </a:rPr>
              <a:t>correct</a:t>
            </a:r>
            <a:r>
              <a:rPr sz="2100" spc="125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470" y="972871"/>
            <a:ext cx="1221105" cy="82588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5900"/>
              </a:lnSpc>
              <a:spcBef>
                <a:spcPts val="105"/>
              </a:spcBef>
            </a:pPr>
            <a:r>
              <a:rPr sz="10200" spc="70"/>
              <a:t>D  </a:t>
            </a:r>
            <a:r>
              <a:rPr sz="10200" spc="495"/>
              <a:t>M  </a:t>
            </a:r>
            <a:r>
              <a:rPr sz="10200" spc="990"/>
              <a:t>A  </a:t>
            </a:r>
            <a:r>
              <a:rPr sz="10200" spc="70"/>
              <a:t>D  </a:t>
            </a:r>
            <a:r>
              <a:rPr sz="10200" spc="565"/>
              <a:t>V</a:t>
            </a:r>
            <a:endParaRPr sz="10200"/>
          </a:p>
        </p:txBody>
      </p:sp>
      <p:sp>
        <p:nvSpPr>
          <p:cNvPr id="3" name="object 3"/>
          <p:cNvSpPr/>
          <p:nvPr/>
        </p:nvSpPr>
        <p:spPr>
          <a:xfrm>
            <a:off x="0" y="9482420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7129" y="1624222"/>
            <a:ext cx="1036891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25">
                <a:solidFill>
                  <a:srgbClr val="D9DEDA"/>
                </a:solidFill>
                <a:latin typeface="Lucida Sans Unicode"/>
                <a:cs typeface="Lucida Sans Unicode"/>
              </a:rPr>
              <a:t>Realistic</a:t>
            </a:r>
            <a:r>
              <a:rPr sz="260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90">
                <a:solidFill>
                  <a:srgbClr val="D9DEDA"/>
                </a:solidFill>
                <a:latin typeface="Lucida Sans Unicode"/>
                <a:cs typeface="Lucida Sans Unicode"/>
              </a:rPr>
              <a:t>goals</a:t>
            </a:r>
            <a:r>
              <a:rPr sz="260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65">
                <a:solidFill>
                  <a:srgbClr val="D9DEDA"/>
                </a:solidFill>
                <a:latin typeface="Lucida Sans Unicode"/>
                <a:cs typeface="Lucida Sans Unicode"/>
              </a:rPr>
              <a:t>that</a:t>
            </a:r>
            <a:r>
              <a:rPr sz="260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65">
                <a:solidFill>
                  <a:srgbClr val="D9DEDA"/>
                </a:solidFill>
                <a:latin typeface="Lucida Sans Unicode"/>
                <a:cs typeface="Lucida Sans Unicode"/>
              </a:rPr>
              <a:t>suit</a:t>
            </a:r>
            <a:r>
              <a:rPr sz="2600" spc="-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65">
                <a:solidFill>
                  <a:srgbClr val="D9DEDA"/>
                </a:solidFill>
                <a:latin typeface="Lucida Sans Unicode"/>
                <a:cs typeface="Lucida Sans Unicode"/>
              </a:rPr>
              <a:t>customer</a:t>
            </a:r>
            <a:r>
              <a:rPr sz="260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50">
                <a:solidFill>
                  <a:srgbClr val="D9DEDA"/>
                </a:solidFill>
                <a:latin typeface="Lucida Sans Unicode"/>
                <a:cs typeface="Lucida Sans Unicode"/>
              </a:rPr>
              <a:t>or</a:t>
            </a:r>
            <a:r>
              <a:rPr sz="260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00">
                <a:solidFill>
                  <a:srgbClr val="D9DEDA"/>
                </a:solidFill>
                <a:latin typeface="Lucida Sans Unicode"/>
                <a:cs typeface="Lucida Sans Unicode"/>
              </a:rPr>
              <a:t>industry</a:t>
            </a:r>
            <a:r>
              <a:rPr sz="260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>
                <a:solidFill>
                  <a:srgbClr val="D9DEDA"/>
                </a:solidFill>
                <a:latin typeface="Lucida Sans Unicode"/>
                <a:cs typeface="Lucida Sans Unicode"/>
              </a:rPr>
              <a:t>requirements</a:t>
            </a:r>
            <a:r>
              <a:rPr sz="2100" spc="15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4805" y="1618075"/>
            <a:ext cx="180975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865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70" dirty="0">
                <a:solidFill>
                  <a:srgbClr val="8A7D62"/>
                </a:solidFill>
                <a:latin typeface="Arial"/>
                <a:cs typeface="Arial"/>
              </a:rPr>
              <a:t>F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345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7129" y="3236486"/>
            <a:ext cx="894080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14">
                <a:solidFill>
                  <a:srgbClr val="D9DEDA"/>
                </a:solidFill>
                <a:latin typeface="Lucida Sans Unicode"/>
                <a:cs typeface="Lucida Sans Unicode"/>
              </a:rPr>
              <a:t>Identify </a:t>
            </a:r>
            <a:r>
              <a:rPr sz="2600" spc="140">
                <a:solidFill>
                  <a:srgbClr val="D9DEDA"/>
                </a:solidFill>
                <a:latin typeface="Lucida Sans Unicode"/>
                <a:cs typeface="Lucida Sans Unicode"/>
              </a:rPr>
              <a:t>customer</a:t>
            </a:r>
            <a:r>
              <a:rPr sz="2100" spc="140">
                <a:solidFill>
                  <a:srgbClr val="D9DEDA"/>
                </a:solidFill>
                <a:latin typeface="Gill Sans MT"/>
                <a:cs typeface="Gill Sans MT"/>
              </a:rPr>
              <a:t>'</a:t>
            </a:r>
            <a:r>
              <a:rPr sz="2600" spc="140">
                <a:solidFill>
                  <a:srgbClr val="D9DEDA"/>
                </a:solidFill>
                <a:latin typeface="Lucida Sans Unicode"/>
                <a:cs typeface="Lucida Sans Unicode"/>
              </a:rPr>
              <a:t>s </a:t>
            </a:r>
            <a:r>
              <a:rPr sz="2600" spc="105">
                <a:solidFill>
                  <a:srgbClr val="D9DEDA"/>
                </a:solidFill>
                <a:latin typeface="Lucida Sans Unicode"/>
                <a:cs typeface="Lucida Sans Unicode"/>
              </a:rPr>
              <a:t>critical </a:t>
            </a:r>
            <a:r>
              <a:rPr sz="2600" spc="120">
                <a:solidFill>
                  <a:srgbClr val="D9DEDA"/>
                </a:solidFill>
                <a:latin typeface="Lucida Sans Unicode"/>
                <a:cs typeface="Lucida Sans Unicode"/>
              </a:rPr>
              <a:t>to </a:t>
            </a:r>
            <a:r>
              <a:rPr sz="2600" spc="125">
                <a:solidFill>
                  <a:srgbClr val="D9DEDA"/>
                </a:solidFill>
                <a:latin typeface="Lucida Sans Unicode"/>
                <a:cs typeface="Lucida Sans Unicode"/>
              </a:rPr>
              <a:t>quality</a:t>
            </a:r>
            <a:r>
              <a:rPr sz="2600" spc="-57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>
                <a:solidFill>
                  <a:srgbClr val="D9DEDA"/>
                </a:solidFill>
                <a:latin typeface="Lucida Sans Unicode"/>
                <a:cs typeface="Lucida Sans Unicode"/>
              </a:rPr>
              <a:t>requirements</a:t>
            </a:r>
            <a:r>
              <a:rPr sz="2100" spc="15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4805" y="3231278"/>
            <a:ext cx="24060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1100">
                <a:solidFill>
                  <a:srgbClr val="8A7D62"/>
                </a:solidFill>
                <a:latin typeface="Arial"/>
                <a:cs typeface="Arial"/>
              </a:rPr>
              <a:t>M</a:t>
            </a:r>
            <a:r>
              <a:rPr sz="2300" spc="-30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69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30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95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300" spc="-29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30">
                <a:solidFill>
                  <a:srgbClr val="8A7D62"/>
                </a:solidFill>
                <a:latin typeface="Arial"/>
                <a:cs typeface="Arial"/>
              </a:rPr>
              <a:t>U</a:t>
            </a:r>
            <a:r>
              <a:rPr sz="2300" spc="-30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95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300" spc="-30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7129" y="4960697"/>
            <a:ext cx="586803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50">
                <a:solidFill>
                  <a:srgbClr val="D9DEDA"/>
                </a:solidFill>
                <a:latin typeface="Lucida Sans Unicode"/>
                <a:cs typeface="Lucida Sans Unicode"/>
              </a:rPr>
              <a:t>Multiple </a:t>
            </a:r>
            <a:r>
              <a:rPr sz="2600" spc="114">
                <a:solidFill>
                  <a:srgbClr val="D9DEDA"/>
                </a:solidFill>
                <a:latin typeface="Lucida Sans Unicode"/>
                <a:cs typeface="Lucida Sans Unicode"/>
              </a:rPr>
              <a:t>options </a:t>
            </a:r>
            <a:r>
              <a:rPr sz="2600" spc="215">
                <a:solidFill>
                  <a:srgbClr val="D9DEDA"/>
                </a:solidFill>
                <a:latin typeface="Lucida Sans Unicode"/>
                <a:cs typeface="Lucida Sans Unicode"/>
              </a:rPr>
              <a:t>and</a:t>
            </a:r>
            <a:r>
              <a:rPr sz="2600" spc="-29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05">
                <a:solidFill>
                  <a:srgbClr val="D9DEDA"/>
                </a:solidFill>
                <a:latin typeface="Lucida Sans Unicode"/>
                <a:cs typeface="Lucida Sans Unicode"/>
              </a:rPr>
              <a:t>alternatives</a:t>
            </a:r>
            <a:r>
              <a:rPr sz="2100" spc="105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4804" y="4954550"/>
            <a:ext cx="22536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869" dirty="0">
                <a:solidFill>
                  <a:srgbClr val="8A7D62"/>
                </a:solidFill>
                <a:latin typeface="Arial"/>
                <a:cs typeface="Arial"/>
              </a:rPr>
              <a:t>A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59" dirty="0">
                <a:solidFill>
                  <a:srgbClr val="8A7D62"/>
                </a:solidFill>
                <a:latin typeface="Arial"/>
                <a:cs typeface="Arial"/>
              </a:rPr>
              <a:t>L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540" dirty="0">
                <a:solidFill>
                  <a:srgbClr val="8A7D62"/>
                </a:solidFill>
                <a:latin typeface="Arial"/>
                <a:cs typeface="Arial"/>
              </a:rPr>
              <a:t>Y</a:t>
            </a:r>
            <a:r>
              <a:rPr sz="2300" spc="-29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95" dirty="0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4805" y="6443499"/>
            <a:ext cx="186817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865" dirty="0">
                <a:solidFill>
                  <a:srgbClr val="8A7D62"/>
                </a:solidFill>
                <a:latin typeface="Arial"/>
                <a:cs typeface="Arial"/>
              </a:rPr>
              <a:t>D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 dirty="0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95" dirty="0">
                <a:solidFill>
                  <a:srgbClr val="8A7D62"/>
                </a:solidFill>
                <a:latin typeface="Arial"/>
                <a:cs typeface="Arial"/>
              </a:rPr>
              <a:t>S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345" dirty="0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300" spc="-300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50" dirty="0">
                <a:solidFill>
                  <a:srgbClr val="8A7D62"/>
                </a:solidFill>
                <a:latin typeface="Arial"/>
                <a:cs typeface="Arial"/>
              </a:rPr>
              <a:t>G</a:t>
            </a:r>
            <a:r>
              <a:rPr sz="2300" spc="-305" dirty="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919" dirty="0">
                <a:solidFill>
                  <a:srgbClr val="8A7D62"/>
                </a:solidFill>
                <a:latin typeface="Arial"/>
                <a:cs typeface="Arial"/>
              </a:rPr>
              <a:t>N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7129" y="6443499"/>
            <a:ext cx="7117080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60">
                <a:solidFill>
                  <a:srgbClr val="D9DEDA"/>
                </a:solidFill>
                <a:latin typeface="Lucida Sans Unicode"/>
                <a:cs typeface="Lucida Sans Unicode"/>
              </a:rPr>
              <a:t>Prototype </a:t>
            </a:r>
            <a:r>
              <a:rPr sz="2600" spc="80">
                <a:solidFill>
                  <a:srgbClr val="D9DEDA"/>
                </a:solidFill>
                <a:latin typeface="Lucida Sans Unicode"/>
                <a:cs typeface="Lucida Sans Unicode"/>
              </a:rPr>
              <a:t>version </a:t>
            </a:r>
            <a:r>
              <a:rPr sz="2600" spc="35">
                <a:solidFill>
                  <a:srgbClr val="D9DEDA"/>
                </a:solidFill>
                <a:latin typeface="Lucida Sans Unicode"/>
                <a:cs typeface="Lucida Sans Unicode"/>
              </a:rPr>
              <a:t>of </a:t>
            </a:r>
            <a:r>
              <a:rPr sz="2600" spc="100">
                <a:solidFill>
                  <a:srgbClr val="D9DEDA"/>
                </a:solidFill>
                <a:latin typeface="Lucida Sans Unicode"/>
                <a:cs typeface="Lucida Sans Unicode"/>
              </a:rPr>
              <a:t>process </a:t>
            </a:r>
            <a:r>
              <a:rPr sz="2600" spc="-30">
                <a:solidFill>
                  <a:srgbClr val="D9DEDA"/>
                </a:solidFill>
                <a:latin typeface="Lucida Sans Unicode"/>
                <a:cs typeface="Lucida Sans Unicode"/>
              </a:rPr>
              <a:t>is</a:t>
            </a:r>
            <a:r>
              <a:rPr sz="2600" spc="-42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50">
                <a:solidFill>
                  <a:srgbClr val="D9DEDA"/>
                </a:solidFill>
                <a:latin typeface="Lucida Sans Unicode"/>
                <a:cs typeface="Lucida Sans Unicode"/>
              </a:rPr>
              <a:t>designed</a:t>
            </a:r>
            <a:r>
              <a:rPr sz="2100" spc="15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4804" y="8181194"/>
            <a:ext cx="173799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715">
                <a:solidFill>
                  <a:srgbClr val="8A7D62"/>
                </a:solidFill>
                <a:latin typeface="Arial"/>
                <a:cs typeface="Arial"/>
              </a:rPr>
              <a:t>V</a:t>
            </a:r>
            <a:r>
              <a:rPr sz="2300" spc="-30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05">
                <a:solidFill>
                  <a:srgbClr val="8A7D62"/>
                </a:solidFill>
                <a:latin typeface="Arial"/>
                <a:cs typeface="Arial"/>
              </a:rPr>
              <a:t>E</a:t>
            </a:r>
            <a:r>
              <a:rPr sz="2300" spc="-30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695">
                <a:solidFill>
                  <a:srgbClr val="8A7D62"/>
                </a:solidFill>
                <a:latin typeface="Arial"/>
                <a:cs typeface="Arial"/>
              </a:rPr>
              <a:t>R</a:t>
            </a:r>
            <a:r>
              <a:rPr sz="2300" spc="-30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345">
                <a:solidFill>
                  <a:srgbClr val="8A7D62"/>
                </a:solidFill>
                <a:latin typeface="Arial"/>
                <a:cs typeface="Arial"/>
              </a:rPr>
              <a:t>I</a:t>
            </a:r>
            <a:r>
              <a:rPr sz="2300" spc="-300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470">
                <a:solidFill>
                  <a:srgbClr val="8A7D62"/>
                </a:solidFill>
                <a:latin typeface="Arial"/>
                <a:cs typeface="Arial"/>
              </a:rPr>
              <a:t>F</a:t>
            </a:r>
            <a:r>
              <a:rPr sz="2300" spc="-305">
                <a:solidFill>
                  <a:srgbClr val="8A7D62"/>
                </a:solidFill>
                <a:latin typeface="Arial"/>
                <a:cs typeface="Arial"/>
              </a:rPr>
              <a:t> </a:t>
            </a:r>
            <a:r>
              <a:rPr sz="2300" spc="540">
                <a:solidFill>
                  <a:srgbClr val="8A7D62"/>
                </a:solidFill>
                <a:latin typeface="Arial"/>
                <a:cs typeface="Arial"/>
              </a:rPr>
              <a:t>Y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87129" y="8184253"/>
            <a:ext cx="8231505" cy="424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25">
                <a:solidFill>
                  <a:srgbClr val="D9DEDA"/>
                </a:solidFill>
                <a:latin typeface="Lucida Sans Unicode"/>
                <a:cs typeface="Lucida Sans Unicode"/>
              </a:rPr>
              <a:t>Final</a:t>
            </a:r>
            <a:r>
              <a:rPr sz="2600" spc="-1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70">
                <a:solidFill>
                  <a:srgbClr val="D9DEDA"/>
                </a:solidFill>
                <a:latin typeface="Lucida Sans Unicode"/>
                <a:cs typeface="Lucida Sans Unicode"/>
              </a:rPr>
              <a:t>product</a:t>
            </a:r>
            <a:r>
              <a:rPr sz="2600" spc="-1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85">
                <a:solidFill>
                  <a:srgbClr val="D9DEDA"/>
                </a:solidFill>
                <a:latin typeface="Lucida Sans Unicode"/>
                <a:cs typeface="Lucida Sans Unicode"/>
              </a:rPr>
              <a:t>must</a:t>
            </a:r>
            <a:r>
              <a:rPr sz="2600" spc="-1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215">
                <a:solidFill>
                  <a:srgbClr val="D9DEDA"/>
                </a:solidFill>
                <a:latin typeface="Lucida Sans Unicode"/>
                <a:cs typeface="Lucida Sans Unicode"/>
              </a:rPr>
              <a:t>be</a:t>
            </a:r>
            <a:r>
              <a:rPr sz="2600" spc="-1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65">
                <a:solidFill>
                  <a:srgbClr val="D9DEDA"/>
                </a:solidFill>
                <a:latin typeface="Lucida Sans Unicode"/>
                <a:cs typeface="Lucida Sans Unicode"/>
              </a:rPr>
              <a:t>approved</a:t>
            </a:r>
            <a:r>
              <a:rPr sz="2600" spc="-1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45">
                <a:solidFill>
                  <a:srgbClr val="D9DEDA"/>
                </a:solidFill>
                <a:latin typeface="Lucida Sans Unicode"/>
                <a:cs typeface="Lucida Sans Unicode"/>
              </a:rPr>
              <a:t>by</a:t>
            </a:r>
            <a:r>
              <a:rPr sz="2600" spc="-1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2600" spc="140">
                <a:solidFill>
                  <a:srgbClr val="D9DEDA"/>
                </a:solidFill>
                <a:latin typeface="Lucida Sans Unicode"/>
                <a:cs typeface="Lucida Sans Unicode"/>
              </a:rPr>
              <a:t>customers</a:t>
            </a:r>
            <a:r>
              <a:rPr sz="2100" spc="140">
                <a:solidFill>
                  <a:srgbClr val="D9DEDA"/>
                </a:solidFill>
                <a:latin typeface="Gill Sans MT"/>
                <a:cs typeface="Gill Sans MT"/>
              </a:rPr>
              <a:t>.</a:t>
            </a:r>
            <a:endParaRPr sz="21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529" y="1560607"/>
            <a:ext cx="5517515" cy="107465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6900" b="1" spc="270"/>
              <a:t>Adv.</a:t>
            </a:r>
            <a:endParaRPr lang="en-GB" sz="6900" b="1" spc="270">
              <a:ea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5125" y="4140099"/>
            <a:ext cx="7895736" cy="3141629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469900" marR="5080" indent="-457200">
              <a:lnSpc>
                <a:spcPct val="131800"/>
              </a:lnSpc>
              <a:spcBef>
                <a:spcPts val="90"/>
              </a:spcBef>
              <a:buFont typeface="Arial"/>
              <a:buChar char="•"/>
            </a:pPr>
            <a:r>
              <a:rPr lang="en-GB" sz="3050" spc="180">
                <a:solidFill>
                  <a:srgbClr val="D9DEDA"/>
                </a:solidFill>
                <a:latin typeface="Lucida Sans Unicode"/>
                <a:cs typeface="Lucida Sans Unicode"/>
              </a:rPr>
              <a:t>Improves </a:t>
            </a:r>
            <a:r>
              <a:rPr lang="en-GB" sz="3050" spc="210">
                <a:solidFill>
                  <a:srgbClr val="D9DEDA"/>
                </a:solidFill>
                <a:latin typeface="Lucida Sans Unicode"/>
                <a:cs typeface="Lucida Sans Unicode"/>
              </a:rPr>
              <a:t>customer</a:t>
            </a:r>
            <a:r>
              <a:rPr lang="en-GB" sz="3050" spc="-24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lang="en-GB" sz="3050" spc="120">
                <a:solidFill>
                  <a:srgbClr val="D9DEDA"/>
                </a:solidFill>
                <a:latin typeface="Lucida Sans Unicode"/>
                <a:cs typeface="Lucida Sans Unicode"/>
              </a:rPr>
              <a:t>service</a:t>
            </a:r>
            <a:endParaRPr lang="en-US" sz="305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469900" marR="5080" indent="-457200">
              <a:lnSpc>
                <a:spcPct val="131800"/>
              </a:lnSpc>
              <a:spcBef>
                <a:spcPts val="90"/>
              </a:spcBef>
              <a:buFont typeface="Arial"/>
              <a:buChar char="•"/>
            </a:pPr>
            <a:r>
              <a:rPr lang="en-GB" sz="3050" spc="254">
                <a:solidFill>
                  <a:srgbClr val="D9DEDA"/>
                </a:solidFill>
                <a:latin typeface="Lucida Sans Unicode"/>
                <a:cs typeface="Lucida Sans Unicode"/>
              </a:rPr>
              <a:t>Reduces</a:t>
            </a:r>
            <a:r>
              <a:rPr sz="3050" spc="254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170">
                <a:solidFill>
                  <a:srgbClr val="D9DEDA"/>
                </a:solidFill>
                <a:latin typeface="Lucida Sans Unicode"/>
                <a:cs typeface="Lucida Sans Unicode"/>
              </a:rPr>
              <a:t>operational </a:t>
            </a:r>
            <a:r>
              <a:rPr sz="3050" spc="105">
                <a:solidFill>
                  <a:srgbClr val="D9DEDA"/>
                </a:solidFill>
                <a:latin typeface="Lucida Sans Unicode"/>
                <a:cs typeface="Lucida Sans Unicode"/>
              </a:rPr>
              <a:t>costs</a:t>
            </a:r>
            <a:endParaRPr lang="en-US" sz="305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469900" marR="5080" indent="-457200">
              <a:lnSpc>
                <a:spcPct val="131800"/>
              </a:lnSpc>
              <a:spcBef>
                <a:spcPts val="90"/>
              </a:spcBef>
              <a:buFont typeface="Arial"/>
              <a:buChar char="•"/>
            </a:pPr>
            <a:r>
              <a:rPr sz="3050" spc="180">
                <a:solidFill>
                  <a:srgbClr val="D9DEDA"/>
                </a:solidFill>
                <a:latin typeface="Lucida Sans Unicode"/>
                <a:cs typeface="Lucida Sans Unicode"/>
              </a:rPr>
              <a:t>Improves</a:t>
            </a:r>
            <a:r>
              <a:rPr sz="305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140">
                <a:solidFill>
                  <a:srgbClr val="D9DEDA"/>
                </a:solidFill>
                <a:latin typeface="Lucida Sans Unicode"/>
                <a:cs typeface="Lucida Sans Unicode"/>
              </a:rPr>
              <a:t>efficiency</a:t>
            </a:r>
            <a:endParaRPr lang="en-US" sz="3050">
              <a:latin typeface="Lucida Sans Unicode"/>
              <a:cs typeface="Lucida Sans Unicode"/>
            </a:endParaRPr>
          </a:p>
          <a:p>
            <a:pPr marL="469900" marR="328295" indent="-457200">
              <a:lnSpc>
                <a:spcPts val="4820"/>
              </a:lnSpc>
              <a:spcBef>
                <a:spcPts val="355"/>
              </a:spcBef>
              <a:buFont typeface="Arial"/>
              <a:buChar char="•"/>
            </a:pPr>
            <a:r>
              <a:rPr sz="3050" spc="120">
                <a:solidFill>
                  <a:srgbClr val="D9DEDA"/>
                </a:solidFill>
                <a:latin typeface="Lucida Sans Unicode"/>
                <a:cs typeface="Lucida Sans Unicode"/>
              </a:rPr>
              <a:t>It </a:t>
            </a:r>
            <a:r>
              <a:rPr sz="3050" spc="-25">
                <a:solidFill>
                  <a:srgbClr val="D9DEDA"/>
                </a:solidFill>
                <a:latin typeface="Lucida Sans Unicode"/>
                <a:cs typeface="Lucida Sans Unicode"/>
              </a:rPr>
              <a:t>is </a:t>
            </a:r>
            <a:r>
              <a:rPr sz="3050" spc="170">
                <a:solidFill>
                  <a:srgbClr val="D9DEDA"/>
                </a:solidFill>
                <a:latin typeface="Lucida Sans Unicode"/>
                <a:cs typeface="Lucida Sans Unicode"/>
              </a:rPr>
              <a:t>proactive </a:t>
            </a:r>
            <a:r>
              <a:rPr sz="3050" spc="150">
                <a:solidFill>
                  <a:srgbClr val="D9DEDA"/>
                </a:solidFill>
                <a:latin typeface="Lucida Sans Unicode"/>
                <a:cs typeface="Lucida Sans Unicode"/>
              </a:rPr>
              <a:t>rather</a:t>
            </a:r>
            <a:r>
              <a:rPr sz="3050" spc="-33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235">
                <a:solidFill>
                  <a:srgbClr val="D9DEDA"/>
                </a:solidFill>
                <a:latin typeface="Lucida Sans Unicode"/>
                <a:cs typeface="Lucida Sans Unicode"/>
              </a:rPr>
              <a:t>than  </a:t>
            </a:r>
            <a:r>
              <a:rPr sz="3050" spc="160">
                <a:solidFill>
                  <a:srgbClr val="D9DEDA"/>
                </a:solidFill>
                <a:latin typeface="Lucida Sans Unicode"/>
                <a:cs typeface="Lucida Sans Unicode"/>
              </a:rPr>
              <a:t>reactive</a:t>
            </a:r>
            <a:endParaRPr sz="3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52616" y="3543913"/>
            <a:ext cx="95250" cy="4591050"/>
          </a:xfrm>
          <a:custGeom>
            <a:avLst/>
            <a:gdLst/>
            <a:ahLst/>
            <a:cxnLst/>
            <a:rect l="l" t="t" r="r" b="b"/>
            <a:pathLst>
              <a:path w="95250" h="4591050">
                <a:moveTo>
                  <a:pt x="0" y="0"/>
                </a:moveTo>
                <a:lnTo>
                  <a:pt x="95249" y="0"/>
                </a:lnTo>
                <a:lnTo>
                  <a:pt x="95249" y="4591049"/>
                </a:lnTo>
                <a:lnTo>
                  <a:pt x="0" y="45910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196667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334721" y="4140099"/>
            <a:ext cx="7952298" cy="3145928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469900" marR="255270" indent="-457200">
              <a:lnSpc>
                <a:spcPct val="131800"/>
              </a:lnSpc>
              <a:spcBef>
                <a:spcPts val="90"/>
              </a:spcBef>
              <a:buFont typeface="Arial"/>
              <a:buChar char="•"/>
            </a:pPr>
            <a:r>
              <a:rPr sz="3050" spc="100">
                <a:solidFill>
                  <a:srgbClr val="D9DEDA"/>
                </a:solidFill>
                <a:latin typeface="Lucida Sans Unicode"/>
                <a:cs typeface="Lucida Sans Unicode"/>
              </a:rPr>
              <a:t>Costly </a:t>
            </a:r>
            <a:r>
              <a:rPr sz="3050" spc="35">
                <a:solidFill>
                  <a:srgbClr val="D9DEDA"/>
                </a:solidFill>
                <a:latin typeface="Lucida Sans Unicode"/>
                <a:cs typeface="Lucida Sans Unicode"/>
              </a:rPr>
              <a:t>for </a:t>
            </a:r>
            <a:r>
              <a:rPr sz="3050" spc="175">
                <a:solidFill>
                  <a:srgbClr val="D9DEDA"/>
                </a:solidFill>
                <a:latin typeface="Lucida Sans Unicode"/>
                <a:cs typeface="Lucida Sans Unicode"/>
              </a:rPr>
              <a:t>small </a:t>
            </a:r>
            <a:r>
              <a:rPr sz="3050" spc="114">
                <a:solidFill>
                  <a:srgbClr val="D9DEDA"/>
                </a:solidFill>
                <a:latin typeface="Lucida Sans Unicode"/>
                <a:cs typeface="Lucida Sans Unicode"/>
              </a:rPr>
              <a:t>businesses</a:t>
            </a:r>
            <a:r>
              <a:rPr lang="en-GB" sz="3050" spc="114">
                <a:solidFill>
                  <a:srgbClr val="D9DEDA"/>
                </a:solidFill>
                <a:latin typeface="Lucida Sans Unicode"/>
                <a:cs typeface="Lucida Sans Unicode"/>
              </a:rPr>
              <a:t> </a:t>
            </a:r>
            <a:endParaRPr lang="en-US" sz="305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marL="469900" marR="255270" indent="-457200">
              <a:lnSpc>
                <a:spcPct val="131800"/>
              </a:lnSpc>
              <a:spcBef>
                <a:spcPts val="90"/>
              </a:spcBef>
              <a:buFont typeface="Arial"/>
              <a:buChar char="•"/>
            </a:pPr>
            <a:r>
              <a:rPr sz="3050" spc="195">
                <a:solidFill>
                  <a:srgbClr val="D9DEDA"/>
                </a:solidFill>
                <a:latin typeface="Lucida Sans Unicode"/>
                <a:cs typeface="Lucida Sans Unicode"/>
              </a:rPr>
              <a:t>Customer </a:t>
            </a:r>
            <a:r>
              <a:rPr sz="3050" spc="125">
                <a:solidFill>
                  <a:srgbClr val="D9DEDA"/>
                </a:solidFill>
                <a:latin typeface="Lucida Sans Unicode"/>
                <a:cs typeface="Lucida Sans Unicode"/>
              </a:rPr>
              <a:t>focus </a:t>
            </a:r>
            <a:r>
              <a:rPr sz="3050" spc="290">
                <a:solidFill>
                  <a:srgbClr val="D9DEDA"/>
                </a:solidFill>
                <a:latin typeface="Lucida Sans Unicode"/>
                <a:cs typeface="Lucida Sans Unicode"/>
              </a:rPr>
              <a:t>maybe</a:t>
            </a:r>
            <a:r>
              <a:rPr sz="3050" spc="-375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204">
                <a:solidFill>
                  <a:srgbClr val="D9DEDA"/>
                </a:solidFill>
                <a:latin typeface="Lucida Sans Unicode"/>
                <a:cs typeface="Lucida Sans Unicode"/>
              </a:rPr>
              <a:t>taken</a:t>
            </a:r>
            <a:r>
              <a:rPr lang="en-GB" sz="3050" spc="204">
                <a:solidFill>
                  <a:srgbClr val="D9DEDA"/>
                </a:solidFill>
                <a:latin typeface="Lucida Sans Unicode"/>
                <a:cs typeface="Lucida Sans Unicode"/>
              </a:rPr>
              <a:t> </a:t>
            </a:r>
            <a:r>
              <a:rPr sz="3050" spc="204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155">
                <a:solidFill>
                  <a:srgbClr val="D9DEDA"/>
                </a:solidFill>
                <a:latin typeface="Lucida Sans Unicode"/>
                <a:cs typeface="Lucida Sans Unicode"/>
              </a:rPr>
              <a:t>to</a:t>
            </a:r>
            <a:r>
              <a:rPr sz="3050" spc="-1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165">
                <a:solidFill>
                  <a:srgbClr val="D9DEDA"/>
                </a:solidFill>
                <a:latin typeface="Lucida Sans Unicode"/>
                <a:cs typeface="Lucida Sans Unicode"/>
              </a:rPr>
              <a:t>extremes</a:t>
            </a:r>
            <a:endParaRPr lang="en-US" sz="3050">
              <a:latin typeface="Lucida Sans Unicode"/>
              <a:cs typeface="Lucida Sans Unicode"/>
            </a:endParaRPr>
          </a:p>
          <a:p>
            <a:pPr marL="469900" indent="-457200">
              <a:lnSpc>
                <a:spcPct val="100000"/>
              </a:lnSpc>
              <a:spcBef>
                <a:spcPts val="1160"/>
              </a:spcBef>
              <a:buFont typeface="Arial"/>
              <a:buChar char="•"/>
            </a:pPr>
            <a:r>
              <a:rPr sz="3050" spc="120">
                <a:solidFill>
                  <a:srgbClr val="D9DEDA"/>
                </a:solidFill>
                <a:latin typeface="Lucida Sans Unicode"/>
                <a:cs typeface="Lucida Sans Unicode"/>
              </a:rPr>
              <a:t>It </a:t>
            </a:r>
            <a:r>
              <a:rPr sz="3050" spc="260">
                <a:solidFill>
                  <a:srgbClr val="D9DEDA"/>
                </a:solidFill>
                <a:latin typeface="Lucida Sans Unicode"/>
                <a:cs typeface="Lucida Sans Unicode"/>
              </a:rPr>
              <a:t>can </a:t>
            </a:r>
            <a:r>
              <a:rPr sz="3050" spc="65">
                <a:solidFill>
                  <a:srgbClr val="D9DEDA"/>
                </a:solidFill>
                <a:latin typeface="Lucida Sans Unicode"/>
                <a:cs typeface="Lucida Sans Unicode"/>
              </a:rPr>
              <a:t>stifle</a:t>
            </a:r>
            <a:r>
              <a:rPr sz="3050" spc="-409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130">
                <a:solidFill>
                  <a:srgbClr val="D9DEDA"/>
                </a:solidFill>
                <a:latin typeface="Lucida Sans Unicode"/>
                <a:cs typeface="Lucida Sans Unicode"/>
              </a:rPr>
              <a:t>creativity</a:t>
            </a:r>
            <a:endParaRPr sz="3050">
              <a:latin typeface="Lucida Sans Unicode"/>
              <a:cs typeface="Lucida Sans Unicode"/>
            </a:endParaRPr>
          </a:p>
          <a:p>
            <a:pPr marL="469900" indent="-457200">
              <a:lnSpc>
                <a:spcPct val="100000"/>
              </a:lnSpc>
              <a:spcBef>
                <a:spcPts val="1165"/>
              </a:spcBef>
              <a:buFont typeface="Arial"/>
              <a:buChar char="•"/>
            </a:pPr>
            <a:r>
              <a:rPr sz="3050" spc="75">
                <a:solidFill>
                  <a:srgbClr val="D9DEDA"/>
                </a:solidFill>
                <a:latin typeface="Lucida Sans Unicode"/>
                <a:cs typeface="Lucida Sans Unicode"/>
              </a:rPr>
              <a:t>Issues </a:t>
            </a:r>
            <a:r>
              <a:rPr sz="3050" spc="150">
                <a:solidFill>
                  <a:srgbClr val="D9DEDA"/>
                </a:solidFill>
                <a:latin typeface="Lucida Sans Unicode"/>
                <a:cs typeface="Lucida Sans Unicode"/>
              </a:rPr>
              <a:t>are </a:t>
            </a:r>
            <a:r>
              <a:rPr sz="3050" spc="195">
                <a:solidFill>
                  <a:srgbClr val="D9DEDA"/>
                </a:solidFill>
                <a:latin typeface="Lucida Sans Unicode"/>
                <a:cs typeface="Lucida Sans Unicode"/>
              </a:rPr>
              <a:t>not </a:t>
            </a:r>
            <a:r>
              <a:rPr sz="3050" spc="204">
                <a:solidFill>
                  <a:srgbClr val="D9DEDA"/>
                </a:solidFill>
                <a:latin typeface="Lucida Sans Unicode"/>
                <a:cs typeface="Lucida Sans Unicode"/>
              </a:rPr>
              <a:t>tackled</a:t>
            </a:r>
            <a:r>
              <a:rPr sz="3050" spc="-490">
                <a:solidFill>
                  <a:srgbClr val="D9DEDA"/>
                </a:solidFill>
                <a:latin typeface="Lucida Sans Unicode"/>
                <a:cs typeface="Lucida Sans Unicode"/>
              </a:rPr>
              <a:t> </a:t>
            </a:r>
            <a:r>
              <a:rPr sz="3050" spc="280">
                <a:solidFill>
                  <a:srgbClr val="D9DEDA"/>
                </a:solidFill>
                <a:latin typeface="Lucida Sans Unicode"/>
                <a:cs typeface="Lucida Sans Unicode"/>
              </a:rPr>
              <a:t>head</a:t>
            </a:r>
            <a:r>
              <a:rPr sz="2500" spc="280">
                <a:solidFill>
                  <a:srgbClr val="D9DEDA"/>
                </a:solidFill>
                <a:latin typeface="Gill Sans MT"/>
                <a:cs typeface="Gill Sans MT"/>
              </a:rPr>
              <a:t>-</a:t>
            </a:r>
            <a:r>
              <a:rPr sz="3050" spc="280">
                <a:solidFill>
                  <a:srgbClr val="D9DEDA"/>
                </a:solidFill>
                <a:latin typeface="Lucida Sans Unicode"/>
                <a:cs typeface="Lucida Sans Unicode"/>
              </a:rPr>
              <a:t>on</a:t>
            </a:r>
            <a:endParaRPr sz="3050">
              <a:latin typeface="Lucida Sans Unicode"/>
              <a:cs typeface="Lucida Sans Unicode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="" xmlns:a16="http://schemas.microsoft.com/office/drawing/2014/main" id="{8E134A97-744C-4A13-A08C-64B56360ECC4}"/>
              </a:ext>
            </a:extLst>
          </p:cNvPr>
          <p:cNvSpPr txBox="1">
            <a:spLocks/>
          </p:cNvSpPr>
          <p:nvPr/>
        </p:nvSpPr>
        <p:spPr>
          <a:xfrm>
            <a:off x="10339121" y="1581122"/>
            <a:ext cx="5517515" cy="107465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 anchor="t">
            <a:spAutoFit/>
          </a:bodyPr>
          <a:lstStyle>
            <a:lvl1pPr>
              <a:defRPr sz="9900" b="0" i="0">
                <a:solidFill>
                  <a:srgbClr val="D9DEDA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GB" sz="6900" b="1" kern="0" spc="270"/>
              <a:t>Dis.</a:t>
            </a:r>
            <a:endParaRPr lang="en-GB" sz="6900" b="1" kern="0" spc="270">
              <a:ea typeface="Verdan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5861" y="3015762"/>
            <a:ext cx="18287860" cy="2293577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 algn="ctr">
              <a:spcBef>
                <a:spcPts val="125"/>
              </a:spcBef>
            </a:pPr>
            <a:r>
              <a:rPr lang="en-IN" sz="14800" b="1" spc="775">
                <a:ea typeface="Verdana"/>
              </a:rPr>
              <a:t>THANK </a:t>
            </a:r>
            <a:r>
              <a:rPr lang="en-IN" sz="14800" spc="775">
                <a:ea typeface="Verdana"/>
              </a:rPr>
              <a:t>YOU</a:t>
            </a:r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0" y="8429585"/>
            <a:ext cx="18288000" cy="95250"/>
          </a:xfrm>
          <a:custGeom>
            <a:avLst/>
            <a:gdLst/>
            <a:ahLst/>
            <a:cxnLst/>
            <a:rect l="l" t="t" r="r" b="b"/>
            <a:pathLst>
              <a:path w="18288000" h="95250">
                <a:moveTo>
                  <a:pt x="0" y="0"/>
                </a:moveTo>
                <a:lnTo>
                  <a:pt x="18287999" y="0"/>
                </a:lnTo>
                <a:lnTo>
                  <a:pt x="1828799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8A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3" y="9064870"/>
            <a:ext cx="1828511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ctr">
              <a:spcBef>
                <a:spcPts val="105"/>
              </a:spcBef>
              <a:tabLst>
                <a:tab pos="568325" algn="l"/>
                <a:tab pos="2820670" algn="l"/>
                <a:tab pos="4242435" algn="l"/>
                <a:tab pos="5146040" algn="l"/>
                <a:tab pos="6507480" algn="l"/>
                <a:tab pos="8218170" algn="l"/>
              </a:tabLst>
            </a:pPr>
            <a:r>
              <a:rPr lang="en-IN" sz="32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Access the presentation</a:t>
            </a:r>
            <a:r>
              <a:rPr lang="en-IN" sz="32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:  </a:t>
            </a:r>
            <a:r>
              <a:rPr lang="en-IN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Abadi Extra Light"/>
                <a:cs typeface="Arial"/>
              </a:rPr>
              <a:t>vidhiangrish.me/DownloadPPT/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Abadi Extra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7966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253</Words>
  <Application>Microsoft Office PowerPoint</Application>
  <PresentationFormat>Custom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6 SIGMA</vt:lpstr>
      <vt:lpstr>What is 6 Sigma?</vt:lpstr>
      <vt:lpstr>6 Sigma Methodologies</vt:lpstr>
      <vt:lpstr>D  M  AI  C</vt:lpstr>
      <vt:lpstr>D  M  A  D  V</vt:lpstr>
      <vt:lpstr>Adv.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</dc:title>
  <dc:creator>Vidhi Angrish</dc:creator>
  <cp:keywords>DAEOhS1FTNo,BAD8cV82woQ</cp:keywords>
  <cp:lastModifiedBy>Vidhi</cp:lastModifiedBy>
  <cp:revision>52</cp:revision>
  <dcterms:created xsi:type="dcterms:W3CDTF">2020-11-25T13:53:19Z</dcterms:created>
  <dcterms:modified xsi:type="dcterms:W3CDTF">2020-11-25T20:40:54Z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Creator">
    <vt:lpwstr>Canva</vt:lpwstr>
  </property>
  <property fmtid="{D5CDD505-2E9C-101B-9397-08002B2CF9AE}" pid="4" name="LastSaved">
    <vt:filetime>2020-11-25T00:00:00Z</vt:filetime>
  </property>
</Properties>
</file>