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4660"/>
  </p:normalViewPr>
  <p:slideViewPr>
    <p:cSldViewPr>
      <p:cViewPr>
        <p:scale>
          <a:sx n="125" d="100"/>
          <a:sy n="125" d="100"/>
        </p:scale>
        <p:origin x="-6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1947735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Cover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3550658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58763" y="2333643"/>
            <a:ext cx="41148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763" y="3047786"/>
            <a:ext cx="41148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58763" y="3103743"/>
            <a:ext cx="41148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  <p:pic>
        <p:nvPicPr>
          <p:cNvPr id="6" name="Picture 5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7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Introduction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87900" y="2333643"/>
            <a:ext cx="41148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787900" y="3047786"/>
            <a:ext cx="41148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787900" y="3103743"/>
            <a:ext cx="41148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58763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8763" y="3047786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58763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  <p:pic>
        <p:nvPicPr>
          <p:cNvPr id="20" name="Picture 19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22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Introduction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199820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199820" y="3047786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199820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159500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159500" y="3047786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159500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NO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11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– On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0561" y="609611"/>
            <a:ext cx="27432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8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Name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448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448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Email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448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1" y="609611"/>
            <a:ext cx="27432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448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168399" y="3678253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17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168399" y="3913719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18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168399" y="4146550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22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9448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9448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4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9448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1371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– 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561" y="609611"/>
            <a:ext cx="27432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8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Name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448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448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Email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9448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056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Name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056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056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Email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8056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0561" y="609611"/>
            <a:ext cx="27432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9448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056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168399" y="3678253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58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168399" y="3913719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59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168399" y="4146550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60" name="Text Placeholder 44"/>
          <p:cNvSpPr>
            <a:spLocks noGrp="1"/>
          </p:cNvSpPr>
          <p:nvPr>
            <p:ph type="body" sz="quarter" idx="28" hasCustomPrompt="1"/>
          </p:nvPr>
        </p:nvSpPr>
        <p:spPr>
          <a:xfrm>
            <a:off x="5028547" y="3678253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61" name="Text Placeholder 44"/>
          <p:cNvSpPr>
            <a:spLocks noGrp="1"/>
          </p:cNvSpPr>
          <p:nvPr>
            <p:ph type="body" sz="quarter" idx="29" hasCustomPrompt="1"/>
          </p:nvPr>
        </p:nvSpPr>
        <p:spPr>
          <a:xfrm>
            <a:off x="5028547" y="3913719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62" name="Text Placeholder 44"/>
          <p:cNvSpPr>
            <a:spLocks noGrp="1"/>
          </p:cNvSpPr>
          <p:nvPr>
            <p:ph type="body" sz="quarter" idx="30" hasCustomPrompt="1"/>
          </p:nvPr>
        </p:nvSpPr>
        <p:spPr>
          <a:xfrm>
            <a:off x="5028547" y="4146550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28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9448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1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9448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2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9448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Text Placeholder 44"/>
          <p:cNvSpPr>
            <a:spLocks noGrp="1"/>
          </p:cNvSpPr>
          <p:nvPr>
            <p:ph type="body" sz="quarter" idx="34" hasCustomPrompt="1"/>
          </p:nvPr>
        </p:nvSpPr>
        <p:spPr>
          <a:xfrm>
            <a:off x="48056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Text Placeholder 44"/>
          <p:cNvSpPr>
            <a:spLocks noGrp="1"/>
          </p:cNvSpPr>
          <p:nvPr>
            <p:ph type="body" sz="quarter" idx="35" hasCustomPrompt="1"/>
          </p:nvPr>
        </p:nvSpPr>
        <p:spPr>
          <a:xfrm>
            <a:off x="48056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9" name="Text Placeholder 44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1371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6620BA-FEF0-4399-AE5E-F2FE869703E0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3CEDB-94CB-4AA1-9168-0B42C8C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3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561" y="1371600"/>
            <a:ext cx="274320" cy="5486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1947735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Cover 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1" y="1371600"/>
            <a:ext cx="274320" cy="5486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3550658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NewBrand_SlideArt_C2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2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2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4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5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5667" y="1322954"/>
            <a:ext cx="8437033" cy="526834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182880" indent="-18288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6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400" b="0" cap="none">
                <a:solidFill>
                  <a:schemeClr val="accent3"/>
                </a:solidFill>
                <a:latin typeface="+mn-lt"/>
              </a:defRPr>
            </a:lvl2pPr>
            <a:lvl3pPr marL="54864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3pPr>
            <a:lvl4pPr marL="73152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91440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Agenda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8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8763" y="2238375"/>
            <a:ext cx="8643937" cy="441909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FontTx/>
              <a:buNone/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000" b="0" cap="none">
                <a:solidFill>
                  <a:schemeClr val="accent3"/>
                </a:solidFill>
                <a:latin typeface="+mn-lt"/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000" b="0" cap="none">
                <a:solidFill>
                  <a:schemeClr val="accent3"/>
                </a:solidFill>
                <a:latin typeface="+mn-lt"/>
              </a:defRPr>
            </a:lvl3pPr>
            <a:lvl4pPr marL="73152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91440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Body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Tx/>
              <a:buNone/>
              <a:defRPr sz="14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11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8763" y="2238375"/>
            <a:ext cx="8643937" cy="441909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2pPr>
            <a:lvl3pPr marL="73152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3pPr>
            <a:lvl4pPr marL="91440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10972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Introduction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timing>
    <p:tnLst>
      <p:par>
        <p:cTn id="1" dur="indefinite" restart="never" nodeType="tmRoot"/>
      </p:par>
    </p:tnLst>
  </p:timing>
  <p:txStyles>
    <p:titleStyle>
      <a:lvl1pPr algn="r" defTabSz="455613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 Bold"/>
          <a:ea typeface="ＭＳ Ｐゴシック" pitchFamily="-65" charset="-128"/>
          <a:cs typeface="Arial Bold"/>
        </a:defRPr>
      </a:lvl1pPr>
      <a:lvl2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2pPr>
      <a:lvl3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3pPr>
      <a:lvl4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4pPr>
      <a:lvl5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5pPr>
      <a:lvl6pPr marL="4572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6pPr>
      <a:lvl7pPr marL="9144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7pPr>
      <a:lvl8pPr marL="13716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8pPr>
      <a:lvl9pPr marL="18288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algn="l" defTabSz="455613" rtl="0" eaLnBrk="1" fontAlgn="base" hangingPunct="1">
        <a:spcBef>
          <a:spcPts val="2000"/>
        </a:spcBef>
        <a:spcAft>
          <a:spcPct val="0"/>
        </a:spcAft>
        <a:buFont typeface="Arial" pitchFamily="34" charset="0"/>
        <a:defRPr sz="2200" b="1" kern="1200" cap="all">
          <a:solidFill>
            <a:schemeClr val="accent1"/>
          </a:solidFill>
          <a:latin typeface="Arial Bold"/>
          <a:ea typeface="ＭＳ Ｐゴシック" pitchFamily="-65" charset="-128"/>
          <a:cs typeface="Arial Bold"/>
        </a:defRPr>
      </a:lvl1pPr>
      <a:lvl2pPr marL="284163" indent="-284163" algn="l" defTabSz="455613" rtl="0" eaLnBrk="1" fontAlgn="base" hangingPunct="1">
        <a:spcBef>
          <a:spcPct val="20000"/>
        </a:spcBef>
        <a:spcAft>
          <a:spcPct val="0"/>
        </a:spcAft>
        <a:buClr>
          <a:srgbClr val="002D46"/>
        </a:buClr>
        <a:buSzPct val="103000"/>
        <a:buFont typeface="Arial Black" pitchFamily="34" charset="0"/>
        <a:defRPr sz="20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2pPr>
      <a:lvl3pPr marL="455613" indent="-227013" algn="l" defTabSz="455613" rtl="0" eaLnBrk="1" fontAlgn="base" hangingPunct="1">
        <a:spcBef>
          <a:spcPts val="800"/>
        </a:spcBef>
        <a:spcAft>
          <a:spcPts val="800"/>
        </a:spcAft>
        <a:buClr>
          <a:srgbClr val="002D46"/>
        </a:buClr>
        <a:buSzPct val="103000"/>
        <a:buFont typeface="Arial Black" pitchFamily="34" charset="0"/>
        <a:buChar char="›"/>
        <a:defRPr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3pPr>
      <a:lvl4pPr marL="798513" indent="-227013" algn="l" defTabSz="455613" rtl="0" eaLnBrk="1" fontAlgn="base" hangingPunct="1">
        <a:spcBef>
          <a:spcPct val="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6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4pPr>
      <a:lvl5pPr marL="1141413" indent="-227013" algn="l" defTabSz="455613" rtl="0" eaLnBrk="1" fontAlgn="base" hangingPunct="1">
        <a:spcBef>
          <a:spcPct val="2000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4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ryjasmine.com/" TargetMode="External"/><Relationship Id="rId2" Type="http://schemas.openxmlformats.org/officeDocument/2006/relationships/hyperlink" Target="http://pivotal.github.com/jasmin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96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Jasmine?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BDD framework for testing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Lightweight, without external dependencies</a:t>
            </a:r>
          </a:p>
          <a:p>
            <a:r>
              <a:rPr lang="en-US" dirty="0" smtClean="0"/>
              <a:t>Intuitive syntax</a:t>
            </a:r>
          </a:p>
          <a:p>
            <a:r>
              <a:rPr lang="en-US" dirty="0" smtClean="0"/>
              <a:t>Does not require a DOM</a:t>
            </a:r>
          </a:p>
          <a:p>
            <a:r>
              <a:rPr lang="en-US" dirty="0" smtClean="0"/>
              <a:t>Browser agnostic</a:t>
            </a:r>
          </a:p>
          <a:p>
            <a:r>
              <a:rPr lang="en-US" dirty="0" smtClean="0"/>
              <a:t>Widely adopted</a:t>
            </a:r>
          </a:p>
          <a:p>
            <a:r>
              <a:rPr lang="en-US" dirty="0" smtClean="0"/>
              <a:t>Configurable</a:t>
            </a:r>
          </a:p>
          <a:p>
            <a:r>
              <a:rPr lang="en-US" dirty="0" smtClean="0"/>
              <a:t>Can be included in CI</a:t>
            </a:r>
          </a:p>
          <a:p>
            <a:r>
              <a:rPr lang="en-US" dirty="0" smtClean="0"/>
              <a:t>Start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://pivotal.github.com/jasmine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Testing playground: </a:t>
            </a:r>
            <a:r>
              <a:rPr lang="en-US" dirty="0">
                <a:hlinkClick r:id="rId3"/>
              </a:rPr>
              <a:t>http://tryjasmine.com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9447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describe()-</a:t>
            </a:r>
            <a:r>
              <a:rPr lang="en-US" dirty="0" err="1" smtClean="0"/>
              <a:t>ing</a:t>
            </a:r>
            <a:r>
              <a:rPr lang="en-US" dirty="0" smtClean="0"/>
              <a:t> features (or entities)</a:t>
            </a:r>
          </a:p>
          <a:p>
            <a:r>
              <a:rPr lang="en-US" dirty="0" err="1" smtClean="0"/>
              <a:t>beforeEach</a:t>
            </a:r>
            <a:r>
              <a:rPr lang="en-US" dirty="0" smtClean="0"/>
              <a:t>() and </a:t>
            </a:r>
            <a:r>
              <a:rPr lang="en-US" dirty="0" err="1" smtClean="0"/>
              <a:t>afterEach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Nesting features – it is MORE than nesting classes</a:t>
            </a:r>
          </a:p>
          <a:p>
            <a:r>
              <a:rPr lang="en-US" dirty="0" smtClean="0"/>
              <a:t>Disabling: </a:t>
            </a:r>
            <a:r>
              <a:rPr lang="en-US" dirty="0" err="1" smtClean="0"/>
              <a:t>xdescribe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117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scenario is a different aspect of a feature</a:t>
            </a:r>
          </a:p>
          <a:p>
            <a:r>
              <a:rPr lang="en-US" dirty="0" smtClean="0"/>
              <a:t>it() is observable</a:t>
            </a:r>
          </a:p>
          <a:p>
            <a:r>
              <a:rPr lang="en-US" dirty="0" smtClean="0"/>
              <a:t>it() has to meet expect()-</a:t>
            </a:r>
            <a:r>
              <a:rPr lang="en-US" dirty="0" err="1" smtClean="0"/>
              <a:t>ations</a:t>
            </a:r>
            <a:endParaRPr lang="en-US" dirty="0" smtClean="0"/>
          </a:p>
          <a:p>
            <a:r>
              <a:rPr lang="en-US" dirty="0" smtClean="0"/>
              <a:t>expect().</a:t>
            </a:r>
            <a:r>
              <a:rPr lang="en-US" dirty="0" err="1" smtClean="0"/>
              <a:t>toBe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expect().</a:t>
            </a:r>
            <a:r>
              <a:rPr lang="en-US" dirty="0" err="1" smtClean="0"/>
              <a:t>toEqual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5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of Life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Cellular automaton created by John Conway</a:t>
            </a:r>
          </a:p>
          <a:p>
            <a:r>
              <a:rPr lang="en-US" dirty="0" smtClean="0"/>
              <a:t>Infinite discrete two-dimensional grid</a:t>
            </a:r>
          </a:p>
          <a:p>
            <a:r>
              <a:rPr lang="en-US" dirty="0" smtClean="0"/>
              <a:t>Each cell on the grid is either dead or alive</a:t>
            </a:r>
          </a:p>
          <a:p>
            <a:r>
              <a:rPr lang="en-US" dirty="0" smtClean="0"/>
              <a:t>Rules govern what the next generation will be</a:t>
            </a:r>
          </a:p>
          <a:p>
            <a:pPr lvl="1"/>
            <a:r>
              <a:rPr lang="en-US" dirty="0" smtClean="0"/>
              <a:t>A living cell with less than 2 living </a:t>
            </a:r>
            <a:r>
              <a:rPr lang="en-CA" dirty="0" smtClean="0"/>
              <a:t>neighbours</a:t>
            </a:r>
            <a:r>
              <a:rPr lang="en-US" dirty="0" smtClean="0"/>
              <a:t> dies of loneliness</a:t>
            </a:r>
          </a:p>
          <a:p>
            <a:pPr lvl="1"/>
            <a:r>
              <a:rPr lang="en-US" dirty="0" smtClean="0"/>
              <a:t>A living cell with more than 3 living </a:t>
            </a:r>
            <a:r>
              <a:rPr lang="en-CA" dirty="0" smtClean="0"/>
              <a:t>neighbours</a:t>
            </a:r>
            <a:r>
              <a:rPr lang="en-US" dirty="0" smtClean="0"/>
              <a:t> dies of over-crowding</a:t>
            </a:r>
          </a:p>
          <a:p>
            <a:pPr lvl="1"/>
            <a:r>
              <a:rPr lang="en-US" dirty="0" smtClean="0"/>
              <a:t>A dead cell with exactly 3 living </a:t>
            </a:r>
            <a:r>
              <a:rPr lang="en-CA" dirty="0" smtClean="0"/>
              <a:t>neighbours</a:t>
            </a:r>
            <a:r>
              <a:rPr lang="en-US" dirty="0" smtClean="0"/>
              <a:t> becomes alive (reproduction)</a:t>
            </a:r>
          </a:p>
          <a:p>
            <a:r>
              <a:rPr lang="en-US" dirty="0" smtClean="0"/>
              <a:t>Rules are applied simultaneously to each cell to produce the next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113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Test-driving the Game of Life – Cells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cell is dead by default</a:t>
            </a:r>
          </a:p>
          <a:p>
            <a:r>
              <a:rPr lang="en-US" dirty="0" smtClean="0"/>
              <a:t>A cell retains the state when passed as constructor </a:t>
            </a:r>
            <a:r>
              <a:rPr lang="en-US" dirty="0" err="1" smtClean="0"/>
              <a:t>param</a:t>
            </a:r>
            <a:endParaRPr lang="en-US" dirty="0" smtClean="0"/>
          </a:p>
          <a:p>
            <a:r>
              <a:rPr lang="en-US" dirty="0" smtClean="0"/>
              <a:t>A cell should be observable (how else are going to test it?)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40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Test-driving the Game of Life – </a:t>
            </a:r>
            <a:r>
              <a:rPr lang="en-US" dirty="0" smtClean="0"/>
              <a:t>the Plane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Go simple – our plane has dimensions, pass them as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Cells are objects, and we want to avoid </a:t>
            </a:r>
            <a:r>
              <a:rPr lang="en-US" dirty="0" err="1" smtClean="0"/>
              <a:t>NullReference</a:t>
            </a:r>
            <a:r>
              <a:rPr lang="en-US" dirty="0" smtClean="0"/>
              <a:t> exceptions (or whatever that thing is called in </a:t>
            </a:r>
            <a:r>
              <a:rPr lang="en-US" dirty="0" err="1" smtClean="0"/>
              <a:t>Javascript</a:t>
            </a:r>
            <a:r>
              <a:rPr lang="en-US" dirty="0" smtClean="0"/>
              <a:t>) – have the Plane to create default ones for us</a:t>
            </a:r>
          </a:p>
          <a:p>
            <a:r>
              <a:rPr lang="en-US" dirty="0" smtClean="0"/>
              <a:t>What about initial conditions – our Plane should initialize its dimensions accordingly</a:t>
            </a:r>
          </a:p>
          <a:p>
            <a:r>
              <a:rPr lang="en-US" dirty="0" smtClean="0"/>
              <a:t>More about initial conditions – creating cells</a:t>
            </a:r>
          </a:p>
          <a:p>
            <a:r>
              <a:rPr lang="en-US" dirty="0" smtClean="0"/>
              <a:t>Plane knows who’s dead and who’s alive – have it count the alive </a:t>
            </a:r>
            <a:r>
              <a:rPr lang="en-CA" dirty="0" smtClean="0"/>
              <a:t>neighbours</a:t>
            </a:r>
          </a:p>
          <a:p>
            <a:r>
              <a:rPr lang="en-US" dirty="0" smtClean="0"/>
              <a:t>Hmm, we have walls and corners, deal with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349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Test-driving the Game of Life – </a:t>
            </a:r>
            <a:r>
              <a:rPr lang="en-US" dirty="0" smtClean="0"/>
              <a:t>God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God </a:t>
            </a:r>
            <a:r>
              <a:rPr lang="en-US" dirty="0" smtClean="0"/>
              <a:t>knows the current </a:t>
            </a:r>
            <a:r>
              <a:rPr lang="en-US" dirty="0" smtClean="0"/>
              <a:t>popul</a:t>
            </a:r>
            <a:r>
              <a:rPr lang="en-US" dirty="0" smtClean="0"/>
              <a:t>ation</a:t>
            </a:r>
            <a:r>
              <a:rPr lang="en-US" dirty="0" smtClean="0"/>
              <a:t> </a:t>
            </a:r>
            <a:r>
              <a:rPr lang="en-US" dirty="0" smtClean="0"/>
              <a:t>– but we have to tell it what it is</a:t>
            </a:r>
          </a:p>
          <a:p>
            <a:r>
              <a:rPr lang="en-US" dirty="0"/>
              <a:t>God decides who live and who dies</a:t>
            </a:r>
          </a:p>
          <a:p>
            <a:r>
              <a:rPr lang="en-US" dirty="0" smtClean="0"/>
              <a:t>Hey</a:t>
            </a:r>
            <a:r>
              <a:rPr lang="en-US" dirty="0" smtClean="0"/>
              <a:t>, this plane initialization stuff is tricky and ugly and prone to errors – can’t we just mock it? Yes, we can!</a:t>
            </a:r>
          </a:p>
          <a:p>
            <a:r>
              <a:rPr lang="en-US" dirty="0" smtClean="0"/>
              <a:t>Looks </a:t>
            </a:r>
            <a:r>
              <a:rPr lang="en-US" dirty="0" smtClean="0"/>
              <a:t>OK but even with mocking there is a lot of duplication. What do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64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did you think?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50776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TEK2012">
      <a:dk1>
        <a:srgbClr val="000000"/>
      </a:dk1>
      <a:lt1>
        <a:srgbClr val="FFFFFF"/>
      </a:lt1>
      <a:dk2>
        <a:srgbClr val="021A32"/>
      </a:dk2>
      <a:lt2>
        <a:srgbClr val="E8EAEB"/>
      </a:lt2>
      <a:accent1>
        <a:srgbClr val="007698"/>
      </a:accent1>
      <a:accent2>
        <a:srgbClr val="0095D3"/>
      </a:accent2>
      <a:accent3>
        <a:srgbClr val="666666"/>
      </a:accent3>
      <a:accent4>
        <a:srgbClr val="CCCCCC"/>
      </a:accent4>
      <a:accent5>
        <a:srgbClr val="8DC63F"/>
      </a:accent5>
      <a:accent6>
        <a:srgbClr val="F8971D"/>
      </a:accent6>
      <a:hlink>
        <a:srgbClr val="0095D3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4147</TotalTime>
  <Words>403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Unit testing in Javascript</vt:lpstr>
      <vt:lpstr>What is Jasmine?</vt:lpstr>
      <vt:lpstr>Fixtures</vt:lpstr>
      <vt:lpstr>Scenarios</vt:lpstr>
      <vt:lpstr>The Game of Life</vt:lpstr>
      <vt:lpstr>Test-driving the Game of Life – Cells</vt:lpstr>
      <vt:lpstr>Test-driving the Game of Life – the Plane</vt:lpstr>
      <vt:lpstr>Test-driving the Game of Life – God</vt:lpstr>
      <vt:lpstr>Q &amp; A</vt:lpstr>
    </vt:vector>
  </TitlesOfParts>
  <Company>Allegis Group,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Javascript</dc:title>
  <dc:creator>Violeta Dabnishka</dc:creator>
  <cp:lastModifiedBy>Violeta Dabnishka</cp:lastModifiedBy>
  <cp:revision>13</cp:revision>
  <dcterms:created xsi:type="dcterms:W3CDTF">2012-12-19T19:53:42Z</dcterms:created>
  <dcterms:modified xsi:type="dcterms:W3CDTF">2013-01-23T21:02:42Z</dcterms:modified>
</cp:coreProperties>
</file>