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1"/>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680" autoAdjust="0"/>
    <p:restoredTop sz="86423" autoAdjust="0"/>
  </p:normalViewPr>
  <p:slideViewPr>
    <p:cSldViewPr snapToGrid="0">
      <p:cViewPr varScale="1">
        <p:scale>
          <a:sx n="71" d="100"/>
          <a:sy n="71" d="100"/>
        </p:scale>
        <p:origin x="1474" y="5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2EC31-DAF8-4F07-97F3-D76E5F223132}"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A5D27-A849-40A8-8149-E9EB6F16FAAC}" type="slidenum">
              <a:rPr lang="en-IN" smtClean="0"/>
              <a:t>‹#›</a:t>
            </a:fld>
            <a:endParaRPr lang="en-IN"/>
          </a:p>
        </p:txBody>
      </p:sp>
    </p:spTree>
    <p:extLst>
      <p:ext uri="{BB962C8B-B14F-4D97-AF65-F5344CB8AC3E}">
        <p14:creationId xmlns:p14="http://schemas.microsoft.com/office/powerpoint/2010/main" val="126890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A5D27-A849-40A8-8149-E9EB6F16FAAC}" type="slidenum">
              <a:rPr lang="en-IN" smtClean="0"/>
              <a:t>1</a:t>
            </a:fld>
            <a:endParaRPr lang="en-IN"/>
          </a:p>
        </p:txBody>
      </p:sp>
    </p:spTree>
    <p:extLst>
      <p:ext uri="{BB962C8B-B14F-4D97-AF65-F5344CB8AC3E}">
        <p14:creationId xmlns:p14="http://schemas.microsoft.com/office/powerpoint/2010/main" val="350870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A5D27-A849-40A8-8149-E9EB6F16FAAC}" type="slidenum">
              <a:rPr lang="en-IN" smtClean="0"/>
              <a:t>2</a:t>
            </a:fld>
            <a:endParaRPr lang="en-IN"/>
          </a:p>
        </p:txBody>
      </p:sp>
    </p:spTree>
    <p:extLst>
      <p:ext uri="{BB962C8B-B14F-4D97-AF65-F5344CB8AC3E}">
        <p14:creationId xmlns:p14="http://schemas.microsoft.com/office/powerpoint/2010/main" val="350539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A5D27-A849-40A8-8149-E9EB6F16FAAC}" type="slidenum">
              <a:rPr lang="en-IN" smtClean="0"/>
              <a:t>3</a:t>
            </a:fld>
            <a:endParaRPr lang="en-IN"/>
          </a:p>
        </p:txBody>
      </p:sp>
    </p:spTree>
    <p:extLst>
      <p:ext uri="{BB962C8B-B14F-4D97-AF65-F5344CB8AC3E}">
        <p14:creationId xmlns:p14="http://schemas.microsoft.com/office/powerpoint/2010/main" val="66902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A5D27-A849-40A8-8149-E9EB6F16FAAC}" type="slidenum">
              <a:rPr lang="en-IN" smtClean="0"/>
              <a:t>7</a:t>
            </a:fld>
            <a:endParaRPr lang="en-IN"/>
          </a:p>
        </p:txBody>
      </p:sp>
    </p:spTree>
    <p:extLst>
      <p:ext uri="{BB962C8B-B14F-4D97-AF65-F5344CB8AC3E}">
        <p14:creationId xmlns:p14="http://schemas.microsoft.com/office/powerpoint/2010/main" val="213304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3014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381648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86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407039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28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146565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3669448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178362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40761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85EFD-A3B5-4C78-B484-453B9AB606B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9438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85EFD-A3B5-4C78-B484-453B9AB606B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399084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85EFD-A3B5-4C78-B484-453B9AB606B0}"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116120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85EFD-A3B5-4C78-B484-453B9AB606B0}"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108038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85EFD-A3B5-4C78-B484-453B9AB606B0}" type="datetimeFigureOut">
              <a:rPr lang="en-IN" smtClean="0"/>
              <a:t>20-10-2022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408030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785EFD-A3B5-4C78-B484-453B9AB606B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226809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85EFD-A3B5-4C78-B484-453B9AB606B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8B6E8-FC6C-47C0-A169-CAABAB2D6B52}" type="slidenum">
              <a:rPr lang="en-IN" smtClean="0"/>
              <a:t>‹#›</a:t>
            </a:fld>
            <a:endParaRPr lang="en-IN"/>
          </a:p>
        </p:txBody>
      </p:sp>
    </p:spTree>
    <p:extLst>
      <p:ext uri="{BB962C8B-B14F-4D97-AF65-F5344CB8AC3E}">
        <p14:creationId xmlns:p14="http://schemas.microsoft.com/office/powerpoint/2010/main" val="313755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785EFD-A3B5-4C78-B484-453B9AB606B0}" type="datetimeFigureOut">
              <a:rPr lang="en-IN" smtClean="0"/>
              <a:t>20-10-2022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F8B6E8-FC6C-47C0-A169-CAABAB2D6B52}" type="slidenum">
              <a:rPr lang="en-IN" smtClean="0"/>
              <a:t>‹#›</a:t>
            </a:fld>
            <a:endParaRPr lang="en-IN"/>
          </a:p>
        </p:txBody>
      </p:sp>
    </p:spTree>
    <p:extLst>
      <p:ext uri="{BB962C8B-B14F-4D97-AF65-F5344CB8AC3E}">
        <p14:creationId xmlns:p14="http://schemas.microsoft.com/office/powerpoint/2010/main" val="1245531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B175-CE93-7A19-4E31-439C8B32FA7F}"/>
              </a:ext>
            </a:extLst>
          </p:cNvPr>
          <p:cNvSpPr>
            <a:spLocks noGrp="1"/>
          </p:cNvSpPr>
          <p:nvPr>
            <p:ph type="ctrTitle"/>
          </p:nvPr>
        </p:nvSpPr>
        <p:spPr>
          <a:xfrm>
            <a:off x="1440024" y="251928"/>
            <a:ext cx="1788368" cy="447869"/>
          </a:xfrm>
        </p:spPr>
        <p:txBody>
          <a:bodyPr>
            <a:normAutofit/>
          </a:bodyPr>
          <a:lstStyle/>
          <a:p>
            <a:r>
              <a:rPr lang="en-IN" sz="1800" b="1" dirty="0"/>
              <a:t>SQL  SERVER</a:t>
            </a:r>
          </a:p>
        </p:txBody>
      </p:sp>
      <p:sp>
        <p:nvSpPr>
          <p:cNvPr id="3" name="Subtitle 2">
            <a:extLst>
              <a:ext uri="{FF2B5EF4-FFF2-40B4-BE49-F238E27FC236}">
                <a16:creationId xmlns:a16="http://schemas.microsoft.com/office/drawing/2014/main" id="{0098FD36-B455-551A-3DC7-A57F628FC3D3}"/>
              </a:ext>
            </a:extLst>
          </p:cNvPr>
          <p:cNvSpPr>
            <a:spLocks noGrp="1"/>
          </p:cNvSpPr>
          <p:nvPr>
            <p:ph type="subTitle" idx="1"/>
          </p:nvPr>
        </p:nvSpPr>
        <p:spPr>
          <a:xfrm flipH="1">
            <a:off x="5286370" y="2677886"/>
            <a:ext cx="302663" cy="4245428"/>
          </a:xfrm>
        </p:spPr>
        <p:txBody>
          <a:bodyPr>
            <a:normAutofit/>
          </a:bodyPr>
          <a:lstStyle/>
          <a:p>
            <a:r>
              <a:rPr lang="en-IN" dirty="0"/>
              <a:t>SQL</a:t>
            </a:r>
          </a:p>
          <a:p>
            <a:r>
              <a:rPr lang="en-IN" dirty="0"/>
              <a:t>JOINS</a:t>
            </a:r>
          </a:p>
        </p:txBody>
      </p:sp>
    </p:spTree>
    <p:extLst>
      <p:ext uri="{BB962C8B-B14F-4D97-AF65-F5344CB8AC3E}">
        <p14:creationId xmlns:p14="http://schemas.microsoft.com/office/powerpoint/2010/main" val="35355502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8758D59-E81C-69C6-F1A6-0F87904DDFDC}"/>
              </a:ext>
            </a:extLst>
          </p:cNvPr>
          <p:cNvSpPr/>
          <p:nvPr/>
        </p:nvSpPr>
        <p:spPr>
          <a:xfrm>
            <a:off x="235974" y="2669458"/>
            <a:ext cx="4468761" cy="343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THANK YOU</a:t>
            </a:r>
          </a:p>
        </p:txBody>
      </p:sp>
    </p:spTree>
    <p:extLst>
      <p:ext uri="{BB962C8B-B14F-4D97-AF65-F5344CB8AC3E}">
        <p14:creationId xmlns:p14="http://schemas.microsoft.com/office/powerpoint/2010/main" val="36080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Server JOINS">
            <a:extLst>
              <a:ext uri="{FF2B5EF4-FFF2-40B4-BE49-F238E27FC236}">
                <a16:creationId xmlns:a16="http://schemas.microsoft.com/office/drawing/2014/main" id="{0BA4AA44-E507-30FD-F7CA-B3B9F7A61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818" y="665018"/>
            <a:ext cx="7602682" cy="523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D6B873A-74FD-9B21-7F3F-A145357B19A0}"/>
              </a:ext>
            </a:extLst>
          </p:cNvPr>
          <p:cNvSpPr>
            <a:spLocks noChangeArrowheads="1"/>
          </p:cNvSpPr>
          <p:nvPr/>
        </p:nvSpPr>
        <p:spPr bwMode="auto">
          <a:xfrm>
            <a:off x="345687" y="8132"/>
            <a:ext cx="8077551" cy="2600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38"/>
                </a:solidFill>
                <a:effectLst/>
                <a:latin typeface="erdana"/>
              </a:rPr>
              <a:t>INNER JOIN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This JOIN returns all records from multiple tables that satisfy the specified join condition. It is the simple and most popular form of join and assumes as a </a:t>
            </a:r>
            <a:r>
              <a:rPr kumimoji="0" lang="en-US" altLang="en-US" sz="1200" b="1" i="0" u="none" strike="noStrike" cap="none" normalizeH="0" baseline="0" dirty="0">
                <a:ln>
                  <a:noFill/>
                </a:ln>
                <a:solidFill>
                  <a:srgbClr val="333333"/>
                </a:solidFill>
                <a:effectLst/>
                <a:latin typeface="inter-bold"/>
              </a:rPr>
              <a:t>default join</a:t>
            </a:r>
            <a:r>
              <a:rPr kumimoji="0" lang="en-US" altLang="en-US" sz="1200" b="0" i="0" u="none" strike="noStrike" cap="none" normalizeH="0" baseline="0" dirty="0">
                <a:ln>
                  <a:noFill/>
                </a:ln>
                <a:solidFill>
                  <a:srgbClr val="333333"/>
                </a:solidFill>
                <a:effectLst/>
                <a:latin typeface="inter-regular"/>
              </a:rPr>
              <a:t>. If we omit the INNER keyword with the JOIN query, we will get the same output.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The following visual representation explains how INNER JOIN returns the matching </a:t>
            </a:r>
            <a:r>
              <a:rPr kumimoji="0" lang="en-US" altLang="en-US" sz="1600" b="0" i="0" u="none" strike="noStrike" cap="none" normalizeH="0" baseline="0" dirty="0">
                <a:ln>
                  <a:noFill/>
                </a:ln>
                <a:solidFill>
                  <a:srgbClr val="333333"/>
                </a:solidFill>
                <a:effectLst/>
                <a:latin typeface="inter-regular"/>
              </a:rPr>
              <a:t>records</a:t>
            </a:r>
            <a:r>
              <a:rPr kumimoji="0" lang="en-US" altLang="en-US" sz="1200" b="0" i="0" u="none" strike="noStrike" cap="none" normalizeH="0" baseline="0" dirty="0">
                <a:ln>
                  <a:noFill/>
                </a:ln>
                <a:solidFill>
                  <a:srgbClr val="333333"/>
                </a:solidFill>
                <a:effectLst/>
                <a:latin typeface="inter-regular"/>
              </a:rPr>
              <a:t> from </a:t>
            </a:r>
            <a:r>
              <a:rPr kumimoji="0" lang="en-US" altLang="en-US" sz="1200" b="1" i="0" u="none" strike="noStrike" cap="none" normalizeH="0" baseline="0" dirty="0">
                <a:ln>
                  <a:noFill/>
                </a:ln>
                <a:solidFill>
                  <a:srgbClr val="333333"/>
                </a:solidFill>
                <a:effectLst/>
                <a:latin typeface="inter-bold"/>
              </a:rPr>
              <a:t>table1</a:t>
            </a:r>
            <a:r>
              <a:rPr kumimoji="0" lang="en-US" altLang="en-US" sz="1200" b="0" i="0" u="none" strike="noStrike" cap="none" normalizeH="0" baseline="0" dirty="0">
                <a:ln>
                  <a:noFill/>
                </a:ln>
                <a:solidFill>
                  <a:srgbClr val="333333"/>
                </a:solidFill>
                <a:effectLst/>
                <a:latin typeface="inter-regular"/>
              </a:rPr>
              <a:t> and </a:t>
            </a:r>
            <a:r>
              <a:rPr kumimoji="0" lang="en-US" altLang="en-US" sz="1200" b="1" i="0" u="none" strike="noStrike" cap="none" normalizeH="0" baseline="0" dirty="0">
                <a:ln>
                  <a:noFill/>
                </a:ln>
                <a:solidFill>
                  <a:srgbClr val="333333"/>
                </a:solidFill>
                <a:effectLst/>
                <a:latin typeface="inter-bold"/>
              </a:rPr>
              <a:t>table2:</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SQL Server JOINS">
            <a:extLst>
              <a:ext uri="{FF2B5EF4-FFF2-40B4-BE49-F238E27FC236}">
                <a16:creationId xmlns:a16="http://schemas.microsoft.com/office/drawing/2014/main" id="{EC0C10FC-F28A-AC38-B836-076940240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420009"/>
            <a:ext cx="2438400" cy="20089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573DD-5B72-A909-8C27-CA7A20CABFE2}"/>
              </a:ext>
            </a:extLst>
          </p:cNvPr>
          <p:cNvSpPr txBox="1"/>
          <p:nvPr/>
        </p:nvSpPr>
        <p:spPr>
          <a:xfrm>
            <a:off x="479503" y="3472031"/>
            <a:ext cx="10353906"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INNER JOIN Syntax</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following syntax illustrates the use of INNER JOIN in SQL Server:</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6699"/>
                </a:solidFill>
                <a:effectLst/>
                <a:latin typeface="inter-regular"/>
              </a:rPr>
              <a:t>SELECT</a:t>
            </a:r>
            <a:r>
              <a:rPr kumimoji="0" lang="en-US" altLang="en-US" sz="1800" b="0" i="0" u="none" strike="noStrike" cap="none" normalizeH="0" baseline="0" dirty="0">
                <a:ln>
                  <a:noFill/>
                </a:ln>
                <a:solidFill>
                  <a:srgbClr val="000000"/>
                </a:solidFill>
                <a:effectLst/>
                <a:latin typeface="inter-regular"/>
              </a:rPr>
              <a:t> columns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6699"/>
                </a:solidFill>
                <a:effectLst/>
                <a:latin typeface="inter-regular"/>
              </a:rPr>
              <a:t>FROM</a:t>
            </a:r>
            <a:r>
              <a:rPr kumimoji="0" lang="en-US" altLang="en-US" sz="1800" b="0" i="0" u="none" strike="noStrike" cap="none" normalizeH="0" baseline="0" dirty="0">
                <a:ln>
                  <a:noFill/>
                </a:ln>
                <a:solidFill>
                  <a:srgbClr val="000000"/>
                </a:solidFill>
                <a:effectLst/>
                <a:latin typeface="inter-regular"/>
              </a:rPr>
              <a:t> table1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6699"/>
                </a:solidFill>
                <a:effectLst/>
                <a:latin typeface="inter-regular"/>
              </a:rPr>
              <a:t>INNER</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a:ln>
                  <a:noFill/>
                </a:ln>
                <a:solidFill>
                  <a:srgbClr val="808080"/>
                </a:solidFill>
                <a:effectLst/>
                <a:latin typeface="inter-regular"/>
              </a:rPr>
              <a:t>JOIN</a:t>
            </a:r>
            <a:r>
              <a:rPr kumimoji="0" lang="en-US" altLang="en-US" sz="1800" b="0" i="0" u="none" strike="noStrike" cap="none" normalizeH="0" baseline="0" dirty="0">
                <a:ln>
                  <a:noFill/>
                </a:ln>
                <a:solidFill>
                  <a:srgbClr val="000000"/>
                </a:solidFill>
                <a:effectLst/>
                <a:latin typeface="inter-regular"/>
              </a:rPr>
              <a:t> table2 </a:t>
            </a:r>
            <a:r>
              <a:rPr kumimoji="0" lang="en-US" altLang="en-US" sz="1800" b="1" i="0" u="none" strike="noStrike" cap="none" normalizeH="0" baseline="0" dirty="0">
                <a:ln>
                  <a:noFill/>
                </a:ln>
                <a:solidFill>
                  <a:srgbClr val="006699"/>
                </a:solidFill>
                <a:effectLst/>
                <a:latin typeface="inter-regular"/>
              </a:rPr>
              <a:t>ON</a:t>
            </a:r>
            <a:r>
              <a:rPr kumimoji="0" lang="en-US" altLang="en-US" sz="1800" b="0" i="0" u="none" strike="noStrike" cap="none" normalizeH="0" baseline="0" dirty="0">
                <a:ln>
                  <a:noFill/>
                </a:ln>
                <a:solidFill>
                  <a:srgbClr val="000000"/>
                </a:solidFill>
                <a:effectLst/>
                <a:latin typeface="inter-regular"/>
              </a:rPr>
              <a:t> condition1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6699"/>
                </a:solidFill>
                <a:effectLst/>
                <a:latin typeface="inter-regular"/>
              </a:rPr>
              <a:t>INNER</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a:ln>
                  <a:noFill/>
                </a:ln>
                <a:solidFill>
                  <a:srgbClr val="808080"/>
                </a:solidFill>
                <a:effectLst/>
                <a:latin typeface="inter-regular"/>
              </a:rPr>
              <a:t>JOIN</a:t>
            </a:r>
            <a:r>
              <a:rPr kumimoji="0" lang="en-US" altLang="en-US" sz="1800" b="0" i="0" u="none" strike="noStrike" cap="none" normalizeH="0" baseline="0" dirty="0">
                <a:ln>
                  <a:noFill/>
                </a:ln>
                <a:solidFill>
                  <a:srgbClr val="000000"/>
                </a:solidFill>
                <a:effectLst/>
                <a:latin typeface="inter-regular"/>
              </a:rPr>
              <a:t> table3 </a:t>
            </a:r>
            <a:r>
              <a:rPr kumimoji="0" lang="en-US" altLang="en-US" sz="1800" b="1" i="0" u="none" strike="noStrike" cap="none" normalizeH="0" baseline="0" dirty="0">
                <a:ln>
                  <a:noFill/>
                </a:ln>
                <a:solidFill>
                  <a:srgbClr val="006699"/>
                </a:solidFill>
                <a:effectLst/>
                <a:latin typeface="inter-regular"/>
              </a:rPr>
              <a:t>ON</a:t>
            </a:r>
            <a:r>
              <a:rPr kumimoji="0" lang="en-US" altLang="en-US" sz="1800" b="0" i="0" u="none" strike="noStrike" cap="none" normalizeH="0" baseline="0" dirty="0">
                <a:ln>
                  <a:noFill/>
                </a:ln>
                <a:solidFill>
                  <a:srgbClr val="000000"/>
                </a:solidFill>
                <a:effectLst/>
                <a:latin typeface="inter-regular"/>
              </a:rPr>
              <a:t> condition2    </a:t>
            </a:r>
            <a:endParaRPr kumimoji="0" lang="en-US" altLang="en-US" sz="1800" b="0" i="0" u="none" strike="noStrike" cap="none" normalizeH="0" baseline="0" dirty="0">
              <a:ln>
                <a:noFill/>
              </a:ln>
              <a:solidFill>
                <a:srgbClr val="333333"/>
              </a:solidFill>
              <a:effectLst/>
              <a:latin typeface="inter-regular"/>
            </a:endParaRPr>
          </a:p>
        </p:txBody>
      </p:sp>
    </p:spTree>
    <p:extLst>
      <p:ext uri="{BB962C8B-B14F-4D97-AF65-F5344CB8AC3E}">
        <p14:creationId xmlns:p14="http://schemas.microsoft.com/office/powerpoint/2010/main" val="279587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61CE8-4F56-ACE2-55B0-0A34C50294F1}"/>
              </a:ext>
            </a:extLst>
          </p:cNvPr>
          <p:cNvSpPr txBox="1"/>
          <p:nvPr/>
        </p:nvSpPr>
        <p:spPr>
          <a:xfrm>
            <a:off x="225910" y="74908"/>
            <a:ext cx="8966499" cy="2031325"/>
          </a:xfrm>
          <a:prstGeom prst="rect">
            <a:avLst/>
          </a:prstGeom>
          <a:noFill/>
        </p:spPr>
        <p:txBody>
          <a:bodyPr wrap="square">
            <a:spAutoFit/>
          </a:bodyPr>
          <a:lstStyle/>
          <a:p>
            <a:pPr algn="just"/>
            <a:r>
              <a:rPr lang="en-US" b="0" i="0" dirty="0">
                <a:solidFill>
                  <a:srgbClr val="610B38"/>
                </a:solidFill>
                <a:effectLst/>
                <a:latin typeface="erdana"/>
              </a:rPr>
              <a:t>SELF JOIN</a:t>
            </a:r>
          </a:p>
          <a:p>
            <a:pPr algn="just"/>
            <a:r>
              <a:rPr lang="en-US" b="0" i="0" dirty="0">
                <a:solidFill>
                  <a:srgbClr val="333333"/>
                </a:solidFill>
                <a:effectLst/>
                <a:latin typeface="inter-regular"/>
              </a:rPr>
              <a:t>A table is joined to itself using the SELF JOIN. It means that </a:t>
            </a:r>
            <a:r>
              <a:rPr lang="en-US" b="1" i="0" dirty="0">
                <a:solidFill>
                  <a:srgbClr val="333333"/>
                </a:solidFill>
                <a:effectLst/>
                <a:latin typeface="inter-bold"/>
              </a:rPr>
              <a:t>each table row is combined with itself</a:t>
            </a:r>
            <a:r>
              <a:rPr lang="en-US" b="0" i="0" dirty="0">
                <a:solidFill>
                  <a:srgbClr val="333333"/>
                </a:solidFill>
                <a:effectLst/>
                <a:latin typeface="inter-regular"/>
              </a:rPr>
              <a:t> and with every other table row. The SELF JOIN can be thought of as a JOIN of two copies of the same tables. We can do this with the help of </a:t>
            </a:r>
            <a:r>
              <a:rPr lang="en-US" b="1" i="0" dirty="0">
                <a:solidFill>
                  <a:srgbClr val="333333"/>
                </a:solidFill>
                <a:effectLst/>
                <a:latin typeface="inter-bold"/>
              </a:rPr>
              <a:t>table name aliases</a:t>
            </a:r>
            <a:r>
              <a:rPr lang="en-US" b="0" i="0" dirty="0">
                <a:solidFill>
                  <a:srgbClr val="333333"/>
                </a:solidFill>
                <a:effectLst/>
                <a:latin typeface="inter-regular"/>
              </a:rPr>
              <a:t> to assign a specific name to each table's instance. The table aliases enable us to use the </a:t>
            </a:r>
            <a:r>
              <a:rPr lang="en-US" b="1" i="0" dirty="0">
                <a:solidFill>
                  <a:srgbClr val="333333"/>
                </a:solidFill>
                <a:effectLst/>
                <a:latin typeface="inter-bold"/>
              </a:rPr>
              <a:t>table's temporary</a:t>
            </a:r>
            <a:r>
              <a:rPr lang="en-US" b="0" i="0" dirty="0">
                <a:solidFill>
                  <a:srgbClr val="333333"/>
                </a:solidFill>
                <a:effectLst/>
                <a:latin typeface="inter-regular"/>
              </a:rPr>
              <a:t> name that we are going to use in the query. It's a useful way to extract hierarchical data and comparing rows inside a single table.</a:t>
            </a:r>
          </a:p>
        </p:txBody>
      </p:sp>
      <p:sp>
        <p:nvSpPr>
          <p:cNvPr id="5" name="TextBox 4">
            <a:extLst>
              <a:ext uri="{FF2B5EF4-FFF2-40B4-BE49-F238E27FC236}">
                <a16:creationId xmlns:a16="http://schemas.microsoft.com/office/drawing/2014/main" id="{639C7764-CC4E-3DFA-107E-F63A3AEF6377}"/>
              </a:ext>
            </a:extLst>
          </p:cNvPr>
          <p:cNvSpPr txBox="1"/>
          <p:nvPr/>
        </p:nvSpPr>
        <p:spPr>
          <a:xfrm>
            <a:off x="225910" y="3560780"/>
            <a:ext cx="8923469" cy="1754326"/>
          </a:xfrm>
          <a:prstGeom prst="rect">
            <a:avLst/>
          </a:prstGeom>
          <a:noFill/>
        </p:spPr>
        <p:txBody>
          <a:bodyPr wrap="square">
            <a:spAutoFit/>
          </a:bodyPr>
          <a:lstStyle/>
          <a:p>
            <a:pPr algn="just"/>
            <a:r>
              <a:rPr lang="en-US" b="0" i="0" dirty="0">
                <a:solidFill>
                  <a:srgbClr val="333333"/>
                </a:solidFill>
                <a:effectLst/>
                <a:latin typeface="inter-regular"/>
              </a:rPr>
              <a:t>The following expression illustrates the syntax of SELF JOIN in SQL Server. It works the same as the syntax of joining two different tables. Here, we use aliases names for tables because both the table name are the same.</a:t>
            </a:r>
          </a:p>
          <a:p>
            <a:pPr algn="just">
              <a:buFont typeface="+mj-lt"/>
              <a:buAutoNum type="arabicPeriod"/>
            </a:pPr>
            <a:r>
              <a:rPr lang="en-US" b="1" i="0" dirty="0">
                <a:solidFill>
                  <a:srgbClr val="006699"/>
                </a:solidFill>
                <a:effectLst/>
                <a:latin typeface="inter-regular"/>
              </a:rPr>
              <a:t>SELECT</a:t>
            </a:r>
            <a:r>
              <a:rPr lang="en-US" b="0" i="0" dirty="0">
                <a:solidFill>
                  <a:srgbClr val="000000"/>
                </a:solidFill>
                <a:effectLst/>
                <a:latin typeface="inter-regular"/>
              </a:rPr>
              <a:t> T1.col_name, T2.col_name...    </a:t>
            </a:r>
          </a:p>
          <a:p>
            <a:pPr algn="just">
              <a:buFont typeface="+mj-lt"/>
              <a:buAutoNum type="arabicPeriod"/>
            </a:pPr>
            <a:r>
              <a:rPr lang="en-US" b="1" i="0" dirty="0">
                <a:solidFill>
                  <a:srgbClr val="006699"/>
                </a:solidFill>
                <a:effectLst/>
                <a:latin typeface="inter-regular"/>
              </a:rPr>
              <a:t>FROM</a:t>
            </a:r>
            <a:r>
              <a:rPr lang="en-US" b="0" i="0" dirty="0">
                <a:solidFill>
                  <a:srgbClr val="000000"/>
                </a:solidFill>
                <a:effectLst/>
                <a:latin typeface="inter-regular"/>
              </a:rPr>
              <a:t> table1 T1, table1 T2    </a:t>
            </a:r>
          </a:p>
          <a:p>
            <a:pPr algn="just">
              <a:buFont typeface="+mj-lt"/>
              <a:buAutoNum type="arabicPeriod"/>
            </a:pPr>
            <a:r>
              <a:rPr lang="en-US" b="1" i="0" dirty="0">
                <a:solidFill>
                  <a:srgbClr val="006699"/>
                </a:solidFill>
                <a:effectLst/>
                <a:latin typeface="inter-regular"/>
              </a:rPr>
              <a:t>WHERE</a:t>
            </a:r>
            <a:r>
              <a:rPr lang="en-US" b="0" i="0" dirty="0">
                <a:solidFill>
                  <a:srgbClr val="000000"/>
                </a:solidFill>
                <a:effectLst/>
                <a:latin typeface="inter-regular"/>
              </a:rPr>
              <a:t> join condition;    </a:t>
            </a:r>
          </a:p>
        </p:txBody>
      </p:sp>
      <p:sp>
        <p:nvSpPr>
          <p:cNvPr id="7" name="TextBox 6">
            <a:extLst>
              <a:ext uri="{FF2B5EF4-FFF2-40B4-BE49-F238E27FC236}">
                <a16:creationId xmlns:a16="http://schemas.microsoft.com/office/drawing/2014/main" id="{98F06A1A-F334-3E23-2B6B-5CE5E87EE7E6}"/>
              </a:ext>
            </a:extLst>
          </p:cNvPr>
          <p:cNvSpPr txBox="1"/>
          <p:nvPr/>
        </p:nvSpPr>
        <p:spPr>
          <a:xfrm>
            <a:off x="225910" y="3247023"/>
            <a:ext cx="8923469" cy="400110"/>
          </a:xfrm>
          <a:prstGeom prst="rect">
            <a:avLst/>
          </a:prstGeom>
          <a:noFill/>
        </p:spPr>
        <p:txBody>
          <a:bodyPr wrap="square">
            <a:spAutoFit/>
          </a:bodyPr>
          <a:lstStyle/>
          <a:p>
            <a:r>
              <a:rPr lang="en-IN" b="1" i="0" dirty="0">
                <a:solidFill>
                  <a:srgbClr val="333333"/>
                </a:solidFill>
                <a:effectLst/>
                <a:latin typeface="inter-bold"/>
              </a:rPr>
              <a:t>SELF JOIN </a:t>
            </a:r>
            <a:r>
              <a:rPr lang="en-IN" sz="2000" b="1" i="0" dirty="0">
                <a:solidFill>
                  <a:srgbClr val="C00000"/>
                </a:solidFill>
                <a:effectLst/>
                <a:latin typeface="inter-bold"/>
              </a:rPr>
              <a:t>Syntax:</a:t>
            </a:r>
            <a:endParaRPr lang="en-IN" dirty="0">
              <a:solidFill>
                <a:srgbClr val="C00000"/>
              </a:solidFill>
            </a:endParaRPr>
          </a:p>
        </p:txBody>
      </p:sp>
    </p:spTree>
    <p:extLst>
      <p:ext uri="{BB962C8B-B14F-4D97-AF65-F5344CB8AC3E}">
        <p14:creationId xmlns:p14="http://schemas.microsoft.com/office/powerpoint/2010/main" val="23560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51BEAC-15A4-26E2-61E9-4608B6667F0F}"/>
              </a:ext>
            </a:extLst>
          </p:cNvPr>
          <p:cNvSpPr>
            <a:spLocks noChangeArrowheads="1"/>
          </p:cNvSpPr>
          <p:nvPr/>
        </p:nvSpPr>
        <p:spPr bwMode="auto">
          <a:xfrm>
            <a:off x="-89209" y="-15736"/>
            <a:ext cx="948968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38"/>
                </a:solidFill>
                <a:effectLst/>
                <a:latin typeface="erdana"/>
              </a:rPr>
              <a:t>CROSS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CROSS JOIN in SQ</a:t>
            </a:r>
            <a:r>
              <a:rPr kumimoji="0" lang="en-US" altLang="en-US" sz="1200" b="0" i="0" u="none" strike="noStrike" cap="none" normalizeH="0" baseline="0" dirty="0">
                <a:ln>
                  <a:noFill/>
                </a:ln>
                <a:solidFill>
                  <a:srgbClr val="333333"/>
                </a:solidFill>
                <a:effectLst/>
                <a:latin typeface="inter-regular"/>
              </a:rPr>
              <a:t>L Server combines all of the possibilities of two or more tables and returns a result that includes every row from all contributing tables. It's also known as </a:t>
            </a:r>
            <a:r>
              <a:rPr kumimoji="0" lang="en-US" altLang="en-US" sz="1200" b="1" i="0" u="none" strike="noStrike" cap="none" normalizeH="0" baseline="0" dirty="0">
                <a:ln>
                  <a:noFill/>
                </a:ln>
                <a:solidFill>
                  <a:srgbClr val="333333"/>
                </a:solidFill>
                <a:effectLst/>
                <a:latin typeface="inter-bold"/>
              </a:rPr>
              <a:t>CARTESIAN JOIN</a:t>
            </a:r>
            <a:r>
              <a:rPr kumimoji="0" lang="en-US" altLang="en-US" sz="1200" b="0" i="0" u="none" strike="noStrike" cap="none" normalizeH="0" baseline="0" dirty="0">
                <a:ln>
                  <a:noFill/>
                </a:ln>
                <a:solidFill>
                  <a:srgbClr val="333333"/>
                </a:solidFill>
                <a:effectLst/>
                <a:latin typeface="inter-regular"/>
              </a:rPr>
              <a:t> because it produces the </a:t>
            </a:r>
            <a:r>
              <a:rPr kumimoji="0" lang="en-US" altLang="en-US" sz="1200" b="1" i="0" u="none" strike="noStrike" cap="none" normalizeH="0" baseline="0" dirty="0">
                <a:ln>
                  <a:noFill/>
                </a:ln>
                <a:solidFill>
                  <a:srgbClr val="333333"/>
                </a:solidFill>
                <a:effectLst/>
                <a:latin typeface="inter-bold"/>
              </a:rPr>
              <a:t>Cartesian product</a:t>
            </a:r>
            <a:r>
              <a:rPr kumimoji="0" lang="en-US" altLang="en-US" sz="1200" b="0" i="0" u="none" strike="noStrike" cap="none" normalizeH="0" baseline="0" dirty="0">
                <a:ln>
                  <a:noFill/>
                </a:ln>
                <a:solidFill>
                  <a:srgbClr val="333333"/>
                </a:solidFill>
                <a:effectLst/>
                <a:latin typeface="inter-regular"/>
              </a:rPr>
              <a:t> of all linked tables. The Cartesian product represents all rows present in the first table multiplied by all rows present in the second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The below visual representation illustrates the CROSS JOIN. It will give all the records from </a:t>
            </a:r>
            <a:r>
              <a:rPr kumimoji="0" lang="en-US" altLang="en-US" sz="1200" b="1" i="0" u="none" strike="noStrike" cap="none" normalizeH="0" baseline="0" dirty="0">
                <a:ln>
                  <a:noFill/>
                </a:ln>
                <a:solidFill>
                  <a:srgbClr val="333333"/>
                </a:solidFill>
                <a:effectLst/>
                <a:latin typeface="inter-bold"/>
              </a:rPr>
              <a:t>table1</a:t>
            </a:r>
            <a:r>
              <a:rPr kumimoji="0" lang="en-US" altLang="en-US" sz="1200" b="0" i="0" u="none" strike="noStrike" cap="none" normalizeH="0" baseline="0" dirty="0">
                <a:ln>
                  <a:noFill/>
                </a:ln>
                <a:solidFill>
                  <a:srgbClr val="333333"/>
                </a:solidFill>
                <a:effectLst/>
                <a:latin typeface="inter-regular"/>
              </a:rPr>
              <a:t> and </a:t>
            </a:r>
            <a:r>
              <a:rPr kumimoji="0" lang="en-US" altLang="en-US" sz="1200" b="1" i="0" u="none" strike="noStrike" cap="none" normalizeH="0" baseline="0" dirty="0">
                <a:ln>
                  <a:noFill/>
                </a:ln>
                <a:solidFill>
                  <a:srgbClr val="333333"/>
                </a:solidFill>
                <a:effectLst/>
                <a:latin typeface="inter-bold"/>
              </a:rPr>
              <a:t>table2</a:t>
            </a:r>
            <a:r>
              <a:rPr kumimoji="0" lang="en-US" altLang="en-US" sz="1200" b="0" i="0" u="none" strike="noStrike" cap="none" normalizeH="0" baseline="0" dirty="0">
                <a:ln>
                  <a:noFill/>
                </a:ln>
                <a:solidFill>
                  <a:srgbClr val="333333"/>
                </a:solidFill>
                <a:effectLst/>
                <a:latin typeface="inter-regular"/>
              </a:rPr>
              <a:t> where each row is the combination of rows of both tables: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3074" name="Picture 2" descr="SQL Server JOINS">
            <a:extLst>
              <a:ext uri="{FF2B5EF4-FFF2-40B4-BE49-F238E27FC236}">
                <a16:creationId xmlns:a16="http://schemas.microsoft.com/office/drawing/2014/main" id="{BB8EE8DC-0138-F2B6-169E-5D3F42862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153" y="1258299"/>
            <a:ext cx="4516244" cy="19403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7EF030-0F85-D6E9-AAA5-9B31005F52D3}"/>
              </a:ext>
            </a:extLst>
          </p:cNvPr>
          <p:cNvSpPr txBox="1"/>
          <p:nvPr/>
        </p:nvSpPr>
        <p:spPr>
          <a:xfrm>
            <a:off x="268941" y="3765176"/>
            <a:ext cx="8842785" cy="646331"/>
          </a:xfrm>
          <a:prstGeom prst="rect">
            <a:avLst/>
          </a:prstGeom>
          <a:noFill/>
        </p:spPr>
        <p:txBody>
          <a:bodyPr wrap="square">
            <a:spAutoFit/>
          </a:bodyPr>
          <a:lstStyle/>
          <a:p>
            <a:pPr algn="just"/>
            <a:r>
              <a:rPr lang="en-US" b="1" i="0" dirty="0">
                <a:solidFill>
                  <a:srgbClr val="333333"/>
                </a:solidFill>
                <a:effectLst/>
                <a:latin typeface="inter-bold"/>
              </a:rPr>
              <a:t>CROSS JOIN Syntax</a:t>
            </a:r>
            <a:endParaRPr lang="en-US" b="0" i="0" dirty="0">
              <a:solidFill>
                <a:srgbClr val="333333"/>
              </a:solidFill>
              <a:effectLst/>
              <a:latin typeface="inter-regular"/>
            </a:endParaRPr>
          </a:p>
          <a:p>
            <a:pPr algn="just"/>
            <a:r>
              <a:rPr lang="en-US" b="0" i="0" dirty="0">
                <a:solidFill>
                  <a:srgbClr val="333333"/>
                </a:solidFill>
                <a:effectLst/>
                <a:latin typeface="inter-regular"/>
              </a:rPr>
              <a:t>The following syntax illustrates the use of CROSS JOIN in SQL Server:</a:t>
            </a:r>
          </a:p>
        </p:txBody>
      </p:sp>
      <p:sp>
        <p:nvSpPr>
          <p:cNvPr id="8" name="TextBox 7">
            <a:extLst>
              <a:ext uri="{FF2B5EF4-FFF2-40B4-BE49-F238E27FC236}">
                <a16:creationId xmlns:a16="http://schemas.microsoft.com/office/drawing/2014/main" id="{486431DC-E829-C168-738A-699C3C4664B0}"/>
              </a:ext>
            </a:extLst>
          </p:cNvPr>
          <p:cNvSpPr txBox="1"/>
          <p:nvPr/>
        </p:nvSpPr>
        <p:spPr>
          <a:xfrm>
            <a:off x="2031840" y="4763846"/>
            <a:ext cx="6174888" cy="923330"/>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SELECT</a:t>
            </a:r>
            <a:r>
              <a:rPr lang="en-US" b="0" i="0" dirty="0">
                <a:solidFill>
                  <a:srgbClr val="000000"/>
                </a:solidFill>
                <a:effectLst/>
                <a:latin typeface="inter-regular"/>
              </a:rPr>
              <a:t> column lists    </a:t>
            </a:r>
          </a:p>
          <a:p>
            <a:pPr algn="just">
              <a:buFont typeface="+mj-lt"/>
              <a:buAutoNum type="arabicPeriod"/>
            </a:pPr>
            <a:r>
              <a:rPr lang="en-US" b="1" i="0" dirty="0">
                <a:solidFill>
                  <a:srgbClr val="006699"/>
                </a:solidFill>
                <a:effectLst/>
                <a:latin typeface="inter-regular"/>
              </a:rPr>
              <a:t>FROM</a:t>
            </a:r>
            <a:r>
              <a:rPr lang="en-US" b="0" i="0" dirty="0">
                <a:solidFill>
                  <a:srgbClr val="000000"/>
                </a:solidFill>
                <a:effectLst/>
                <a:latin typeface="inter-regular"/>
              </a:rPr>
              <a:t> table1    </a:t>
            </a:r>
          </a:p>
          <a:p>
            <a:pPr algn="just">
              <a:buFont typeface="+mj-lt"/>
              <a:buAutoNum type="arabicPeriod"/>
            </a:pPr>
            <a:r>
              <a:rPr lang="en-US" b="0" i="0" dirty="0">
                <a:solidFill>
                  <a:srgbClr val="808080"/>
                </a:solidFill>
                <a:effectLst/>
                <a:latin typeface="inter-regular"/>
              </a:rPr>
              <a:t>CROSS</a:t>
            </a:r>
            <a:r>
              <a:rPr lang="en-US" b="0" i="0" dirty="0">
                <a:solidFill>
                  <a:srgbClr val="000000"/>
                </a:solidFill>
                <a:effectLst/>
                <a:latin typeface="inter-regular"/>
              </a:rPr>
              <a:t> </a:t>
            </a:r>
            <a:r>
              <a:rPr lang="en-US" b="0" i="0" dirty="0">
                <a:solidFill>
                  <a:srgbClr val="808080"/>
                </a:solidFill>
                <a:effectLst/>
                <a:latin typeface="inter-regular"/>
              </a:rPr>
              <a:t>JOIN</a:t>
            </a:r>
            <a:r>
              <a:rPr lang="en-US" b="0" i="0" dirty="0">
                <a:solidFill>
                  <a:srgbClr val="000000"/>
                </a:solidFill>
                <a:effectLst/>
                <a:latin typeface="inter-regular"/>
              </a:rPr>
              <a:t> table2;  </a:t>
            </a:r>
          </a:p>
        </p:txBody>
      </p:sp>
    </p:spTree>
    <p:extLst>
      <p:ext uri="{BB962C8B-B14F-4D97-AF65-F5344CB8AC3E}">
        <p14:creationId xmlns:p14="http://schemas.microsoft.com/office/powerpoint/2010/main" val="212796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667213-594B-B7B6-E1D3-ECECB4B62FCE}"/>
              </a:ext>
            </a:extLst>
          </p:cNvPr>
          <p:cNvSpPr txBox="1"/>
          <p:nvPr/>
        </p:nvSpPr>
        <p:spPr>
          <a:xfrm>
            <a:off x="279699" y="2139028"/>
            <a:ext cx="8869680" cy="2308324"/>
          </a:xfrm>
          <a:prstGeom prst="rect">
            <a:avLst/>
          </a:prstGeom>
          <a:noFill/>
        </p:spPr>
        <p:txBody>
          <a:bodyPr wrap="square">
            <a:spAutoFit/>
          </a:bodyPr>
          <a:lstStyle/>
          <a:p>
            <a:pPr algn="just"/>
            <a:r>
              <a:rPr lang="en-US" b="0" i="0" dirty="0">
                <a:solidFill>
                  <a:srgbClr val="610B38"/>
                </a:solidFill>
                <a:effectLst/>
                <a:latin typeface="erdana"/>
              </a:rPr>
              <a:t>OUTER JOIN</a:t>
            </a:r>
          </a:p>
          <a:p>
            <a:pPr algn="just"/>
            <a:r>
              <a:rPr lang="en-US" b="0" i="0" dirty="0">
                <a:solidFill>
                  <a:srgbClr val="333333"/>
                </a:solidFill>
                <a:effectLst/>
                <a:latin typeface="inter-regular"/>
              </a:rPr>
              <a:t>OUTER JOIN in SQL Server </a:t>
            </a:r>
            <a:r>
              <a:rPr lang="en-US" b="1" i="0" dirty="0">
                <a:solidFill>
                  <a:srgbClr val="333333"/>
                </a:solidFill>
                <a:effectLst/>
                <a:latin typeface="inter-bold"/>
              </a:rPr>
              <a:t>returns all records from both tables</a:t>
            </a:r>
            <a:r>
              <a:rPr lang="en-US" b="0" i="0" dirty="0">
                <a:solidFill>
                  <a:srgbClr val="333333"/>
                </a:solidFill>
                <a:effectLst/>
                <a:latin typeface="inter-regular"/>
              </a:rPr>
              <a:t> that satisfy the join condition. In other words, this join will not return only the matching record but also return all unmatched rows from one or both tables.</a:t>
            </a:r>
          </a:p>
          <a:p>
            <a:pPr algn="just"/>
            <a:r>
              <a:rPr lang="en-US" b="1" i="0" dirty="0">
                <a:solidFill>
                  <a:srgbClr val="333333"/>
                </a:solidFill>
                <a:effectLst/>
                <a:latin typeface="inter-bold"/>
              </a:rPr>
              <a:t>We can categories the OUTER JOIN further into three types: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LEFT OUTER JOIN</a:t>
            </a:r>
          </a:p>
          <a:p>
            <a:pPr algn="just">
              <a:buFont typeface="Arial" panose="020B0604020202020204" pitchFamily="34" charset="0"/>
              <a:buChar char="•"/>
            </a:pPr>
            <a:r>
              <a:rPr lang="en-US" b="0" i="0" dirty="0">
                <a:solidFill>
                  <a:srgbClr val="000000"/>
                </a:solidFill>
                <a:effectLst/>
                <a:latin typeface="inter-regular"/>
              </a:rPr>
              <a:t>RIGHT OUTER JOIN</a:t>
            </a:r>
          </a:p>
          <a:p>
            <a:pPr algn="just">
              <a:buFont typeface="Arial" panose="020B0604020202020204" pitchFamily="34" charset="0"/>
              <a:buChar char="•"/>
            </a:pPr>
            <a:r>
              <a:rPr lang="en-US" b="0" i="0" dirty="0">
                <a:solidFill>
                  <a:srgbClr val="000000"/>
                </a:solidFill>
                <a:effectLst/>
                <a:latin typeface="inter-regular"/>
              </a:rPr>
              <a:t>FULL OUTER JOIN</a:t>
            </a:r>
          </a:p>
        </p:txBody>
      </p:sp>
    </p:spTree>
    <p:extLst>
      <p:ext uri="{BB962C8B-B14F-4D97-AF65-F5344CB8AC3E}">
        <p14:creationId xmlns:p14="http://schemas.microsoft.com/office/powerpoint/2010/main" val="216300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2AE56A-286D-8C61-8FBC-8D2AA54CF936}"/>
              </a:ext>
            </a:extLst>
          </p:cNvPr>
          <p:cNvSpPr>
            <a:spLocks noChangeArrowheads="1"/>
          </p:cNvSpPr>
          <p:nvPr/>
        </p:nvSpPr>
        <p:spPr bwMode="auto">
          <a:xfrm>
            <a:off x="398033" y="849667"/>
            <a:ext cx="872445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10B4B"/>
                </a:solidFill>
                <a:effectLst/>
                <a:latin typeface="erdana"/>
              </a:rPr>
              <a:t>LEFT OUTER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The LEFT OUTER JOIN </a:t>
            </a:r>
            <a:r>
              <a:rPr kumimoji="0" lang="en-US" altLang="en-US" sz="1200" b="1" i="0" u="none" strike="noStrike" cap="none" normalizeH="0" baseline="0" dirty="0">
                <a:ln>
                  <a:noFill/>
                </a:ln>
                <a:solidFill>
                  <a:srgbClr val="333333"/>
                </a:solidFill>
                <a:effectLst/>
                <a:latin typeface="inter-bold"/>
              </a:rPr>
              <a:t>retrieves all the records from the left table and matching rows from the right table</a:t>
            </a:r>
            <a:r>
              <a:rPr kumimoji="0" lang="en-US" altLang="en-US" sz="1200" b="0" i="0" u="none" strike="noStrike" cap="none" normalizeH="0" baseline="0" dirty="0">
                <a:ln>
                  <a:noFill/>
                </a:ln>
                <a:solidFill>
                  <a:srgbClr val="333333"/>
                </a:solidFill>
                <a:effectLst/>
                <a:latin typeface="inter-regular"/>
              </a:rPr>
              <a:t>. It will return </a:t>
            </a:r>
            <a:r>
              <a:rPr kumimoji="0" lang="en-US" altLang="en-US" sz="1200" b="1" i="0" u="none" strike="noStrike" cap="none" normalizeH="0" baseline="0" dirty="0">
                <a:ln>
                  <a:noFill/>
                </a:ln>
                <a:solidFill>
                  <a:srgbClr val="333333"/>
                </a:solidFill>
                <a:effectLst/>
                <a:latin typeface="inter-bold"/>
              </a:rPr>
              <a:t>NULL</a:t>
            </a:r>
            <a:r>
              <a:rPr kumimoji="0" lang="en-US" altLang="en-US" sz="1200" b="0" i="0" u="none" strike="noStrike" cap="none" normalizeH="0" baseline="0" dirty="0">
                <a:ln>
                  <a:noFill/>
                </a:ln>
                <a:solidFill>
                  <a:srgbClr val="333333"/>
                </a:solidFill>
                <a:effectLst/>
                <a:latin typeface="inter-regular"/>
              </a:rPr>
              <a:t> when no matching record is found in the right side table. Since OUTER is an optional keyword, it is also known as LEFT JOIN.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The below visual representation illustrates the LEFT OUTER JOIN: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LEFT </a:t>
            </a:r>
            <a:r>
              <a:rPr kumimoji="0" lang="en-US" altLang="en-US" sz="1400" b="1" i="0" u="none" strike="noStrike" cap="none" normalizeH="0" baseline="0" dirty="0">
                <a:ln>
                  <a:noFill/>
                </a:ln>
                <a:solidFill>
                  <a:srgbClr val="333333"/>
                </a:solidFill>
                <a:effectLst/>
                <a:latin typeface="inter-bold"/>
              </a:rPr>
              <a:t>OUTER JOIN Syntax</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inter-regular"/>
              </a:rPr>
              <a:t>The following syntax illustrates the use of LEFT OUTER JOIN in SQL Server: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006699"/>
                </a:solidFill>
                <a:effectLst/>
                <a:latin typeface="inter-regular"/>
              </a:rPr>
              <a:t>SELECT</a:t>
            </a:r>
            <a:r>
              <a:rPr kumimoji="0" lang="en-US" altLang="en-US" sz="1400" b="0" i="0" u="none" strike="noStrike" cap="none" normalizeH="0" baseline="0" dirty="0">
                <a:ln>
                  <a:noFill/>
                </a:ln>
                <a:solidFill>
                  <a:srgbClr val="000000"/>
                </a:solidFill>
                <a:effectLst/>
                <a:latin typeface="inter-regular"/>
              </a:rPr>
              <a:t> </a:t>
            </a:r>
            <a:r>
              <a:rPr kumimoji="0" lang="en-US" altLang="en-US" sz="1400" b="0" i="0" u="none" strike="noStrike" cap="none" normalizeH="0" baseline="0" dirty="0" err="1">
                <a:ln>
                  <a:noFill/>
                </a:ln>
                <a:solidFill>
                  <a:srgbClr val="000000"/>
                </a:solidFill>
                <a:effectLst/>
                <a:latin typeface="inter-regular"/>
              </a:rPr>
              <a:t>column_lists</a:t>
            </a:r>
            <a:r>
              <a:rPr kumimoji="0" lang="en-US" altLang="en-US" sz="1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006699"/>
                </a:solidFill>
                <a:effectLst/>
                <a:latin typeface="inter-regular"/>
              </a:rPr>
              <a:t>FROM</a:t>
            </a:r>
            <a:r>
              <a:rPr kumimoji="0" lang="en-US" altLang="en-US" sz="1400" b="0" i="0" u="none" strike="noStrike" cap="none" normalizeH="0" baseline="0" dirty="0">
                <a:ln>
                  <a:noFill/>
                </a:ln>
                <a:solidFill>
                  <a:srgbClr val="000000"/>
                </a:solidFill>
                <a:effectLst/>
                <a:latin typeface="inter-regular"/>
              </a:rPr>
              <a:t> table1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FF1493"/>
                </a:solidFill>
                <a:effectLst/>
                <a:latin typeface="inter-regular"/>
              </a:rPr>
              <a:t>LEFT</a:t>
            </a:r>
            <a:r>
              <a:rPr kumimoji="0" lang="en-US" altLang="en-US" sz="1400" b="0" i="0" u="none" strike="noStrike" cap="none" normalizeH="0" baseline="0" dirty="0">
                <a:ln>
                  <a:noFill/>
                </a:ln>
                <a:solidFill>
                  <a:srgbClr val="000000"/>
                </a:solidFill>
                <a:effectLst/>
                <a:latin typeface="inter-regular"/>
              </a:rPr>
              <a:t> [</a:t>
            </a:r>
            <a:r>
              <a:rPr kumimoji="0" lang="en-US" altLang="en-US" sz="1400" b="0" i="0" u="none" strike="noStrike" cap="none" normalizeH="0" baseline="0" dirty="0">
                <a:ln>
                  <a:noFill/>
                </a:ln>
                <a:solidFill>
                  <a:srgbClr val="808080"/>
                </a:solidFill>
                <a:effectLst/>
                <a:latin typeface="inter-regular"/>
              </a:rPr>
              <a:t>OUTER</a:t>
            </a:r>
            <a:r>
              <a:rPr kumimoji="0" lang="en-US" altLang="en-US" sz="1400" b="0" i="0" u="none" strike="noStrike" cap="none" normalizeH="0" baseline="0" dirty="0">
                <a:ln>
                  <a:noFill/>
                </a:ln>
                <a:solidFill>
                  <a:srgbClr val="000000"/>
                </a:solidFill>
                <a:effectLst/>
                <a:latin typeface="inter-regular"/>
              </a:rPr>
              <a:t>] </a:t>
            </a:r>
            <a:r>
              <a:rPr kumimoji="0" lang="en-US" altLang="en-US" sz="1400" b="0" i="0" u="none" strike="noStrike" cap="none" normalizeH="0" baseline="0" dirty="0">
                <a:ln>
                  <a:noFill/>
                </a:ln>
                <a:solidFill>
                  <a:srgbClr val="808080"/>
                </a:solidFill>
                <a:effectLst/>
                <a:latin typeface="inter-regular"/>
              </a:rPr>
              <a:t>JOIN</a:t>
            </a:r>
            <a:r>
              <a:rPr kumimoji="0" lang="en-US" altLang="en-US" sz="1400" b="0" i="0" u="none" strike="noStrike" cap="none" normalizeH="0" baseline="0" dirty="0">
                <a:ln>
                  <a:noFill/>
                </a:ln>
                <a:solidFill>
                  <a:srgbClr val="000000"/>
                </a:solidFill>
                <a:effectLst/>
                <a:latin typeface="inter-regular"/>
              </a:rPr>
              <a:t> table2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006699"/>
                </a:solidFill>
                <a:effectLst/>
                <a:latin typeface="inter-regular"/>
              </a:rPr>
              <a:t>ON</a:t>
            </a:r>
            <a:r>
              <a:rPr kumimoji="0" lang="en-US" altLang="en-US" sz="1400" b="0" i="0" u="none" strike="noStrike" cap="none" normalizeH="0" baseline="0" dirty="0">
                <a:ln>
                  <a:noFill/>
                </a:ln>
                <a:solidFill>
                  <a:srgbClr val="000000"/>
                </a:solidFill>
                <a:effectLst/>
                <a:latin typeface="inter-regular"/>
              </a:rPr>
              <a:t> table1.</a:t>
            </a:r>
            <a:r>
              <a:rPr kumimoji="0" lang="en-US" altLang="en-US" sz="1400" b="1" i="0" u="none" strike="noStrike" cap="none" normalizeH="0" baseline="0" dirty="0">
                <a:ln>
                  <a:noFill/>
                </a:ln>
                <a:solidFill>
                  <a:srgbClr val="006699"/>
                </a:solidFill>
                <a:effectLst/>
                <a:latin typeface="inter-regular"/>
              </a:rPr>
              <a:t>column</a:t>
            </a:r>
            <a:r>
              <a:rPr kumimoji="0" lang="en-US" altLang="en-US" sz="1400" b="0" i="0" u="none" strike="noStrike" cap="none" normalizeH="0" baseline="0" dirty="0">
                <a:ln>
                  <a:noFill/>
                </a:ln>
                <a:solidFill>
                  <a:srgbClr val="000000"/>
                </a:solidFill>
                <a:effectLst/>
                <a:latin typeface="inter-regular"/>
              </a:rPr>
              <a:t> = table2.</a:t>
            </a:r>
            <a:r>
              <a:rPr kumimoji="0" lang="en-US" altLang="en-US" sz="1400" b="1" i="0" u="none" strike="noStrike" cap="none" normalizeH="0" baseline="0" dirty="0">
                <a:ln>
                  <a:noFill/>
                </a:ln>
                <a:solidFill>
                  <a:srgbClr val="006699"/>
                </a:solidFill>
                <a:effectLst/>
                <a:latin typeface="inter-regular"/>
              </a:rPr>
              <a:t>column</a:t>
            </a:r>
            <a:r>
              <a:rPr kumimoji="0" lang="en-US" altLang="en-US" sz="1400" b="0" i="0" u="none" strike="noStrike" cap="none" normalizeH="0" baseline="0" dirty="0">
                <a:ln>
                  <a:noFill/>
                </a:ln>
                <a:solidFill>
                  <a:srgbClr val="000000"/>
                </a:solidFill>
                <a:effectLst/>
                <a:latin typeface="inter-regular"/>
              </a:rPr>
              <a:t>;    </a:t>
            </a:r>
            <a:endParaRPr kumimoji="0" lang="en-US" altLang="en-US" sz="1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SQL Server JOINS">
            <a:extLst>
              <a:ext uri="{FF2B5EF4-FFF2-40B4-BE49-F238E27FC236}">
                <a16:creationId xmlns:a16="http://schemas.microsoft.com/office/drawing/2014/main" id="{672F01A3-E3D1-74A7-ECA9-86CB89DE6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21" y="1656678"/>
            <a:ext cx="2438400" cy="165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7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C548B-1AAF-F7D6-C5F7-389527E28CA0}"/>
              </a:ext>
            </a:extLst>
          </p:cNvPr>
          <p:cNvSpPr txBox="1"/>
          <p:nvPr/>
        </p:nvSpPr>
        <p:spPr>
          <a:xfrm>
            <a:off x="161365" y="169028"/>
            <a:ext cx="9063318" cy="1477328"/>
          </a:xfrm>
          <a:prstGeom prst="rect">
            <a:avLst/>
          </a:prstGeom>
          <a:noFill/>
        </p:spPr>
        <p:txBody>
          <a:bodyPr wrap="square">
            <a:spAutoFit/>
          </a:bodyPr>
          <a:lstStyle/>
          <a:p>
            <a:pPr algn="just"/>
            <a:r>
              <a:rPr lang="en-US" b="0" i="0" dirty="0">
                <a:solidFill>
                  <a:srgbClr val="610B4B"/>
                </a:solidFill>
                <a:effectLst/>
                <a:latin typeface="erdana"/>
              </a:rPr>
              <a:t>RIGHT OUTER JOIN</a:t>
            </a:r>
          </a:p>
          <a:p>
            <a:pPr algn="just"/>
            <a:r>
              <a:rPr lang="en-US" b="0" i="0" dirty="0">
                <a:solidFill>
                  <a:srgbClr val="333333"/>
                </a:solidFill>
                <a:effectLst/>
                <a:latin typeface="inter-regular"/>
              </a:rPr>
              <a:t>The RIGHT OUTER JOIN </a:t>
            </a:r>
            <a:r>
              <a:rPr lang="en-US" b="1" i="0" dirty="0">
                <a:solidFill>
                  <a:srgbClr val="333333"/>
                </a:solidFill>
                <a:effectLst/>
                <a:latin typeface="inter-bold"/>
              </a:rPr>
              <a:t>retrieves all the records from the right-hand table and matched rows from the left-hand table</a:t>
            </a:r>
            <a:r>
              <a:rPr lang="en-US" b="0" i="0" dirty="0">
                <a:solidFill>
                  <a:srgbClr val="333333"/>
                </a:solidFill>
                <a:effectLst/>
                <a:latin typeface="inter-regular"/>
              </a:rPr>
              <a:t>. It will return </a:t>
            </a:r>
            <a:r>
              <a:rPr lang="en-US" b="1" i="0" dirty="0">
                <a:solidFill>
                  <a:srgbClr val="333333"/>
                </a:solidFill>
                <a:effectLst/>
                <a:latin typeface="inter-bold"/>
              </a:rPr>
              <a:t>NULL</a:t>
            </a:r>
            <a:r>
              <a:rPr lang="en-US" b="0" i="0" dirty="0">
                <a:solidFill>
                  <a:srgbClr val="333333"/>
                </a:solidFill>
                <a:effectLst/>
                <a:latin typeface="inter-regular"/>
              </a:rPr>
              <a:t> when no matching record is found in the left-hand table. Since OUTER is an optional keyword, it is also known as RIGHT JOIN.</a:t>
            </a:r>
          </a:p>
          <a:p>
            <a:pPr algn="just"/>
            <a:r>
              <a:rPr lang="en-US" b="0" i="0" dirty="0">
                <a:solidFill>
                  <a:srgbClr val="333333"/>
                </a:solidFill>
                <a:effectLst/>
                <a:latin typeface="inter-regular"/>
              </a:rPr>
              <a:t>The below visual representation illustrates the RIGHT OUTER JOIN:</a:t>
            </a:r>
          </a:p>
        </p:txBody>
      </p:sp>
      <p:pic>
        <p:nvPicPr>
          <p:cNvPr id="5122" name="Picture 2" descr="SQL Server JOINS">
            <a:extLst>
              <a:ext uri="{FF2B5EF4-FFF2-40B4-BE49-F238E27FC236}">
                <a16:creationId xmlns:a16="http://schemas.microsoft.com/office/drawing/2014/main" id="{EF148092-DDCB-7321-81F9-0BAF01094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466" y="1646357"/>
            <a:ext cx="3357796" cy="24159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2B600D-E2D2-9A5D-6838-253F733F8028}"/>
              </a:ext>
            </a:extLst>
          </p:cNvPr>
          <p:cNvSpPr txBox="1"/>
          <p:nvPr/>
        </p:nvSpPr>
        <p:spPr>
          <a:xfrm>
            <a:off x="269824" y="4334480"/>
            <a:ext cx="8566878" cy="1754326"/>
          </a:xfrm>
          <a:prstGeom prst="rect">
            <a:avLst/>
          </a:prstGeom>
          <a:noFill/>
        </p:spPr>
        <p:txBody>
          <a:bodyPr wrap="square">
            <a:spAutoFit/>
          </a:bodyPr>
          <a:lstStyle/>
          <a:p>
            <a:pPr algn="just"/>
            <a:r>
              <a:rPr lang="en-US" b="1" i="0" dirty="0">
                <a:solidFill>
                  <a:srgbClr val="C00000"/>
                </a:solidFill>
                <a:effectLst/>
                <a:latin typeface="inter-bold"/>
              </a:rPr>
              <a:t>RIGHT OUTER JOIN Syntax</a:t>
            </a:r>
            <a:endParaRPr lang="en-US" b="0" i="0" dirty="0">
              <a:solidFill>
                <a:srgbClr val="C00000"/>
              </a:solidFill>
              <a:effectLst/>
              <a:latin typeface="inter-regular"/>
            </a:endParaRPr>
          </a:p>
          <a:p>
            <a:pPr algn="just"/>
            <a:r>
              <a:rPr lang="en-US" b="0" i="0" dirty="0">
                <a:solidFill>
                  <a:srgbClr val="333333"/>
                </a:solidFill>
                <a:effectLst/>
                <a:latin typeface="inter-regular"/>
              </a:rPr>
              <a:t>The following syntax illustrates the use of RIGHT OUTER JOIN in SQL Server:</a:t>
            </a:r>
          </a:p>
          <a:p>
            <a:pPr algn="just">
              <a:buFont typeface="+mj-lt"/>
              <a:buAutoNum type="arabicPeriod"/>
            </a:pP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column_lists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FROM</a:t>
            </a:r>
            <a:r>
              <a:rPr lang="en-US" b="0" i="0" dirty="0">
                <a:solidFill>
                  <a:srgbClr val="000000"/>
                </a:solidFill>
                <a:effectLst/>
                <a:latin typeface="inter-regular"/>
              </a:rPr>
              <a:t> table1    </a:t>
            </a:r>
          </a:p>
          <a:p>
            <a:pPr algn="just">
              <a:buFont typeface="+mj-lt"/>
              <a:buAutoNum type="arabicPeriod"/>
            </a:pPr>
            <a:r>
              <a:rPr lang="en-US" b="0" i="0" dirty="0">
                <a:solidFill>
                  <a:srgbClr val="FF1493"/>
                </a:solidFill>
                <a:effectLst/>
                <a:latin typeface="inter-regular"/>
              </a:rPr>
              <a:t>RIGHT</a:t>
            </a:r>
            <a:r>
              <a:rPr lang="en-US" b="0" i="0" dirty="0">
                <a:solidFill>
                  <a:srgbClr val="000000"/>
                </a:solidFill>
                <a:effectLst/>
                <a:latin typeface="inter-regular"/>
              </a:rPr>
              <a:t> [</a:t>
            </a:r>
            <a:r>
              <a:rPr lang="en-US" b="0" i="0" dirty="0">
                <a:solidFill>
                  <a:srgbClr val="808080"/>
                </a:solidFill>
                <a:effectLst/>
                <a:latin typeface="inter-regular"/>
              </a:rPr>
              <a:t>OUTER</a:t>
            </a:r>
            <a:r>
              <a:rPr lang="en-US" b="0" i="0" dirty="0">
                <a:solidFill>
                  <a:srgbClr val="000000"/>
                </a:solidFill>
                <a:effectLst/>
                <a:latin typeface="inter-regular"/>
              </a:rPr>
              <a:t>] </a:t>
            </a:r>
            <a:r>
              <a:rPr lang="en-US" b="0" i="0" dirty="0">
                <a:solidFill>
                  <a:srgbClr val="808080"/>
                </a:solidFill>
                <a:effectLst/>
                <a:latin typeface="inter-regular"/>
              </a:rPr>
              <a:t>JOIN</a:t>
            </a:r>
            <a:r>
              <a:rPr lang="en-US" b="0" i="0" dirty="0">
                <a:solidFill>
                  <a:srgbClr val="000000"/>
                </a:solidFill>
                <a:effectLst/>
                <a:latin typeface="inter-regular"/>
              </a:rPr>
              <a:t> table2    </a:t>
            </a:r>
          </a:p>
          <a:p>
            <a:pPr algn="just">
              <a:buFont typeface="+mj-lt"/>
              <a:buAutoNum type="arabicPeriod"/>
            </a:pPr>
            <a:r>
              <a:rPr lang="en-US" b="1" i="0" dirty="0">
                <a:solidFill>
                  <a:srgbClr val="006699"/>
                </a:solidFill>
                <a:effectLst/>
                <a:latin typeface="inter-regular"/>
              </a:rPr>
              <a:t>ON</a:t>
            </a:r>
            <a:r>
              <a:rPr lang="en-US" b="0" i="0" dirty="0">
                <a:solidFill>
                  <a:srgbClr val="000000"/>
                </a:solidFill>
                <a:effectLst/>
                <a:latin typeface="inter-regular"/>
              </a:rPr>
              <a:t> table1.</a:t>
            </a:r>
            <a:r>
              <a:rPr lang="en-US" b="1" i="0" dirty="0">
                <a:solidFill>
                  <a:srgbClr val="006699"/>
                </a:solidFill>
                <a:effectLst/>
                <a:latin typeface="inter-regular"/>
              </a:rPr>
              <a:t>column</a:t>
            </a:r>
            <a:r>
              <a:rPr lang="en-US" b="0" i="0" dirty="0">
                <a:solidFill>
                  <a:srgbClr val="000000"/>
                </a:solidFill>
                <a:effectLst/>
                <a:latin typeface="inter-regular"/>
              </a:rPr>
              <a:t> = table2.</a:t>
            </a:r>
            <a:r>
              <a:rPr lang="en-US" b="1" i="0" dirty="0">
                <a:solidFill>
                  <a:srgbClr val="006699"/>
                </a:solidFill>
                <a:effectLst/>
                <a:latin typeface="inter-regular"/>
              </a:rPr>
              <a:t>column</a:t>
            </a:r>
            <a:r>
              <a:rPr lang="en-US" b="0" i="0" dirty="0">
                <a:solidFill>
                  <a:srgbClr val="000000"/>
                </a:solidFill>
                <a:effectLst/>
                <a:latin typeface="inter-regular"/>
              </a:rPr>
              <a:t>; </a:t>
            </a:r>
          </a:p>
        </p:txBody>
      </p:sp>
    </p:spTree>
    <p:extLst>
      <p:ext uri="{BB962C8B-B14F-4D97-AF65-F5344CB8AC3E}">
        <p14:creationId xmlns:p14="http://schemas.microsoft.com/office/powerpoint/2010/main" val="79859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QL Server JOINS">
            <a:extLst>
              <a:ext uri="{FF2B5EF4-FFF2-40B4-BE49-F238E27FC236}">
                <a16:creationId xmlns:a16="http://schemas.microsoft.com/office/drawing/2014/main" id="{DE8ECB47-6894-329F-F3E0-30F6EE9D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452687"/>
            <a:ext cx="2981325" cy="1952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F3EFE8-6F3C-FA59-1C48-32DE5B241FA1}"/>
              </a:ext>
            </a:extLst>
          </p:cNvPr>
          <p:cNvSpPr txBox="1"/>
          <p:nvPr/>
        </p:nvSpPr>
        <p:spPr>
          <a:xfrm>
            <a:off x="-59961" y="374754"/>
            <a:ext cx="9046563" cy="2492990"/>
          </a:xfrm>
          <a:prstGeom prst="rect">
            <a:avLst/>
          </a:prstGeom>
          <a:noFill/>
        </p:spPr>
        <p:txBody>
          <a:bodyPr wrap="square">
            <a:spAutoFit/>
          </a:bodyPr>
          <a:lstStyle/>
          <a:p>
            <a:pPr algn="just"/>
            <a:r>
              <a:rPr lang="en-US" sz="2000" b="0" i="0" dirty="0">
                <a:solidFill>
                  <a:srgbClr val="610B4B"/>
                </a:solidFill>
                <a:effectLst/>
                <a:latin typeface="erdana"/>
              </a:rPr>
              <a:t>FULL OUTER JOIN</a:t>
            </a:r>
          </a:p>
          <a:p>
            <a:pPr algn="just"/>
            <a:r>
              <a:rPr lang="en-US" sz="2000" b="0" i="0" dirty="0">
                <a:solidFill>
                  <a:srgbClr val="333333"/>
                </a:solidFill>
                <a:effectLst/>
                <a:latin typeface="inter-regular"/>
              </a:rPr>
              <a:t>The FULL OUTER JOIN in SQL Server </a:t>
            </a:r>
            <a:r>
              <a:rPr lang="en-US" sz="2000" b="1" i="0" dirty="0">
                <a:solidFill>
                  <a:srgbClr val="333333"/>
                </a:solidFill>
                <a:effectLst/>
                <a:latin typeface="inter-bold"/>
              </a:rPr>
              <a:t>returns a result that includes all rows from both tables</a:t>
            </a:r>
            <a:r>
              <a:rPr lang="en-US" sz="2000" b="0" i="0" dirty="0">
                <a:solidFill>
                  <a:srgbClr val="333333"/>
                </a:solidFill>
                <a:effectLst/>
                <a:latin typeface="inter-regular"/>
              </a:rPr>
              <a:t>. The columns of the right-hand table return NULL when no matching records are found in the left-hand table. And if no matching records are found in the right-hand table, the left-hand table column returns NULL.</a:t>
            </a:r>
          </a:p>
          <a:p>
            <a:pPr algn="just"/>
            <a:r>
              <a:rPr lang="en-US" sz="2000" b="0" i="0" dirty="0">
                <a:solidFill>
                  <a:srgbClr val="333333"/>
                </a:solidFill>
                <a:effectLst/>
                <a:latin typeface="inter-regular"/>
              </a:rPr>
              <a:t>The below visual representation illustrates the FULL OUTER JOIN:</a:t>
            </a:r>
          </a:p>
          <a:p>
            <a:br>
              <a:rPr lang="en-US" dirty="0"/>
            </a:br>
            <a:endParaRPr lang="en-IN" dirty="0"/>
          </a:p>
        </p:txBody>
      </p:sp>
      <p:sp>
        <p:nvSpPr>
          <p:cNvPr id="5" name="TextBox 4">
            <a:extLst>
              <a:ext uri="{FF2B5EF4-FFF2-40B4-BE49-F238E27FC236}">
                <a16:creationId xmlns:a16="http://schemas.microsoft.com/office/drawing/2014/main" id="{B7BC1AD4-2C18-579E-BBEB-B51E4B997BCC}"/>
              </a:ext>
            </a:extLst>
          </p:cNvPr>
          <p:cNvSpPr txBox="1"/>
          <p:nvPr/>
        </p:nvSpPr>
        <p:spPr>
          <a:xfrm>
            <a:off x="1274164" y="3990257"/>
            <a:ext cx="6310858" cy="2031325"/>
          </a:xfrm>
          <a:prstGeom prst="rect">
            <a:avLst/>
          </a:prstGeom>
          <a:noFill/>
        </p:spPr>
        <p:txBody>
          <a:bodyPr wrap="square">
            <a:spAutoFit/>
          </a:bodyPr>
          <a:lstStyle/>
          <a:p>
            <a:pPr algn="just"/>
            <a:r>
              <a:rPr lang="en-US" b="1" i="0" dirty="0">
                <a:solidFill>
                  <a:srgbClr val="333333"/>
                </a:solidFill>
                <a:effectLst/>
                <a:latin typeface="inter-bold"/>
              </a:rPr>
              <a:t>FULL OUTER JOIN Syntax</a:t>
            </a:r>
            <a:endParaRPr lang="en-US" b="0" i="0" dirty="0">
              <a:solidFill>
                <a:srgbClr val="333333"/>
              </a:solidFill>
              <a:effectLst/>
              <a:latin typeface="inter-regular"/>
            </a:endParaRPr>
          </a:p>
          <a:p>
            <a:pPr algn="just"/>
            <a:r>
              <a:rPr lang="en-US" b="0" i="0" dirty="0">
                <a:solidFill>
                  <a:srgbClr val="333333"/>
                </a:solidFill>
                <a:effectLst/>
                <a:latin typeface="inter-regular"/>
              </a:rPr>
              <a:t>The following syntax illustrates the use of FULL OUTER JOIN in SQL Server:</a:t>
            </a:r>
          </a:p>
          <a:p>
            <a:pPr algn="just">
              <a:buFont typeface="+mj-lt"/>
              <a:buAutoNum type="arabicPeriod"/>
            </a:pP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column_lists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FROM</a:t>
            </a:r>
            <a:r>
              <a:rPr lang="en-US" b="0" i="0" dirty="0">
                <a:solidFill>
                  <a:srgbClr val="000000"/>
                </a:solidFill>
                <a:effectLst/>
                <a:latin typeface="inter-regular"/>
              </a:rPr>
              <a:t> table1    </a:t>
            </a:r>
          </a:p>
          <a:p>
            <a:pPr algn="just">
              <a:buFont typeface="+mj-lt"/>
              <a:buAutoNum type="arabicPeriod"/>
            </a:pPr>
            <a:r>
              <a:rPr lang="en-US" b="1" i="0" dirty="0">
                <a:solidFill>
                  <a:srgbClr val="006699"/>
                </a:solidFill>
                <a:effectLst/>
                <a:latin typeface="inter-regular"/>
              </a:rPr>
              <a:t>FULL</a:t>
            </a:r>
            <a:r>
              <a:rPr lang="en-US" b="0" i="0" dirty="0">
                <a:solidFill>
                  <a:srgbClr val="000000"/>
                </a:solidFill>
                <a:effectLst/>
                <a:latin typeface="inter-regular"/>
              </a:rPr>
              <a:t> [</a:t>
            </a:r>
            <a:r>
              <a:rPr lang="en-US" b="0" i="0" dirty="0">
                <a:solidFill>
                  <a:srgbClr val="808080"/>
                </a:solidFill>
                <a:effectLst/>
                <a:latin typeface="inter-regular"/>
              </a:rPr>
              <a:t>OUTER</a:t>
            </a:r>
            <a:r>
              <a:rPr lang="en-US" b="0" i="0" dirty="0">
                <a:solidFill>
                  <a:srgbClr val="000000"/>
                </a:solidFill>
                <a:effectLst/>
                <a:latin typeface="inter-regular"/>
              </a:rPr>
              <a:t>] </a:t>
            </a:r>
            <a:r>
              <a:rPr lang="en-US" b="0" i="0" dirty="0">
                <a:solidFill>
                  <a:srgbClr val="808080"/>
                </a:solidFill>
                <a:effectLst/>
                <a:latin typeface="inter-regular"/>
              </a:rPr>
              <a:t>JOIN</a:t>
            </a:r>
            <a:r>
              <a:rPr lang="en-US" b="0" i="0" dirty="0">
                <a:solidFill>
                  <a:srgbClr val="000000"/>
                </a:solidFill>
                <a:effectLst/>
                <a:latin typeface="inter-regular"/>
              </a:rPr>
              <a:t> table2    </a:t>
            </a:r>
          </a:p>
          <a:p>
            <a:pPr algn="just">
              <a:buFont typeface="+mj-lt"/>
              <a:buAutoNum type="arabicPeriod"/>
            </a:pPr>
            <a:r>
              <a:rPr lang="en-US" b="1" i="0" dirty="0">
                <a:solidFill>
                  <a:srgbClr val="006699"/>
                </a:solidFill>
                <a:effectLst/>
                <a:latin typeface="inter-regular"/>
              </a:rPr>
              <a:t>ON</a:t>
            </a:r>
            <a:r>
              <a:rPr lang="en-US" b="0" i="0" dirty="0">
                <a:solidFill>
                  <a:srgbClr val="000000"/>
                </a:solidFill>
                <a:effectLst/>
                <a:latin typeface="inter-regular"/>
              </a:rPr>
              <a:t> table1.</a:t>
            </a:r>
            <a:r>
              <a:rPr lang="en-US" b="1" i="0" dirty="0">
                <a:solidFill>
                  <a:srgbClr val="006699"/>
                </a:solidFill>
                <a:effectLst/>
                <a:latin typeface="inter-regular"/>
              </a:rPr>
              <a:t>column</a:t>
            </a:r>
            <a:r>
              <a:rPr lang="en-US" b="0" i="0" dirty="0">
                <a:solidFill>
                  <a:srgbClr val="000000"/>
                </a:solidFill>
                <a:effectLst/>
                <a:latin typeface="inter-regular"/>
              </a:rPr>
              <a:t> = table2.</a:t>
            </a:r>
            <a:r>
              <a:rPr lang="en-US" b="1" i="0" dirty="0">
                <a:solidFill>
                  <a:srgbClr val="006699"/>
                </a:solidFill>
                <a:effectLst/>
                <a:latin typeface="inter-regular"/>
              </a:rPr>
              <a:t>column</a:t>
            </a:r>
            <a:r>
              <a:rPr lang="en-US" b="0" i="0" dirty="0">
                <a:solidFill>
                  <a:srgbClr val="000000"/>
                </a:solidFill>
                <a:effectLst/>
                <a:latin typeface="inter-regular"/>
              </a:rPr>
              <a:t>;    </a:t>
            </a:r>
          </a:p>
        </p:txBody>
      </p:sp>
    </p:spTree>
    <p:extLst>
      <p:ext uri="{BB962C8B-B14F-4D97-AF65-F5344CB8AC3E}">
        <p14:creationId xmlns:p14="http://schemas.microsoft.com/office/powerpoint/2010/main" val="2256286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TotalTime>
  <Words>790</Words>
  <Application>Microsoft Office PowerPoint</Application>
  <PresentationFormat>Widescreen</PresentationFormat>
  <Paragraphs>69</Paragraphs>
  <Slides>10</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erdana</vt:lpstr>
      <vt:lpstr>inter-bold</vt:lpstr>
      <vt:lpstr>inter-regular</vt:lpstr>
      <vt:lpstr>Trebuchet MS</vt:lpstr>
      <vt:lpstr>Wingdings 3</vt:lpstr>
      <vt:lpstr>Facet</vt:lpstr>
      <vt:lpstr>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peddineni</dc:creator>
  <cp:lastModifiedBy>peddineni</cp:lastModifiedBy>
  <cp:revision>2</cp:revision>
  <dcterms:created xsi:type="dcterms:W3CDTF">2022-10-20T13:40:53Z</dcterms:created>
  <dcterms:modified xsi:type="dcterms:W3CDTF">2022-10-20T16:37:01Z</dcterms:modified>
</cp:coreProperties>
</file>