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3" r:id="rId2"/>
  </p:sldMasterIdLst>
  <p:notesMasterIdLst>
    <p:notesMasterId r:id="rId12"/>
  </p:notesMasterIdLst>
  <p:sldIdLst>
    <p:sldId id="256" r:id="rId3"/>
    <p:sldId id="262" r:id="rId4"/>
    <p:sldId id="265" r:id="rId5"/>
    <p:sldId id="267" r:id="rId6"/>
    <p:sldId id="266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embeddedFontLst>
    <p:embeddedFont>
      <p:font typeface="BundesSerif Office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BundesSans Office" panose="020B0604020202020204" charset="0"/>
      <p:regular r:id="rId21"/>
      <p:bold r:id="rId22"/>
      <p:italic r:id="rId23"/>
      <p:boldItalic r:id="rId24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253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4110">
          <p15:clr>
            <a:srgbClr val="A4A3A4"/>
          </p15:clr>
        </p15:guide>
        <p15:guide id="7" orient="horz" pos="300">
          <p15:clr>
            <a:srgbClr val="A4A3A4"/>
          </p15:clr>
        </p15:guide>
        <p15:guide id="8" pos="2880">
          <p15:clr>
            <a:srgbClr val="A4A3A4"/>
          </p15:clr>
        </p15:guide>
        <p15:guide id="9" pos="295">
          <p15:clr>
            <a:srgbClr val="A4A3A4"/>
          </p15:clr>
        </p15:guide>
        <p15:guide id="10" pos="5465">
          <p15:clr>
            <a:srgbClr val="A4A3A4"/>
          </p15:clr>
        </p15:guide>
        <p15:guide id="11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9" d="100"/>
          <a:sy n="129" d="100"/>
        </p:scale>
        <p:origin x="948" y="126"/>
      </p:cViewPr>
      <p:guideLst>
        <p:guide orient="horz" pos="2160"/>
        <p:guide orient="horz" pos="255"/>
        <p:guide orient="horz" pos="1253"/>
        <p:guide orient="horz" pos="1117"/>
        <p:guide orient="horz" pos="3974"/>
        <p:guide orient="horz" pos="4110"/>
        <p:guide orient="horz" pos="300"/>
        <p:guide pos="2880"/>
        <p:guide pos="295"/>
        <p:guide pos="5465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16756-0565-4473-A8F5-CA5D82319EAF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EA5D8E0E-4151-4669-BBFB-A7AD1F201B1B}">
      <dgm:prSet phldrT="[Text]"/>
      <dgm:spPr/>
      <dgm:t>
        <a:bodyPr/>
        <a:lstStyle/>
        <a:p>
          <a:r>
            <a:rPr lang="en-US" noProof="0" dirty="0" smtClean="0"/>
            <a:t>The Topic</a:t>
          </a:r>
          <a:endParaRPr lang="en-US" noProof="0" dirty="0"/>
        </a:p>
      </dgm:t>
    </dgm:pt>
    <dgm:pt modelId="{4C351B59-93F1-4E01-9C83-C200B8C30A07}" type="parTrans" cxnId="{877B42C3-AC6A-4237-A792-217573BC5362}">
      <dgm:prSet/>
      <dgm:spPr/>
      <dgm:t>
        <a:bodyPr/>
        <a:lstStyle/>
        <a:p>
          <a:endParaRPr lang="en-US" noProof="0" dirty="0"/>
        </a:p>
      </dgm:t>
    </dgm:pt>
    <dgm:pt modelId="{D97F15C1-CB4E-41AC-94BD-7F33E8E60154}" type="sibTrans" cxnId="{877B42C3-AC6A-4237-A792-217573BC5362}">
      <dgm:prSet/>
      <dgm:spPr/>
      <dgm:t>
        <a:bodyPr/>
        <a:lstStyle/>
        <a:p>
          <a:endParaRPr lang="en-US" noProof="0" dirty="0"/>
        </a:p>
      </dgm:t>
    </dgm:pt>
    <dgm:pt modelId="{D440090F-9997-46EC-A819-648E8FA687EB}">
      <dgm:prSet phldrT="[Text]"/>
      <dgm:spPr/>
      <dgm:t>
        <a:bodyPr/>
        <a:lstStyle/>
        <a:p>
          <a:r>
            <a:rPr lang="en-US" noProof="0" dirty="0" smtClean="0"/>
            <a:t>The Goal</a:t>
          </a:r>
          <a:endParaRPr lang="en-US" noProof="0" dirty="0"/>
        </a:p>
      </dgm:t>
    </dgm:pt>
    <dgm:pt modelId="{8533BAD8-419E-4D6D-8AD9-6123998E3C7C}" type="parTrans" cxnId="{D5A2DAD1-A484-42F0-9947-BE3DAF6B91BE}">
      <dgm:prSet/>
      <dgm:spPr/>
      <dgm:t>
        <a:bodyPr/>
        <a:lstStyle/>
        <a:p>
          <a:endParaRPr lang="en-US" noProof="0" dirty="0"/>
        </a:p>
      </dgm:t>
    </dgm:pt>
    <dgm:pt modelId="{4D6E805C-FDE7-4F6B-B669-7FB2AD40387B}" type="sibTrans" cxnId="{D5A2DAD1-A484-42F0-9947-BE3DAF6B91BE}">
      <dgm:prSet/>
      <dgm:spPr/>
      <dgm:t>
        <a:bodyPr/>
        <a:lstStyle/>
        <a:p>
          <a:endParaRPr lang="en-US" noProof="0" dirty="0"/>
        </a:p>
      </dgm:t>
    </dgm:pt>
    <dgm:pt modelId="{5D7C1DEE-B387-463A-A235-5826607A89E2}">
      <dgm:prSet/>
      <dgm:spPr/>
      <dgm:t>
        <a:bodyPr/>
        <a:lstStyle/>
        <a:p>
          <a:r>
            <a:rPr lang="en-US" noProof="0" dirty="0" smtClean="0"/>
            <a:t>It must be possible for all Participants to access central applications</a:t>
          </a:r>
          <a:endParaRPr lang="en-US" noProof="0" dirty="0"/>
        </a:p>
      </dgm:t>
    </dgm:pt>
    <dgm:pt modelId="{F051E7CF-6A17-4BD6-8F34-E7827CDEA51B}" type="parTrans" cxnId="{3CE6CA3E-1542-409E-A480-218EB413DC30}">
      <dgm:prSet/>
      <dgm:spPr/>
      <dgm:t>
        <a:bodyPr/>
        <a:lstStyle/>
        <a:p>
          <a:endParaRPr lang="en-US" noProof="0" dirty="0"/>
        </a:p>
      </dgm:t>
    </dgm:pt>
    <dgm:pt modelId="{CFF1408C-866C-4BC6-997D-139BF3636640}" type="sibTrans" cxnId="{3CE6CA3E-1542-409E-A480-218EB413DC30}">
      <dgm:prSet/>
      <dgm:spPr/>
      <dgm:t>
        <a:bodyPr/>
        <a:lstStyle/>
        <a:p>
          <a:endParaRPr lang="en-US" noProof="0" dirty="0"/>
        </a:p>
      </dgm:t>
    </dgm:pt>
    <dgm:pt modelId="{C6506F1D-A8DD-4FD1-B303-335C19E125A9}">
      <dgm:prSet/>
      <dgm:spPr/>
      <dgm:t>
        <a:bodyPr/>
        <a:lstStyle/>
        <a:p>
          <a:r>
            <a:rPr lang="en-US" noProof="0" dirty="0" smtClean="0"/>
            <a:t>This requires authentication</a:t>
          </a:r>
          <a:endParaRPr lang="en-US" noProof="0" dirty="0"/>
        </a:p>
      </dgm:t>
    </dgm:pt>
    <dgm:pt modelId="{E2A51140-E888-41CF-8AD4-7AF60615F397}" type="parTrans" cxnId="{F3ED0117-37CB-417E-9A1B-83495B94EC0B}">
      <dgm:prSet/>
      <dgm:spPr/>
      <dgm:t>
        <a:bodyPr/>
        <a:lstStyle/>
        <a:p>
          <a:endParaRPr lang="en-US" noProof="0" dirty="0"/>
        </a:p>
      </dgm:t>
    </dgm:pt>
    <dgm:pt modelId="{F859F027-4769-4499-8EB2-6F2A87A68DD9}" type="sibTrans" cxnId="{F3ED0117-37CB-417E-9A1B-83495B94EC0B}">
      <dgm:prSet/>
      <dgm:spPr/>
      <dgm:t>
        <a:bodyPr/>
        <a:lstStyle/>
        <a:p>
          <a:endParaRPr lang="en-US" noProof="0" dirty="0"/>
        </a:p>
      </dgm:t>
    </dgm:pt>
    <dgm:pt modelId="{B8264F8B-2C14-4292-873C-70612C3C6B8A}">
      <dgm:prSet/>
      <dgm:spPr/>
      <dgm:t>
        <a:bodyPr/>
        <a:lstStyle/>
        <a:p>
          <a:r>
            <a:rPr lang="en-US" noProof="0" dirty="0" smtClean="0"/>
            <a:t>13 Participants will not provide a infrastructure</a:t>
          </a:r>
          <a:endParaRPr lang="en-US" noProof="0" dirty="0"/>
        </a:p>
      </dgm:t>
    </dgm:pt>
    <dgm:pt modelId="{74D4F53A-47B3-4A35-BB98-2880CDF14A2D}" type="parTrans" cxnId="{DB8C338F-D191-4E49-9E28-492DF7F5F5E2}">
      <dgm:prSet/>
      <dgm:spPr/>
      <dgm:t>
        <a:bodyPr/>
        <a:lstStyle/>
        <a:p>
          <a:endParaRPr lang="en-US" noProof="0" dirty="0"/>
        </a:p>
      </dgm:t>
    </dgm:pt>
    <dgm:pt modelId="{3702F2EE-5ABA-4CF0-A590-3F0E0DB3CF77}" type="sibTrans" cxnId="{DB8C338F-D191-4E49-9E28-492DF7F5F5E2}">
      <dgm:prSet/>
      <dgm:spPr/>
      <dgm:t>
        <a:bodyPr/>
        <a:lstStyle/>
        <a:p>
          <a:endParaRPr lang="en-US" noProof="0" dirty="0"/>
        </a:p>
      </dgm:t>
    </dgm:pt>
    <dgm:pt modelId="{EE557192-5145-49EC-BDC1-FC4EED5BAE79}">
      <dgm:prSet/>
      <dgm:spPr/>
      <dgm:t>
        <a:bodyPr/>
        <a:lstStyle/>
        <a:p>
          <a:r>
            <a:rPr lang="en-US" noProof="0" dirty="0" smtClean="0"/>
            <a:t>Those participants will also not provide a data source to feed identities</a:t>
          </a:r>
          <a:endParaRPr lang="en-US" noProof="0" dirty="0"/>
        </a:p>
      </dgm:t>
    </dgm:pt>
    <dgm:pt modelId="{E3909AB3-100A-4511-A17C-23FD4CDA04A1}" type="parTrans" cxnId="{40F61D3F-E202-4BE9-BAD1-B1F45B2761CB}">
      <dgm:prSet/>
      <dgm:spPr/>
      <dgm:t>
        <a:bodyPr/>
        <a:lstStyle/>
        <a:p>
          <a:endParaRPr lang="en-US" noProof="0" dirty="0"/>
        </a:p>
      </dgm:t>
    </dgm:pt>
    <dgm:pt modelId="{C11DE798-D472-4453-ABC8-E0216B81D5E4}" type="sibTrans" cxnId="{40F61D3F-E202-4BE9-BAD1-B1F45B2761CB}">
      <dgm:prSet/>
      <dgm:spPr/>
      <dgm:t>
        <a:bodyPr/>
        <a:lstStyle/>
        <a:p>
          <a:endParaRPr lang="en-US" noProof="0" dirty="0"/>
        </a:p>
      </dgm:t>
    </dgm:pt>
    <dgm:pt modelId="{1B98E428-8271-469E-9C2B-234E31F2D1DF}" type="pres">
      <dgm:prSet presAssocID="{92816756-0565-4473-A8F5-CA5D82319EAF}" presName="diagram" presStyleCnt="0">
        <dgm:presLayoutVars>
          <dgm:dir/>
          <dgm:animLvl val="lvl"/>
          <dgm:resizeHandles val="exact"/>
        </dgm:presLayoutVars>
      </dgm:prSet>
      <dgm:spPr/>
    </dgm:pt>
    <dgm:pt modelId="{DC0A21AB-553D-42A0-94BF-E0AED9D20BDB}" type="pres">
      <dgm:prSet presAssocID="{EA5D8E0E-4151-4669-BBFB-A7AD1F201B1B}" presName="compNode" presStyleCnt="0"/>
      <dgm:spPr/>
    </dgm:pt>
    <dgm:pt modelId="{F97C1CCB-1D18-4807-8946-08495067A4CC}" type="pres">
      <dgm:prSet presAssocID="{EA5D8E0E-4151-4669-BBFB-A7AD1F201B1B}" presName="childRect" presStyleLbl="bgAcc1" presStyleIdx="0" presStyleCnt="2" custScaleY="12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B338B-AB3D-4B54-B5F4-5BDF0588ECF5}" type="pres">
      <dgm:prSet presAssocID="{EA5D8E0E-4151-4669-BBFB-A7AD1F201B1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E5651-BF38-43AC-AFF9-744E1389A713}" type="pres">
      <dgm:prSet presAssocID="{EA5D8E0E-4151-4669-BBFB-A7AD1F201B1B}" presName="parentRect" presStyleLbl="alignNode1" presStyleIdx="0" presStyleCnt="2" custLinFactNeighborY="24558"/>
      <dgm:spPr/>
      <dgm:t>
        <a:bodyPr/>
        <a:lstStyle/>
        <a:p>
          <a:endParaRPr lang="en-US"/>
        </a:p>
      </dgm:t>
    </dgm:pt>
    <dgm:pt modelId="{6D7D8909-2460-4929-A80B-1458782B36A7}" type="pres">
      <dgm:prSet presAssocID="{EA5D8E0E-4151-4669-BBFB-A7AD1F201B1B}" presName="adorn" presStyleLbl="fgAccFollowNode1" presStyleIdx="0" presStyleCnt="2" custLinFactNeighborY="7642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62E3044-6510-4CFB-AC38-5532A3F8B38F}" type="pres">
      <dgm:prSet presAssocID="{D97F15C1-CB4E-41AC-94BD-7F33E8E6015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152085C-7531-418C-B8BE-421C394B5918}" type="pres">
      <dgm:prSet presAssocID="{D440090F-9997-46EC-A819-648E8FA687EB}" presName="compNode" presStyleCnt="0"/>
      <dgm:spPr/>
    </dgm:pt>
    <dgm:pt modelId="{577725A7-0BCD-4342-98B4-CA3C77238B36}" type="pres">
      <dgm:prSet presAssocID="{D440090F-9997-46EC-A819-648E8FA687EB}" presName="childRect" presStyleLbl="bgAcc1" presStyleIdx="1" presStyleCnt="2" custScaleY="1231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5D568-15B7-42E1-B2EB-E9FB7E312789}" type="pres">
      <dgm:prSet presAssocID="{D440090F-9997-46EC-A819-648E8FA687E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ADE22-1456-4A7F-896B-F155C2FBD90C}" type="pres">
      <dgm:prSet presAssocID="{D440090F-9997-46EC-A819-648E8FA687EB}" presName="parentRect" presStyleLbl="alignNode1" presStyleIdx="1" presStyleCnt="2" custLinFactNeighborY="24558"/>
      <dgm:spPr/>
      <dgm:t>
        <a:bodyPr/>
        <a:lstStyle/>
        <a:p>
          <a:endParaRPr lang="en-US"/>
        </a:p>
      </dgm:t>
    </dgm:pt>
    <dgm:pt modelId="{4DFC2953-6D40-4BE5-87E1-466B2DCDFA21}" type="pres">
      <dgm:prSet presAssocID="{D440090F-9997-46EC-A819-648E8FA687EB}" presName="adorn" presStyleLbl="fgAccFollowNode1" presStyleIdx="1" presStyleCnt="2" custLinFactNeighborY="7642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40F61D3F-E202-4BE9-BAD1-B1F45B2761CB}" srcId="{EA5D8E0E-4151-4669-BBFB-A7AD1F201B1B}" destId="{EE557192-5145-49EC-BDC1-FC4EED5BAE79}" srcOrd="1" destOrd="0" parTransId="{E3909AB3-100A-4511-A17C-23FD4CDA04A1}" sibTransId="{C11DE798-D472-4453-ABC8-E0216B81D5E4}"/>
    <dgm:cxn modelId="{D5A2DAD1-A484-42F0-9947-BE3DAF6B91BE}" srcId="{92816756-0565-4473-A8F5-CA5D82319EAF}" destId="{D440090F-9997-46EC-A819-648E8FA687EB}" srcOrd="1" destOrd="0" parTransId="{8533BAD8-419E-4D6D-8AD9-6123998E3C7C}" sibTransId="{4D6E805C-FDE7-4F6B-B669-7FB2AD40387B}"/>
    <dgm:cxn modelId="{DB8C338F-D191-4E49-9E28-492DF7F5F5E2}" srcId="{EA5D8E0E-4151-4669-BBFB-A7AD1F201B1B}" destId="{B8264F8B-2C14-4292-873C-70612C3C6B8A}" srcOrd="0" destOrd="0" parTransId="{74D4F53A-47B3-4A35-BB98-2880CDF14A2D}" sibTransId="{3702F2EE-5ABA-4CF0-A590-3F0E0DB3CF77}"/>
    <dgm:cxn modelId="{3CE6CA3E-1542-409E-A480-218EB413DC30}" srcId="{D440090F-9997-46EC-A819-648E8FA687EB}" destId="{5D7C1DEE-B387-463A-A235-5826607A89E2}" srcOrd="0" destOrd="0" parTransId="{F051E7CF-6A17-4BD6-8F34-E7827CDEA51B}" sibTransId="{CFF1408C-866C-4BC6-997D-139BF3636640}"/>
    <dgm:cxn modelId="{F3ED0117-37CB-417E-9A1B-83495B94EC0B}" srcId="{D440090F-9997-46EC-A819-648E8FA687EB}" destId="{C6506F1D-A8DD-4FD1-B303-335C19E125A9}" srcOrd="1" destOrd="0" parTransId="{E2A51140-E888-41CF-8AD4-7AF60615F397}" sibTransId="{F859F027-4769-4499-8EB2-6F2A87A68DD9}"/>
    <dgm:cxn modelId="{A3E6AD8E-031A-4560-B98C-8EA34E85941C}" type="presOf" srcId="{EE557192-5145-49EC-BDC1-FC4EED5BAE79}" destId="{F97C1CCB-1D18-4807-8946-08495067A4CC}" srcOrd="0" destOrd="1" presId="urn:microsoft.com/office/officeart/2005/8/layout/bList2"/>
    <dgm:cxn modelId="{79E73E37-740B-40F3-B07A-6533F321B90C}" type="presOf" srcId="{EA5D8E0E-4151-4669-BBFB-A7AD1F201B1B}" destId="{21BB338B-AB3D-4B54-B5F4-5BDF0588ECF5}" srcOrd="0" destOrd="0" presId="urn:microsoft.com/office/officeart/2005/8/layout/bList2"/>
    <dgm:cxn modelId="{D639EE83-AA08-4595-828A-E0B3D2D2040B}" type="presOf" srcId="{EA5D8E0E-4151-4669-BBFB-A7AD1F201B1B}" destId="{898E5651-BF38-43AC-AFF9-744E1389A713}" srcOrd="1" destOrd="0" presId="urn:microsoft.com/office/officeart/2005/8/layout/bList2"/>
    <dgm:cxn modelId="{24E7906F-B838-47B7-9B79-024C119968E9}" type="presOf" srcId="{B8264F8B-2C14-4292-873C-70612C3C6B8A}" destId="{F97C1CCB-1D18-4807-8946-08495067A4CC}" srcOrd="0" destOrd="0" presId="urn:microsoft.com/office/officeart/2005/8/layout/bList2"/>
    <dgm:cxn modelId="{7C13F0DE-7C14-4ED4-8108-53027AC102A2}" type="presOf" srcId="{92816756-0565-4473-A8F5-CA5D82319EAF}" destId="{1B98E428-8271-469E-9C2B-234E31F2D1DF}" srcOrd="0" destOrd="0" presId="urn:microsoft.com/office/officeart/2005/8/layout/bList2"/>
    <dgm:cxn modelId="{87E30075-98B6-4582-95F1-06405E104E36}" type="presOf" srcId="{C6506F1D-A8DD-4FD1-B303-335C19E125A9}" destId="{577725A7-0BCD-4342-98B4-CA3C77238B36}" srcOrd="0" destOrd="1" presId="urn:microsoft.com/office/officeart/2005/8/layout/bList2"/>
    <dgm:cxn modelId="{4DFF9710-5AC9-4296-AD8A-9D28B8E5214C}" type="presOf" srcId="{D440090F-9997-46EC-A819-648E8FA687EB}" destId="{381ADE22-1456-4A7F-896B-F155C2FBD90C}" srcOrd="1" destOrd="0" presId="urn:microsoft.com/office/officeart/2005/8/layout/bList2"/>
    <dgm:cxn modelId="{877B42C3-AC6A-4237-A792-217573BC5362}" srcId="{92816756-0565-4473-A8F5-CA5D82319EAF}" destId="{EA5D8E0E-4151-4669-BBFB-A7AD1F201B1B}" srcOrd="0" destOrd="0" parTransId="{4C351B59-93F1-4E01-9C83-C200B8C30A07}" sibTransId="{D97F15C1-CB4E-41AC-94BD-7F33E8E60154}"/>
    <dgm:cxn modelId="{2D6D9E67-8F0C-4C1C-A396-7D30F873AAB3}" type="presOf" srcId="{5D7C1DEE-B387-463A-A235-5826607A89E2}" destId="{577725A7-0BCD-4342-98B4-CA3C77238B36}" srcOrd="0" destOrd="0" presId="urn:microsoft.com/office/officeart/2005/8/layout/bList2"/>
    <dgm:cxn modelId="{8D2F77BA-A251-45E3-B472-D1AF0D059257}" type="presOf" srcId="{D97F15C1-CB4E-41AC-94BD-7F33E8E60154}" destId="{F62E3044-6510-4CFB-AC38-5532A3F8B38F}" srcOrd="0" destOrd="0" presId="urn:microsoft.com/office/officeart/2005/8/layout/bList2"/>
    <dgm:cxn modelId="{2DB979A2-6405-4820-88F2-3A6C1DF59B71}" type="presOf" srcId="{D440090F-9997-46EC-A819-648E8FA687EB}" destId="{9F55D568-15B7-42E1-B2EB-E9FB7E312789}" srcOrd="0" destOrd="0" presId="urn:microsoft.com/office/officeart/2005/8/layout/bList2"/>
    <dgm:cxn modelId="{78B0823E-E28E-4114-ABE2-FE44BEC279A8}" type="presParOf" srcId="{1B98E428-8271-469E-9C2B-234E31F2D1DF}" destId="{DC0A21AB-553D-42A0-94BF-E0AED9D20BDB}" srcOrd="0" destOrd="0" presId="urn:microsoft.com/office/officeart/2005/8/layout/bList2"/>
    <dgm:cxn modelId="{343CD074-6BAF-4434-9FDB-5D59773C3B01}" type="presParOf" srcId="{DC0A21AB-553D-42A0-94BF-E0AED9D20BDB}" destId="{F97C1CCB-1D18-4807-8946-08495067A4CC}" srcOrd="0" destOrd="0" presId="urn:microsoft.com/office/officeart/2005/8/layout/bList2"/>
    <dgm:cxn modelId="{AC16D356-B47B-491B-9AEF-EBFADEAB5C01}" type="presParOf" srcId="{DC0A21AB-553D-42A0-94BF-E0AED9D20BDB}" destId="{21BB338B-AB3D-4B54-B5F4-5BDF0588ECF5}" srcOrd="1" destOrd="0" presId="urn:microsoft.com/office/officeart/2005/8/layout/bList2"/>
    <dgm:cxn modelId="{C8857BAC-AB10-4E29-AC3F-9E00D81B7281}" type="presParOf" srcId="{DC0A21AB-553D-42A0-94BF-E0AED9D20BDB}" destId="{898E5651-BF38-43AC-AFF9-744E1389A713}" srcOrd="2" destOrd="0" presId="urn:microsoft.com/office/officeart/2005/8/layout/bList2"/>
    <dgm:cxn modelId="{0B1F9AF8-DA5E-426C-A0B8-3EB3E944179D}" type="presParOf" srcId="{DC0A21AB-553D-42A0-94BF-E0AED9D20BDB}" destId="{6D7D8909-2460-4929-A80B-1458782B36A7}" srcOrd="3" destOrd="0" presId="urn:microsoft.com/office/officeart/2005/8/layout/bList2"/>
    <dgm:cxn modelId="{8895B109-7DDD-48AD-A71D-C275711EA132}" type="presParOf" srcId="{1B98E428-8271-469E-9C2B-234E31F2D1DF}" destId="{F62E3044-6510-4CFB-AC38-5532A3F8B38F}" srcOrd="1" destOrd="0" presId="urn:microsoft.com/office/officeart/2005/8/layout/bList2"/>
    <dgm:cxn modelId="{DAFD6C16-A41B-4DE3-A5DB-5E21174486C0}" type="presParOf" srcId="{1B98E428-8271-469E-9C2B-234E31F2D1DF}" destId="{A152085C-7531-418C-B8BE-421C394B5918}" srcOrd="2" destOrd="0" presId="urn:microsoft.com/office/officeart/2005/8/layout/bList2"/>
    <dgm:cxn modelId="{A6AEC573-DCD2-4808-B783-6DDE2F329798}" type="presParOf" srcId="{A152085C-7531-418C-B8BE-421C394B5918}" destId="{577725A7-0BCD-4342-98B4-CA3C77238B36}" srcOrd="0" destOrd="0" presId="urn:microsoft.com/office/officeart/2005/8/layout/bList2"/>
    <dgm:cxn modelId="{FD53036F-C035-41A9-B5CA-E57DACCDC811}" type="presParOf" srcId="{A152085C-7531-418C-B8BE-421C394B5918}" destId="{9F55D568-15B7-42E1-B2EB-E9FB7E312789}" srcOrd="1" destOrd="0" presId="urn:microsoft.com/office/officeart/2005/8/layout/bList2"/>
    <dgm:cxn modelId="{C9B9B2CC-1131-486C-9F09-6978D83E2D18}" type="presParOf" srcId="{A152085C-7531-418C-B8BE-421C394B5918}" destId="{381ADE22-1456-4A7F-896B-F155C2FBD90C}" srcOrd="2" destOrd="0" presId="urn:microsoft.com/office/officeart/2005/8/layout/bList2"/>
    <dgm:cxn modelId="{F6DDF23C-2CC1-4E0B-8DE6-82BE55D687BF}" type="presParOf" srcId="{A152085C-7531-418C-B8BE-421C394B5918}" destId="{4DFC2953-6D40-4BE5-87E1-466B2DCDFA2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C1CCB-1D18-4807-8946-08495067A4CC}">
      <dsp:nvSpPr>
        <dsp:cNvPr id="0" name=""/>
        <dsp:cNvSpPr/>
      </dsp:nvSpPr>
      <dsp:spPr>
        <a:xfrm>
          <a:off x="257581" y="2297"/>
          <a:ext cx="3672635" cy="337692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14300" rIns="3810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noProof="0" dirty="0" smtClean="0"/>
            <a:t>13 Participants will not provide a infrastructure</a:t>
          </a:r>
          <a:endParaRPr lang="en-US" sz="3000" kern="1200" noProof="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noProof="0" dirty="0" smtClean="0"/>
            <a:t>Those participants will also not provide a data source to feed identities</a:t>
          </a:r>
          <a:endParaRPr lang="en-US" sz="3000" kern="1200" noProof="0" dirty="0"/>
        </a:p>
      </dsp:txBody>
      <dsp:txXfrm>
        <a:off x="336706" y="81422"/>
        <a:ext cx="3514385" cy="3297800"/>
      </dsp:txXfrm>
    </dsp:sp>
    <dsp:sp modelId="{898E5651-BF38-43AC-AFF9-744E1389A713}">
      <dsp:nvSpPr>
        <dsp:cNvPr id="0" name=""/>
        <dsp:cNvSpPr/>
      </dsp:nvSpPr>
      <dsp:spPr>
        <a:xfrm>
          <a:off x="257581" y="3351037"/>
          <a:ext cx="3672635" cy="1178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57150" bIns="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noProof="0" dirty="0" smtClean="0"/>
            <a:t>The Topic</a:t>
          </a:r>
          <a:endParaRPr lang="en-US" sz="4500" kern="1200" noProof="0" dirty="0"/>
        </a:p>
      </dsp:txBody>
      <dsp:txXfrm>
        <a:off x="257581" y="3351037"/>
        <a:ext cx="2586363" cy="1178864"/>
      </dsp:txXfrm>
    </dsp:sp>
    <dsp:sp modelId="{6D7D8909-2460-4929-A80B-1458782B36A7}">
      <dsp:nvSpPr>
        <dsp:cNvPr id="0" name=""/>
        <dsp:cNvSpPr/>
      </dsp:nvSpPr>
      <dsp:spPr>
        <a:xfrm>
          <a:off x="2947837" y="3251081"/>
          <a:ext cx="1285422" cy="1285422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725A7-0BCD-4342-98B4-CA3C77238B36}">
      <dsp:nvSpPr>
        <dsp:cNvPr id="0" name=""/>
        <dsp:cNvSpPr/>
      </dsp:nvSpPr>
      <dsp:spPr>
        <a:xfrm>
          <a:off x="4551715" y="2297"/>
          <a:ext cx="3672635" cy="337692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14300" rIns="3810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noProof="0" dirty="0" smtClean="0"/>
            <a:t>It must be possible for all Participants to access central applications</a:t>
          </a:r>
          <a:endParaRPr lang="en-US" sz="3000" kern="1200" noProof="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noProof="0" dirty="0" smtClean="0"/>
            <a:t>This requires authentication</a:t>
          </a:r>
          <a:endParaRPr lang="en-US" sz="3000" kern="1200" noProof="0" dirty="0"/>
        </a:p>
      </dsp:txBody>
      <dsp:txXfrm>
        <a:off x="4630840" y="81422"/>
        <a:ext cx="3514385" cy="3297800"/>
      </dsp:txXfrm>
    </dsp:sp>
    <dsp:sp modelId="{381ADE22-1456-4A7F-896B-F155C2FBD90C}">
      <dsp:nvSpPr>
        <dsp:cNvPr id="0" name=""/>
        <dsp:cNvSpPr/>
      </dsp:nvSpPr>
      <dsp:spPr>
        <a:xfrm>
          <a:off x="4551715" y="3351037"/>
          <a:ext cx="3672635" cy="1178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57150" bIns="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noProof="0" dirty="0" smtClean="0"/>
            <a:t>The Goal</a:t>
          </a:r>
          <a:endParaRPr lang="en-US" sz="4500" kern="1200" noProof="0" dirty="0"/>
        </a:p>
      </dsp:txBody>
      <dsp:txXfrm>
        <a:off x="4551715" y="3351037"/>
        <a:ext cx="2586363" cy="1178864"/>
      </dsp:txXfrm>
    </dsp:sp>
    <dsp:sp modelId="{4DFC2953-6D40-4BE5-87E1-466B2DCDFA21}">
      <dsp:nvSpPr>
        <dsp:cNvPr id="0" name=""/>
        <dsp:cNvSpPr/>
      </dsp:nvSpPr>
      <dsp:spPr>
        <a:xfrm>
          <a:off x="7241971" y="3251081"/>
          <a:ext cx="1285422" cy="1285422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F091E-F589-4DDA-88E3-AD68D9116FE4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29874-E926-4A7E-8DFD-B52814EA02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84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29874-E926-4A7E-8DFD-B52814EA02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638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 bwMode="auto">
          <a:xfrm>
            <a:off x="180000" y="180000"/>
            <a:ext cx="8784000" cy="136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2000" y="2700000"/>
            <a:ext cx="5040000" cy="1440000"/>
          </a:xfrm>
          <a:prstGeom prst="rect">
            <a:avLst/>
          </a:prstGeom>
        </p:spPr>
        <p:txBody>
          <a:bodyPr/>
          <a:lstStyle>
            <a:lvl1pPr algn="l">
              <a:lnSpc>
                <a:spcPts val="36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4500000"/>
            <a:ext cx="5040000" cy="1440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durch Klicken bearbeiten:</a:t>
            </a:r>
            <a:br>
              <a:rPr lang="de-DE" dirty="0" smtClean="0"/>
            </a:br>
            <a:r>
              <a:rPr lang="de-DE" dirty="0" smtClean="0"/>
              <a:t>Vortragende/r</a:t>
            </a:r>
            <a:br>
              <a:rPr lang="de-DE" dirty="0" smtClean="0"/>
            </a:br>
            <a:r>
              <a:rPr lang="de-DE" dirty="0" smtClean="0"/>
              <a:t>Funktion im BKA</a:t>
            </a:r>
            <a:br>
              <a:rPr lang="de-DE" dirty="0" smtClean="0"/>
            </a:br>
            <a:r>
              <a:rPr lang="de-DE" dirty="0" smtClean="0"/>
              <a:t>Ort, Datum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452000" y="6552000"/>
            <a:ext cx="720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25.05.18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8000" y="6552000"/>
            <a:ext cx="6984000" cy="1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IAM Alignment Workshop</a:t>
            </a:r>
            <a:endParaRPr lang="de-DE" dirty="0"/>
          </a:p>
        </p:txBody>
      </p:sp>
      <p:sp>
        <p:nvSpPr>
          <p:cNvPr id="1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/>
              <a:pPr/>
              <a:t>‹#›</a:t>
            </a:fld>
            <a:endParaRPr lang="de-DE" dirty="0" smtClean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"/>
          <a:stretch/>
        </p:blipFill>
        <p:spPr>
          <a:xfrm>
            <a:off x="203931" y="204910"/>
            <a:ext cx="2093064" cy="132081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137" y="482828"/>
            <a:ext cx="914324" cy="2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90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 bwMode="auto">
          <a:xfrm>
            <a:off x="180000" y="180000"/>
            <a:ext cx="8784000" cy="136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2000" y="2700000"/>
            <a:ext cx="5040000" cy="1440000"/>
          </a:xfrm>
          <a:prstGeom prst="rect">
            <a:avLst/>
          </a:prstGeom>
        </p:spPr>
        <p:txBody>
          <a:bodyPr/>
          <a:lstStyle>
            <a:lvl1pPr algn="l">
              <a:lnSpc>
                <a:spcPts val="36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71550" y="4500000"/>
            <a:ext cx="5040000" cy="1440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None/>
              <a:tabLst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durch Klicken bearbeiten:</a:t>
            </a:r>
            <a:br>
              <a:rPr lang="de-DE" dirty="0" smtClean="0"/>
            </a:br>
            <a:r>
              <a:rPr lang="de-DE" dirty="0" smtClean="0"/>
              <a:t>Vortragende/r</a:t>
            </a:r>
            <a:br>
              <a:rPr lang="de-DE" dirty="0" smtClean="0"/>
            </a:br>
            <a:r>
              <a:rPr lang="de-DE" dirty="0" smtClean="0"/>
              <a:t>Funktion im BKA</a:t>
            </a:r>
            <a:br>
              <a:rPr lang="de-DE" dirty="0" smtClean="0"/>
            </a:br>
            <a:r>
              <a:rPr lang="de-DE" dirty="0" smtClean="0"/>
              <a:t>Ort, Datum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452000" y="6552000"/>
            <a:ext cx="720000" cy="180000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rgbClr val="6B7581"/>
                </a:solidFill>
              </a:rPr>
              <a:t>25.05.18</a:t>
            </a:r>
            <a:endParaRPr lang="de-DE" dirty="0">
              <a:solidFill>
                <a:srgbClr val="6B758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68000" y="6552000"/>
            <a:ext cx="6984000" cy="180000"/>
          </a:xfrm>
          <a:prstGeom prst="rect">
            <a:avLst/>
          </a:prstGeom>
        </p:spPr>
        <p:txBody>
          <a:bodyPr/>
          <a:lstStyle/>
          <a:p>
            <a:r>
              <a:rPr lang="de-DE" smtClean="0">
                <a:solidFill>
                  <a:srgbClr val="6B7581"/>
                </a:solidFill>
              </a:rPr>
              <a:t>IAM Alignment Workshop</a:t>
            </a:r>
            <a:endParaRPr lang="de-DE" dirty="0">
              <a:solidFill>
                <a:srgbClr val="6B758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230400"/>
            <a:ext cx="2133616" cy="1270009"/>
          </a:xfrm>
          <a:prstGeom prst="rect">
            <a:avLst/>
          </a:prstGeom>
        </p:spPr>
      </p:pic>
      <p:sp>
        <p:nvSpPr>
          <p:cNvPr id="1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>
                <a:solidFill>
                  <a:srgbClr val="6B7581"/>
                </a:solidFill>
              </a:rPr>
              <a:pPr/>
              <a:t>‹#›</a:t>
            </a:fld>
            <a:endParaRPr lang="de-DE" dirty="0" smtClean="0">
              <a:solidFill>
                <a:srgbClr val="6B7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5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2000" y="396000"/>
            <a:ext cx="6264000" cy="108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68000" y="1980000"/>
            <a:ext cx="8208000" cy="4320000"/>
          </a:xfrm>
        </p:spPr>
        <p:txBody>
          <a:bodyPr/>
          <a:lstStyle>
            <a:lvl1pPr marL="468000"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2000" y="6552000"/>
            <a:ext cx="72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en-US" altLang="de-DE" smtClean="0">
                <a:solidFill>
                  <a:srgbClr val="6B7581"/>
                </a:solidFill>
              </a:rPr>
              <a:t>25.05.18</a:t>
            </a:r>
            <a:endParaRPr lang="de-DE" altLang="de-DE" dirty="0">
              <a:solidFill>
                <a:srgbClr val="6B7581"/>
              </a:solidFill>
            </a:endParaRPr>
          </a:p>
        </p:txBody>
      </p:sp>
      <p:sp>
        <p:nvSpPr>
          <p:cNvPr id="1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>
                <a:solidFill>
                  <a:srgbClr val="6B7581"/>
                </a:solidFill>
              </a:rPr>
              <a:pPr/>
              <a:t>‹#›</a:t>
            </a:fld>
            <a:endParaRPr lang="de-DE" dirty="0" smtClean="0">
              <a:solidFill>
                <a:srgbClr val="6B7581"/>
              </a:solidFill>
            </a:endParaRPr>
          </a:p>
        </p:txBody>
      </p:sp>
      <p:sp>
        <p:nvSpPr>
          <p:cNvPr id="1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000" y="6552000"/>
            <a:ext cx="698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de-DE" altLang="de-DE" smtClean="0">
                <a:solidFill>
                  <a:srgbClr val="6B7581"/>
                </a:solidFill>
              </a:rPr>
              <a:t>IAM Alignment Workshop</a:t>
            </a:r>
            <a:endParaRPr lang="de-DE" altLang="de-DE" dirty="0">
              <a:solidFill>
                <a:srgbClr val="6B7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54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versetz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971549" y="1980000"/>
            <a:ext cx="7704000" cy="43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2000" y="6552000"/>
            <a:ext cx="72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en-US" altLang="de-DE" smtClean="0">
                <a:solidFill>
                  <a:srgbClr val="6B7581"/>
                </a:solidFill>
              </a:rPr>
              <a:t>25.05.18</a:t>
            </a:r>
            <a:endParaRPr lang="de-DE" altLang="de-DE" dirty="0">
              <a:solidFill>
                <a:srgbClr val="6B7581"/>
              </a:solidFill>
            </a:endParaRPr>
          </a:p>
        </p:txBody>
      </p:sp>
      <p:sp>
        <p:nvSpPr>
          <p:cNvPr id="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>
                <a:solidFill>
                  <a:srgbClr val="6B7581"/>
                </a:solidFill>
              </a:rPr>
              <a:pPr/>
              <a:t>‹#›</a:t>
            </a:fld>
            <a:endParaRPr lang="de-DE" dirty="0" smtClean="0">
              <a:solidFill>
                <a:srgbClr val="6B7581"/>
              </a:solidFill>
            </a:endParaRPr>
          </a:p>
        </p:txBody>
      </p:sp>
      <p:sp>
        <p:nvSpPr>
          <p:cNvPr id="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000" y="6552000"/>
            <a:ext cx="698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de-DE" altLang="de-DE" smtClean="0">
                <a:solidFill>
                  <a:srgbClr val="6B7581"/>
                </a:solidFill>
              </a:rPr>
              <a:t>IAM Alignment Workshop</a:t>
            </a:r>
            <a:endParaRPr lang="de-DE" altLang="de-DE" dirty="0">
              <a:solidFill>
                <a:srgbClr val="6B7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18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68000" y="1980000"/>
            <a:ext cx="3780000" cy="43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896000" y="1980000"/>
            <a:ext cx="3780000" cy="43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2000" y="6552000"/>
            <a:ext cx="72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en-US" altLang="de-DE" smtClean="0">
                <a:solidFill>
                  <a:srgbClr val="6B7581"/>
                </a:solidFill>
              </a:rPr>
              <a:t>25.05.18</a:t>
            </a:r>
            <a:endParaRPr lang="de-DE" altLang="de-DE" dirty="0">
              <a:solidFill>
                <a:srgbClr val="6B7581"/>
              </a:solidFill>
            </a:endParaRPr>
          </a:p>
        </p:txBody>
      </p:sp>
      <p:sp>
        <p:nvSpPr>
          <p:cNvPr id="9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>
                <a:solidFill>
                  <a:srgbClr val="6B7581"/>
                </a:solidFill>
              </a:rPr>
              <a:pPr/>
              <a:t>‹#›</a:t>
            </a:fld>
            <a:endParaRPr lang="de-DE" dirty="0" smtClean="0">
              <a:solidFill>
                <a:srgbClr val="6B7581"/>
              </a:solidFill>
            </a:endParaRPr>
          </a:p>
        </p:txBody>
      </p:sp>
      <p:sp>
        <p:nvSpPr>
          <p:cNvPr id="10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000" y="6552000"/>
            <a:ext cx="698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de-DE" altLang="de-DE" smtClean="0">
                <a:solidFill>
                  <a:srgbClr val="6B7581"/>
                </a:solidFill>
              </a:rPr>
              <a:t>IAM Alignment Workshop</a:t>
            </a:r>
            <a:endParaRPr lang="de-DE" altLang="de-DE" dirty="0">
              <a:solidFill>
                <a:srgbClr val="6B7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2000" y="396000"/>
            <a:ext cx="6264000" cy="108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96000" y="1980000"/>
            <a:ext cx="3780000" cy="432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68000" y="1980000"/>
            <a:ext cx="3780000" cy="43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2000" y="6552000"/>
            <a:ext cx="72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en-US" altLang="de-DE" smtClean="0">
                <a:solidFill>
                  <a:srgbClr val="6B7581"/>
                </a:solidFill>
              </a:rPr>
              <a:t>25.05.18</a:t>
            </a:r>
            <a:endParaRPr lang="de-DE" altLang="de-DE" dirty="0">
              <a:solidFill>
                <a:srgbClr val="6B7581"/>
              </a:solidFill>
            </a:endParaRPr>
          </a:p>
        </p:txBody>
      </p:sp>
      <p:sp>
        <p:nvSpPr>
          <p:cNvPr id="9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>
                <a:solidFill>
                  <a:srgbClr val="6B7581"/>
                </a:solidFill>
              </a:rPr>
              <a:pPr/>
              <a:t>‹#›</a:t>
            </a:fld>
            <a:endParaRPr lang="de-DE" dirty="0" smtClean="0">
              <a:solidFill>
                <a:srgbClr val="6B7581"/>
              </a:solidFill>
            </a:endParaRPr>
          </a:p>
        </p:txBody>
      </p:sp>
      <p:sp>
        <p:nvSpPr>
          <p:cNvPr id="10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000" y="6552000"/>
            <a:ext cx="698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de-DE" altLang="de-DE" smtClean="0">
                <a:solidFill>
                  <a:srgbClr val="6B7581"/>
                </a:solidFill>
              </a:rPr>
              <a:t>IAM Alignment Workshop</a:t>
            </a:r>
            <a:endParaRPr lang="de-DE" altLang="de-DE" dirty="0">
              <a:solidFill>
                <a:srgbClr val="6B7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6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2000" y="396000"/>
            <a:ext cx="6264000" cy="108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3"/>
          </p:nvPr>
        </p:nvSpPr>
        <p:spPr>
          <a:xfrm>
            <a:off x="468000" y="1773238"/>
            <a:ext cx="8208000" cy="453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2000" y="6552000"/>
            <a:ext cx="72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en-US" altLang="de-DE" smtClean="0">
                <a:solidFill>
                  <a:srgbClr val="6B7581"/>
                </a:solidFill>
              </a:rPr>
              <a:t>25.05.18</a:t>
            </a:r>
            <a:endParaRPr lang="de-DE" altLang="de-DE" dirty="0">
              <a:solidFill>
                <a:srgbClr val="6B7581"/>
              </a:solidFill>
            </a:endParaRPr>
          </a:p>
        </p:txBody>
      </p:sp>
      <p:sp>
        <p:nvSpPr>
          <p:cNvPr id="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>
                <a:solidFill>
                  <a:srgbClr val="6B7581"/>
                </a:solidFill>
              </a:rPr>
              <a:pPr/>
              <a:t>‹#›</a:t>
            </a:fld>
            <a:endParaRPr lang="de-DE" dirty="0" smtClean="0">
              <a:solidFill>
                <a:srgbClr val="6B7581"/>
              </a:solidFill>
            </a:endParaRPr>
          </a:p>
        </p:txBody>
      </p:sp>
      <p:sp>
        <p:nvSpPr>
          <p:cNvPr id="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000" y="6552000"/>
            <a:ext cx="698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de-DE" altLang="de-DE" smtClean="0">
                <a:solidFill>
                  <a:srgbClr val="6B7581"/>
                </a:solidFill>
              </a:rPr>
              <a:t>IAM Alignment Workshop</a:t>
            </a:r>
            <a:endParaRPr lang="de-DE" altLang="de-DE" dirty="0">
              <a:solidFill>
                <a:srgbClr val="6B7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25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2000" y="396000"/>
            <a:ext cx="6264000" cy="108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3"/>
          </p:nvPr>
        </p:nvSpPr>
        <p:spPr>
          <a:xfrm>
            <a:off x="468313" y="1773238"/>
            <a:ext cx="3780000" cy="453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2000" y="6552000"/>
            <a:ext cx="72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en-US" altLang="de-DE" smtClean="0">
                <a:solidFill>
                  <a:srgbClr val="6B7581"/>
                </a:solidFill>
              </a:rPr>
              <a:t>25.05.18</a:t>
            </a:r>
            <a:endParaRPr lang="de-DE" altLang="de-DE" dirty="0">
              <a:solidFill>
                <a:srgbClr val="6B7581"/>
              </a:solidFill>
            </a:endParaRPr>
          </a:p>
        </p:txBody>
      </p:sp>
      <p:sp>
        <p:nvSpPr>
          <p:cNvPr id="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>
                <a:solidFill>
                  <a:srgbClr val="6B7581"/>
                </a:solidFill>
              </a:rPr>
              <a:pPr/>
              <a:t>‹#›</a:t>
            </a:fld>
            <a:endParaRPr lang="de-DE" dirty="0" smtClean="0">
              <a:solidFill>
                <a:srgbClr val="6B7581"/>
              </a:solidFill>
            </a:endParaRPr>
          </a:p>
        </p:txBody>
      </p:sp>
      <p:sp>
        <p:nvSpPr>
          <p:cNvPr id="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000" y="6552000"/>
            <a:ext cx="698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de-DE" altLang="de-DE" smtClean="0">
                <a:solidFill>
                  <a:srgbClr val="6B7581"/>
                </a:solidFill>
              </a:rPr>
              <a:t>IAM Alignment Workshop</a:t>
            </a:r>
            <a:endParaRPr lang="de-DE" altLang="de-DE" dirty="0">
              <a:solidFill>
                <a:srgbClr val="6B7581"/>
              </a:solidFill>
            </a:endParaRP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4"/>
          </p:nvPr>
        </p:nvSpPr>
        <p:spPr>
          <a:xfrm>
            <a:off x="4896000" y="1773238"/>
            <a:ext cx="3780000" cy="453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180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esamt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2000" y="396000"/>
            <a:ext cx="6264000" cy="108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1773238"/>
            <a:ext cx="9144000" cy="4525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2000" y="6552000"/>
            <a:ext cx="72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en-US" altLang="de-DE" smtClean="0">
                <a:solidFill>
                  <a:srgbClr val="6B7581"/>
                </a:solidFill>
              </a:rPr>
              <a:t>25.05.18</a:t>
            </a:r>
            <a:endParaRPr lang="de-DE" altLang="de-DE" dirty="0">
              <a:solidFill>
                <a:srgbClr val="6B7581"/>
              </a:solidFill>
            </a:endParaRPr>
          </a:p>
        </p:txBody>
      </p:sp>
      <p:sp>
        <p:nvSpPr>
          <p:cNvPr id="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>
                <a:solidFill>
                  <a:srgbClr val="6B7581"/>
                </a:solidFill>
              </a:rPr>
              <a:pPr/>
              <a:t>‹#›</a:t>
            </a:fld>
            <a:endParaRPr lang="de-DE" dirty="0" smtClean="0">
              <a:solidFill>
                <a:srgbClr val="6B7581"/>
              </a:solidFill>
            </a:endParaRPr>
          </a:p>
        </p:txBody>
      </p:sp>
      <p:sp>
        <p:nvSpPr>
          <p:cNvPr id="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000" y="6552000"/>
            <a:ext cx="698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de-DE" altLang="de-DE" smtClean="0">
                <a:solidFill>
                  <a:srgbClr val="6B7581"/>
                </a:solidFill>
              </a:rPr>
              <a:t>IAM Alignment Workshop</a:t>
            </a:r>
            <a:endParaRPr lang="de-DE" altLang="de-DE" dirty="0">
              <a:solidFill>
                <a:srgbClr val="6B7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2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412000" y="396000"/>
            <a:ext cx="6264000" cy="108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2000" y="6552000"/>
            <a:ext cx="72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en-US" altLang="de-DE" smtClean="0">
                <a:solidFill>
                  <a:srgbClr val="6B7581"/>
                </a:solidFill>
              </a:rPr>
              <a:t>25.05.18</a:t>
            </a:r>
            <a:endParaRPr lang="de-DE" altLang="de-DE" dirty="0">
              <a:solidFill>
                <a:srgbClr val="6B7581"/>
              </a:solidFill>
            </a:endParaRP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>
                <a:solidFill>
                  <a:srgbClr val="6B7581"/>
                </a:solidFill>
              </a:rPr>
              <a:pPr/>
              <a:t>‹#›</a:t>
            </a:fld>
            <a:endParaRPr lang="de-DE" dirty="0" smtClean="0">
              <a:solidFill>
                <a:srgbClr val="6B7581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000" y="6552000"/>
            <a:ext cx="698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de-DE" altLang="de-DE" smtClean="0">
                <a:solidFill>
                  <a:srgbClr val="6B7581"/>
                </a:solidFill>
              </a:rPr>
              <a:t>IAM Alignment Workshop</a:t>
            </a:r>
            <a:endParaRPr lang="de-DE" altLang="de-DE" dirty="0">
              <a:solidFill>
                <a:srgbClr val="6B7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85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2000" y="396000"/>
            <a:ext cx="6264000" cy="108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68000" y="1980000"/>
            <a:ext cx="8208000" cy="4320000"/>
          </a:xfrm>
        </p:spPr>
        <p:txBody>
          <a:bodyPr/>
          <a:lstStyle>
            <a:lvl1pPr marL="504000"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2000" y="6552000"/>
            <a:ext cx="72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en-US" altLang="de-DE" smtClean="0"/>
              <a:t>25.05.18</a:t>
            </a:r>
            <a:endParaRPr lang="de-DE" altLang="de-DE" dirty="0"/>
          </a:p>
        </p:txBody>
      </p:sp>
      <p:sp>
        <p:nvSpPr>
          <p:cNvPr id="10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/>
              <a:pPr/>
              <a:t>‹#›</a:t>
            </a:fld>
            <a:endParaRPr lang="de-DE" dirty="0" smtClean="0"/>
          </a:p>
        </p:txBody>
      </p:sp>
      <p:sp>
        <p:nvSpPr>
          <p:cNvPr id="1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000" y="6552000"/>
            <a:ext cx="698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de-DE" altLang="de-DE" smtClean="0"/>
              <a:t>IAM Alignment Workshop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33765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versetz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971549" y="1980000"/>
            <a:ext cx="7704000" cy="43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2000" y="6552000"/>
            <a:ext cx="72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en-US" altLang="de-DE" smtClean="0"/>
              <a:t>25.05.18</a:t>
            </a:r>
            <a:endParaRPr lang="de-DE" altLang="de-DE" dirty="0"/>
          </a:p>
        </p:txBody>
      </p:sp>
      <p:sp>
        <p:nvSpPr>
          <p:cNvPr id="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/>
              <a:pPr/>
              <a:t>‹#›</a:t>
            </a:fld>
            <a:endParaRPr lang="de-DE" dirty="0" smtClean="0"/>
          </a:p>
        </p:txBody>
      </p:sp>
      <p:sp>
        <p:nvSpPr>
          <p:cNvPr id="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000" y="6552000"/>
            <a:ext cx="698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de-DE" altLang="de-DE" smtClean="0"/>
              <a:t>IAM Alignment Workshop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623799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68000" y="1980000"/>
            <a:ext cx="3780000" cy="43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896000" y="1980000"/>
            <a:ext cx="3780000" cy="43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2000" y="6552000"/>
            <a:ext cx="72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en-US" altLang="de-DE" smtClean="0"/>
              <a:t>25.05.18</a:t>
            </a:r>
            <a:endParaRPr lang="de-DE" altLang="de-DE" dirty="0"/>
          </a:p>
        </p:txBody>
      </p:sp>
      <p:sp>
        <p:nvSpPr>
          <p:cNvPr id="9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/>
              <a:pPr/>
              <a:t>‹#›</a:t>
            </a:fld>
            <a:endParaRPr lang="de-DE" dirty="0" smtClean="0"/>
          </a:p>
        </p:txBody>
      </p:sp>
      <p:sp>
        <p:nvSpPr>
          <p:cNvPr id="10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000" y="6552000"/>
            <a:ext cx="698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de-DE" altLang="de-DE" smtClean="0"/>
              <a:t>IAM Alignment Workshop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46640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2000" y="396000"/>
            <a:ext cx="6264000" cy="108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96000" y="1980000"/>
            <a:ext cx="3780000" cy="432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68000" y="1980000"/>
            <a:ext cx="3780000" cy="432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2000" y="6552000"/>
            <a:ext cx="72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en-US" altLang="de-DE" smtClean="0"/>
              <a:t>25.05.18</a:t>
            </a:r>
            <a:endParaRPr lang="de-DE" altLang="de-DE" dirty="0"/>
          </a:p>
        </p:txBody>
      </p:sp>
      <p:sp>
        <p:nvSpPr>
          <p:cNvPr id="9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/>
              <a:pPr/>
              <a:t>‹#›</a:t>
            </a:fld>
            <a:endParaRPr lang="de-DE" dirty="0" smtClean="0"/>
          </a:p>
        </p:txBody>
      </p:sp>
      <p:sp>
        <p:nvSpPr>
          <p:cNvPr id="10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000" y="6552000"/>
            <a:ext cx="698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de-DE" altLang="de-DE" smtClean="0"/>
              <a:t>IAM Alignment Workshop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9219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2000" y="396000"/>
            <a:ext cx="6264000" cy="108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3"/>
          </p:nvPr>
        </p:nvSpPr>
        <p:spPr>
          <a:xfrm>
            <a:off x="468000" y="1773238"/>
            <a:ext cx="8208000" cy="453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2000" y="6552000"/>
            <a:ext cx="72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en-US" altLang="de-DE" smtClean="0"/>
              <a:t>25.05.18</a:t>
            </a:r>
            <a:endParaRPr lang="de-DE" altLang="de-DE" dirty="0"/>
          </a:p>
        </p:txBody>
      </p:sp>
      <p:sp>
        <p:nvSpPr>
          <p:cNvPr id="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/>
              <a:pPr/>
              <a:t>‹#›</a:t>
            </a:fld>
            <a:endParaRPr lang="de-DE" dirty="0" smtClean="0"/>
          </a:p>
        </p:txBody>
      </p:sp>
      <p:sp>
        <p:nvSpPr>
          <p:cNvPr id="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000" y="6552000"/>
            <a:ext cx="698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de-DE" altLang="de-DE" smtClean="0"/>
              <a:t>IAM Alignment Workshop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360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2000" y="396000"/>
            <a:ext cx="6264000" cy="108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3"/>
          </p:nvPr>
        </p:nvSpPr>
        <p:spPr>
          <a:xfrm>
            <a:off x="468313" y="1773238"/>
            <a:ext cx="3780000" cy="453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2000" y="6552000"/>
            <a:ext cx="72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en-US" altLang="de-DE" smtClean="0"/>
              <a:t>25.05.18</a:t>
            </a:r>
            <a:endParaRPr lang="de-DE" altLang="de-DE" dirty="0"/>
          </a:p>
        </p:txBody>
      </p:sp>
      <p:sp>
        <p:nvSpPr>
          <p:cNvPr id="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/>
              <a:pPr/>
              <a:t>‹#›</a:t>
            </a:fld>
            <a:endParaRPr lang="de-DE" dirty="0" smtClean="0"/>
          </a:p>
        </p:txBody>
      </p:sp>
      <p:sp>
        <p:nvSpPr>
          <p:cNvPr id="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000" y="6552000"/>
            <a:ext cx="698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de-DE" altLang="de-DE" smtClean="0"/>
              <a:t>IAM Alignment Workshop</a:t>
            </a:r>
            <a:endParaRPr lang="de-DE" altLang="de-DE" dirty="0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4"/>
          </p:nvPr>
        </p:nvSpPr>
        <p:spPr>
          <a:xfrm>
            <a:off x="4896000" y="1773238"/>
            <a:ext cx="3780000" cy="453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335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esamt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2000" y="396000"/>
            <a:ext cx="6264000" cy="108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1773238"/>
            <a:ext cx="9144000" cy="45251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2000" y="6552000"/>
            <a:ext cx="72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en-US" altLang="de-DE" smtClean="0"/>
              <a:t>25.05.18</a:t>
            </a:r>
            <a:endParaRPr lang="de-DE" altLang="de-DE" dirty="0"/>
          </a:p>
        </p:txBody>
      </p:sp>
      <p:sp>
        <p:nvSpPr>
          <p:cNvPr id="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/>
              <a:pPr/>
              <a:t>‹#›</a:t>
            </a:fld>
            <a:endParaRPr lang="de-DE" dirty="0" smtClean="0"/>
          </a:p>
        </p:txBody>
      </p:sp>
      <p:sp>
        <p:nvSpPr>
          <p:cNvPr id="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000" y="6552000"/>
            <a:ext cx="698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de-DE" altLang="de-DE" smtClean="0"/>
              <a:t>IAM Alignment Workshop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5907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412000" y="396000"/>
            <a:ext cx="6264000" cy="108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2000" y="6552000"/>
            <a:ext cx="72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en-US" altLang="de-DE" smtClean="0"/>
              <a:t>25.05.18</a:t>
            </a:r>
            <a:endParaRPr lang="de-DE" altLang="de-DE" dirty="0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/>
              <a:pPr/>
              <a:t>‹#›</a:t>
            </a:fld>
            <a:endParaRPr lang="de-DE" dirty="0" smtClean="0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000" y="6552000"/>
            <a:ext cx="698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de-DE" altLang="de-DE" smtClean="0"/>
              <a:t>IAM Alignment Workshop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91455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/>
        </p:nvCxnSpPr>
        <p:spPr bwMode="auto">
          <a:xfrm>
            <a:off x="0" y="6516000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9" name="Gerade Verbindung 8"/>
          <p:cNvCxnSpPr/>
          <p:nvPr/>
        </p:nvCxnSpPr>
        <p:spPr bwMode="auto">
          <a:xfrm flipV="1">
            <a:off x="0" y="1548000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gradFill flip="none"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  <a:tileRect/>
            </a:gra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174" y="396000"/>
            <a:ext cx="6264513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Titelmasterformat durch Klicken bearbeiten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80000"/>
            <a:ext cx="8207375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2000" y="6552000"/>
            <a:ext cx="72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en-US" altLang="de-DE" smtClean="0"/>
              <a:t>25.05.18</a:t>
            </a:r>
            <a:endParaRPr lang="de-DE" altLang="de-DE" dirty="0"/>
          </a:p>
        </p:txBody>
      </p:sp>
      <p:sp>
        <p:nvSpPr>
          <p:cNvPr id="13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/>
              <a:pPr/>
              <a:t>‹#›</a:t>
            </a:fld>
            <a:endParaRPr lang="de-DE" dirty="0" smtClean="0"/>
          </a:p>
        </p:txBody>
      </p:sp>
      <p:sp>
        <p:nvSpPr>
          <p:cNvPr id="14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000" y="6552000"/>
            <a:ext cx="698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tx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de-DE" altLang="de-DE" smtClean="0"/>
              <a:t>IAM Alignment Workshop</a:t>
            </a:r>
            <a:endParaRPr lang="de-DE" alt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5" y="204910"/>
            <a:ext cx="2133616" cy="13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0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0" r:id="rId4"/>
    <p:sldLayoutId id="2147483658" r:id="rId5"/>
    <p:sldLayoutId id="2147483654" r:id="rId6"/>
    <p:sldLayoutId id="2147483661" r:id="rId7"/>
    <p:sldLayoutId id="2147483662" r:id="rId8"/>
    <p:sldLayoutId id="2147483655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r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BundesSerif Office" panose="02050002050300000203" pitchFamily="18" charset="0"/>
          <a:ea typeface="+mj-ea"/>
          <a:cs typeface="+mj-cs"/>
        </a:defRPr>
      </a:lvl1pPr>
    </p:titleStyle>
    <p:bodyStyle>
      <a:lvl1pPr marL="504000" indent="-504000" algn="l" defTabSz="914400" rtl="0" eaLnBrk="1" latinLnBrk="0" hangingPunct="1">
        <a:spcBef>
          <a:spcPts val="0"/>
        </a:spcBef>
        <a:spcAft>
          <a:spcPts val="120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undesSans Office" panose="020B0002030500000203" pitchFamily="34" charset="0"/>
          <a:ea typeface="+mn-ea"/>
          <a:cs typeface="+mn-cs"/>
        </a:defRPr>
      </a:lvl1pPr>
      <a:lvl2pPr marL="810000" indent="-2880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undesSans Office" panose="020B0002030500000203" pitchFamily="34" charset="0"/>
          <a:ea typeface="+mn-ea"/>
          <a:cs typeface="+mn-cs"/>
        </a:defRPr>
      </a:lvl2pPr>
      <a:lvl3pPr marL="1026000" indent="-2160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undesSans Office" panose="020B0002030500000203" pitchFamily="34" charset="0"/>
          <a:ea typeface="+mn-ea"/>
          <a:cs typeface="+mn-cs"/>
        </a:defRPr>
      </a:lvl3pPr>
      <a:lvl4pPr marL="1278000" indent="-2160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undesSans Office" panose="020B0002030500000203" pitchFamily="34" charset="0"/>
          <a:ea typeface="+mn-ea"/>
          <a:cs typeface="+mn-cs"/>
        </a:defRPr>
      </a:lvl4pPr>
      <a:lvl5pPr marL="1494000" indent="-216000" algn="l" defTabSz="914400" rtl="0" eaLnBrk="1" latinLnBrk="0" hangingPunct="1">
        <a:spcBef>
          <a:spcPts val="0"/>
        </a:spcBef>
        <a:spcAft>
          <a:spcPts val="1200"/>
        </a:spcAft>
        <a:buFont typeface="BundesSans Office" panose="020B0002030500000203" pitchFamily="34" charset="0"/>
        <a:buChar char="–"/>
        <a:defRPr sz="2000" kern="1200">
          <a:solidFill>
            <a:schemeClr val="tx1"/>
          </a:solidFill>
          <a:latin typeface="BundesSans Office" panose="020B0002030500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230400"/>
            <a:ext cx="2133616" cy="1270009"/>
          </a:xfrm>
          <a:prstGeom prst="rect">
            <a:avLst/>
          </a:prstGeom>
        </p:spPr>
      </p:pic>
      <p:cxnSp>
        <p:nvCxnSpPr>
          <p:cNvPr id="8" name="Gerade Verbindung 7"/>
          <p:cNvCxnSpPr/>
          <p:nvPr/>
        </p:nvCxnSpPr>
        <p:spPr bwMode="auto">
          <a:xfrm>
            <a:off x="0" y="6516000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gradFill flip="none"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9" name="Gerade Verbindung 8"/>
          <p:cNvCxnSpPr/>
          <p:nvPr/>
        </p:nvCxnSpPr>
        <p:spPr bwMode="auto">
          <a:xfrm flipV="1">
            <a:off x="0" y="1548000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gradFill flip="none"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174" y="396000"/>
            <a:ext cx="6264513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Titelmasterformat durch Klicken bearbeiten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980000"/>
            <a:ext cx="8207375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52000" y="6552000"/>
            <a:ext cx="720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en-US" altLang="de-DE" smtClean="0">
                <a:solidFill>
                  <a:srgbClr val="6B7581"/>
                </a:solidFill>
                <a:cs typeface="Arial" charset="0"/>
              </a:rPr>
              <a:t>25.05.18</a:t>
            </a:r>
            <a:endParaRPr lang="de-DE" altLang="de-DE" dirty="0">
              <a:solidFill>
                <a:srgbClr val="6B7581"/>
              </a:solidFill>
              <a:cs typeface="Arial" charset="0"/>
            </a:endParaRPr>
          </a:p>
        </p:txBody>
      </p:sp>
      <p:sp>
        <p:nvSpPr>
          <p:cNvPr id="13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000" y="6552000"/>
            <a:ext cx="50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700" b="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fld id="{1837EB82-9BC9-45C5-B591-A262501E48F9}" type="slidenum">
              <a:rPr lang="de-DE" smtClean="0">
                <a:solidFill>
                  <a:srgbClr val="6B7581"/>
                </a:solidFill>
                <a:cs typeface="Arial" charset="0"/>
              </a:rPr>
              <a:pPr/>
              <a:t>‹#›</a:t>
            </a:fld>
            <a:endParaRPr lang="de-DE" dirty="0" smtClean="0">
              <a:solidFill>
                <a:srgbClr val="6B7581"/>
              </a:solidFill>
              <a:cs typeface="Arial" charset="0"/>
            </a:endParaRPr>
          </a:p>
        </p:txBody>
      </p:sp>
      <p:sp>
        <p:nvSpPr>
          <p:cNvPr id="14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000" y="6552000"/>
            <a:ext cx="6984000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700">
                <a:solidFill>
                  <a:schemeClr val="accent2"/>
                </a:solidFill>
                <a:latin typeface="BundesSans Office" panose="020B0002030500000203" pitchFamily="34" charset="0"/>
              </a:defRPr>
            </a:lvl1pPr>
          </a:lstStyle>
          <a:p>
            <a:r>
              <a:rPr lang="de-DE" altLang="de-DE" smtClean="0">
                <a:solidFill>
                  <a:srgbClr val="6B7581"/>
                </a:solidFill>
                <a:cs typeface="Arial" charset="0"/>
              </a:rPr>
              <a:t>IAM Alignment Workshop</a:t>
            </a:r>
            <a:endParaRPr lang="de-DE" altLang="de-DE" dirty="0">
              <a:solidFill>
                <a:srgbClr val="6B758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r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BundesSerif Office" panose="02050002050300000203" pitchFamily="18" charset="0"/>
          <a:ea typeface="+mj-ea"/>
          <a:cs typeface="+mj-cs"/>
        </a:defRPr>
      </a:lvl1pPr>
    </p:titleStyle>
    <p:bodyStyle>
      <a:lvl1pPr marL="504000" indent="-504000" algn="l" defTabSz="914400" rtl="0" eaLnBrk="1" latinLnBrk="0" hangingPunct="1">
        <a:spcBef>
          <a:spcPts val="0"/>
        </a:spcBef>
        <a:spcAft>
          <a:spcPts val="120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BundesSans Office" panose="020B0002030500000203" pitchFamily="34" charset="0"/>
          <a:ea typeface="+mn-ea"/>
          <a:cs typeface="+mn-cs"/>
        </a:defRPr>
      </a:lvl1pPr>
      <a:lvl2pPr marL="810000" indent="-2880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undesSans Office" panose="020B0002030500000203" pitchFamily="34" charset="0"/>
          <a:ea typeface="+mn-ea"/>
          <a:cs typeface="+mn-cs"/>
        </a:defRPr>
      </a:lvl2pPr>
      <a:lvl3pPr marL="1026000" indent="-2160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undesSans Office" panose="020B0002030500000203" pitchFamily="34" charset="0"/>
          <a:ea typeface="+mn-ea"/>
          <a:cs typeface="+mn-cs"/>
        </a:defRPr>
      </a:lvl3pPr>
      <a:lvl4pPr marL="1278000" indent="-2160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undesSans Office" panose="020B0002030500000203" pitchFamily="34" charset="0"/>
          <a:ea typeface="+mn-ea"/>
          <a:cs typeface="+mn-cs"/>
        </a:defRPr>
      </a:lvl4pPr>
      <a:lvl5pPr marL="1494000" indent="-216000" algn="l" defTabSz="914400" rtl="0" eaLnBrk="1" latinLnBrk="0" hangingPunct="1">
        <a:spcBef>
          <a:spcPts val="0"/>
        </a:spcBef>
        <a:spcAft>
          <a:spcPts val="1200"/>
        </a:spcAft>
        <a:buFont typeface="BundesSans Office" panose="020B0002030500000203" pitchFamily="34" charset="0"/>
        <a:buChar char="–"/>
        <a:defRPr sz="2000" kern="1200">
          <a:solidFill>
            <a:schemeClr val="tx1"/>
          </a:solidFill>
          <a:latin typeface="BundesSans Office" panose="020B0002030500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972000" y="2700000"/>
            <a:ext cx="7272408" cy="1440000"/>
          </a:xfrm>
        </p:spPr>
        <p:txBody>
          <a:bodyPr/>
          <a:lstStyle/>
          <a:p>
            <a:r>
              <a:rPr lang="en-US" dirty="0" err="1" smtClean="0"/>
              <a:t>Idenity</a:t>
            </a:r>
            <a:r>
              <a:rPr lang="en-US" dirty="0" smtClean="0"/>
              <a:t> &amp; Access Management – </a:t>
            </a:r>
            <a:r>
              <a:rPr lang="en-US" dirty="0" err="1" smtClean="0"/>
              <a:t>Problemdiscussion</a:t>
            </a:r>
            <a:r>
              <a:rPr lang="en-US" dirty="0" smtClean="0"/>
              <a:t> Federation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972000" y="3861048"/>
            <a:ext cx="5040000" cy="1440000"/>
          </a:xfrm>
        </p:spPr>
        <p:txBody>
          <a:bodyPr/>
          <a:lstStyle/>
          <a:p>
            <a:endParaRPr lang="de-DE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Expectations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 dirty="0" smtClean="0">
                <a:solidFill>
                  <a:srgbClr val="6B7581"/>
                </a:solidFill>
              </a:rPr>
              <a:t>IAM </a:t>
            </a:r>
            <a:r>
              <a:rPr lang="de-DE" altLang="de-DE" dirty="0" err="1" smtClean="0">
                <a:solidFill>
                  <a:srgbClr val="6B7581"/>
                </a:solidFill>
              </a:rPr>
              <a:t>Alignment</a:t>
            </a:r>
            <a:r>
              <a:rPr lang="de-DE" altLang="de-DE" dirty="0" smtClean="0">
                <a:solidFill>
                  <a:srgbClr val="6B7581"/>
                </a:solidFill>
              </a:rPr>
              <a:t> Workshop</a:t>
            </a:r>
            <a:endParaRPr lang="de-DE" altLang="de-DE" dirty="0">
              <a:solidFill>
                <a:srgbClr val="6B758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98709320"/>
              </p:ext>
            </p:extLst>
          </p:nvPr>
        </p:nvGraphicFramePr>
        <p:xfrm>
          <a:off x="323528" y="1700808"/>
          <a:ext cx="878497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38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in mind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Initiating Sign In is done either by AM Agent or external SP</a:t>
            </a:r>
          </a:p>
          <a:p>
            <a:r>
              <a:rPr lang="en-US" dirty="0" smtClean="0"/>
              <a:t>Access Manager Model enforce</a:t>
            </a:r>
          </a:p>
          <a:p>
            <a:pPr lvl="1"/>
            <a:r>
              <a:rPr lang="en-US" sz="1600" dirty="0" smtClean="0"/>
              <a:t>1:1 Mapping between Web Resource and Authentication-Policy</a:t>
            </a:r>
          </a:p>
          <a:p>
            <a:pPr lvl="1"/>
            <a:r>
              <a:rPr lang="en-US" sz="1600" dirty="0" smtClean="0"/>
              <a:t>1:1 Mapping between Authentication-Policy und Authentication Scheme</a:t>
            </a:r>
          </a:p>
          <a:p>
            <a:r>
              <a:rPr lang="en-US" dirty="0" smtClean="0"/>
              <a:t>Web Resource belonging to </a:t>
            </a:r>
            <a:r>
              <a:rPr lang="en-US" dirty="0" err="1" smtClean="0"/>
              <a:t>NetScaler</a:t>
            </a:r>
            <a:r>
              <a:rPr lang="en-US" dirty="0" smtClean="0"/>
              <a:t> Portal is more or </a:t>
            </a:r>
            <a:r>
              <a:rPr lang="en-US" dirty="0" smtClean="0"/>
              <a:t>less unprotected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Sign In is initiated by external </a:t>
            </a:r>
            <a:r>
              <a:rPr lang="en-US" dirty="0" smtClean="0"/>
              <a:t>SP, </a:t>
            </a:r>
            <a:r>
              <a:rPr lang="en-US" dirty="0" smtClean="0"/>
              <a:t>AM Model becomes </a:t>
            </a:r>
            <a:r>
              <a:rPr lang="en-US" dirty="0" smtClean="0"/>
              <a:t>pointless </a:t>
            </a:r>
            <a:r>
              <a:rPr lang="en-US" dirty="0" smtClean="0"/>
              <a:t>due to Federation enforcement by external SP</a:t>
            </a:r>
          </a:p>
          <a:p>
            <a:pPr lvl="1"/>
            <a:r>
              <a:rPr lang="en-US" sz="1600" dirty="0" smtClean="0"/>
              <a:t>No rules applicable in </a:t>
            </a:r>
            <a:r>
              <a:rPr lang="en-US" sz="1600" dirty="0" smtClean="0"/>
              <a:t>OAM to </a:t>
            </a:r>
            <a:r>
              <a:rPr lang="en-US" sz="1600" dirty="0" smtClean="0"/>
              <a:t>evaluate an Authentication Module </a:t>
            </a:r>
            <a:r>
              <a:rPr lang="en-US" sz="1600" dirty="0" smtClean="0"/>
              <a:t>because </a:t>
            </a:r>
            <a:r>
              <a:rPr lang="en-US" sz="1600" dirty="0" smtClean="0"/>
              <a:t>Client IP is not forwarded by </a:t>
            </a:r>
            <a:r>
              <a:rPr lang="en-US" sz="1600" dirty="0" err="1" smtClean="0"/>
              <a:t>NetScaler</a:t>
            </a:r>
            <a:r>
              <a:rPr lang="en-US" sz="1600" dirty="0" smtClean="0"/>
              <a:t> (</a:t>
            </a:r>
            <a:r>
              <a:rPr lang="en-US" sz="1600" dirty="0" smtClean="0">
                <a:solidFill>
                  <a:srgbClr val="FF0000"/>
                </a:solidFill>
              </a:rPr>
              <a:t>but it can </a:t>
            </a:r>
            <a:r>
              <a:rPr lang="en-US" sz="1600" dirty="0" smtClean="0">
                <a:solidFill>
                  <a:srgbClr val="FF0000"/>
                </a:solidFill>
              </a:rPr>
              <a:t>be forwarded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2"/>
            <a:r>
              <a:rPr lang="en-US" sz="1400" dirty="0" smtClean="0"/>
              <a:t>Configurable by </a:t>
            </a:r>
            <a:r>
              <a:rPr lang="en-US" sz="1400" dirty="0"/>
              <a:t>cli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set </a:t>
            </a:r>
            <a:r>
              <a:rPr lang="en-US" sz="1400" dirty="0"/>
              <a:t>service </a:t>
            </a:r>
            <a:r>
              <a:rPr lang="en-US" sz="1400" dirty="0" smtClean="0"/>
              <a:t>&lt;</a:t>
            </a:r>
            <a:r>
              <a:rPr lang="en-US" sz="1400" dirty="0" err="1" smtClean="0"/>
              <a:t>servicename</a:t>
            </a:r>
            <a:r>
              <a:rPr lang="en-US" sz="1400" dirty="0" smtClean="0"/>
              <a:t>&gt; </a:t>
            </a:r>
            <a:r>
              <a:rPr lang="en-US" sz="1400" dirty="0"/>
              <a:t>-CIP enabled </a:t>
            </a:r>
            <a:r>
              <a:rPr lang="en-US" sz="1400" dirty="0" smtClean="0"/>
              <a:t>X-Forwarded-For</a:t>
            </a:r>
          </a:p>
          <a:p>
            <a:pPr lvl="2"/>
            <a:r>
              <a:rPr lang="en-US" sz="1400" dirty="0" smtClean="0"/>
              <a:t>Also configurable in the UI </a:t>
            </a:r>
            <a:r>
              <a:rPr lang="en-US" sz="1400" b="1" dirty="0" smtClean="0"/>
              <a:t>Traffic </a:t>
            </a:r>
            <a:r>
              <a:rPr lang="en-US" sz="1400" b="1" dirty="0"/>
              <a:t>Management </a:t>
            </a:r>
            <a:r>
              <a:rPr lang="en-US" sz="1400" dirty="0" smtClean="0"/>
              <a:t>| </a:t>
            </a:r>
            <a:r>
              <a:rPr lang="en-US" sz="1400" b="1" dirty="0"/>
              <a:t>Load Balancing</a:t>
            </a:r>
            <a:r>
              <a:rPr lang="en-US" sz="1400" dirty="0"/>
              <a:t> </a:t>
            </a:r>
            <a:r>
              <a:rPr lang="en-US" sz="1400" dirty="0" smtClean="0"/>
              <a:t>| </a:t>
            </a:r>
            <a:r>
              <a:rPr lang="en-US" sz="1400" b="1" dirty="0" smtClean="0"/>
              <a:t>Services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in </a:t>
            </a:r>
            <a:r>
              <a:rPr lang="en-US" sz="1400" b="1" dirty="0"/>
              <a:t>Advanced</a:t>
            </a:r>
            <a:r>
              <a:rPr lang="en-US" sz="1400" dirty="0"/>
              <a:t> </a:t>
            </a:r>
            <a:r>
              <a:rPr lang="en-US" sz="1400" dirty="0" smtClean="0"/>
              <a:t>select </a:t>
            </a:r>
            <a:r>
              <a:rPr lang="en-US" sz="1400" b="1" dirty="0"/>
              <a:t>Traffic Settings</a:t>
            </a:r>
            <a:r>
              <a:rPr lang="en-US" sz="1400" dirty="0"/>
              <a:t>, and select </a:t>
            </a:r>
            <a:r>
              <a:rPr lang="en-US" sz="1400" b="1" dirty="0"/>
              <a:t>Client IP </a:t>
            </a:r>
            <a:r>
              <a:rPr lang="en-US" sz="1400" b="1" dirty="0" smtClean="0"/>
              <a:t>Address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 smtClean="0">
                <a:solidFill>
                  <a:srgbClr val="6B7581"/>
                </a:solidFill>
              </a:rPr>
              <a:t>IAM Alignment Workshop</a:t>
            </a:r>
            <a:endParaRPr lang="de-DE" altLang="de-DE" dirty="0">
              <a:solidFill>
                <a:srgbClr val="6B7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in mind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Two scenarios </a:t>
            </a:r>
            <a:r>
              <a:rPr lang="en-US" dirty="0"/>
              <a:t>in terms of </a:t>
            </a:r>
            <a:r>
              <a:rPr lang="en-US" dirty="0" smtClean="0"/>
              <a:t>authentication</a:t>
            </a:r>
            <a:endParaRPr lang="en-US" dirty="0"/>
          </a:p>
          <a:p>
            <a:pPr lvl="1"/>
            <a:r>
              <a:rPr lang="en-US" dirty="0"/>
              <a:t>SAML Proxy with Loopback </a:t>
            </a:r>
            <a:r>
              <a:rPr lang="en-US" dirty="0" err="1"/>
              <a:t>IdP</a:t>
            </a:r>
            <a:endParaRPr lang="en-US" dirty="0"/>
          </a:p>
          <a:p>
            <a:pPr lvl="1"/>
            <a:r>
              <a:rPr lang="en-US" dirty="0" smtClean="0"/>
              <a:t>SAML </a:t>
            </a:r>
            <a:r>
              <a:rPr lang="en-US" dirty="0"/>
              <a:t>Proxy to Remote </a:t>
            </a:r>
            <a:r>
              <a:rPr lang="en-US" dirty="0" err="1" smtClean="0"/>
              <a:t>IdP</a:t>
            </a:r>
            <a:endParaRPr lang="en-US" dirty="0" smtClean="0"/>
          </a:p>
          <a:p>
            <a:r>
              <a:rPr lang="en-US" dirty="0"/>
              <a:t>Both scenarios in common is, external UPN needs to be converted to internal UPN</a:t>
            </a:r>
          </a:p>
          <a:p>
            <a:r>
              <a:rPr lang="en-US" dirty="0" smtClean="0"/>
              <a:t>Authentication process </a:t>
            </a:r>
            <a:r>
              <a:rPr lang="en-US" dirty="0"/>
              <a:t>is controlled by </a:t>
            </a:r>
            <a:r>
              <a:rPr lang="en-US" dirty="0" err="1" smtClean="0"/>
              <a:t>FederationPlugin</a:t>
            </a:r>
            <a:r>
              <a:rPr lang="en-US" dirty="0" smtClean="0"/>
              <a:t> </a:t>
            </a:r>
            <a:r>
              <a:rPr lang="en-US" dirty="0"/>
              <a:t>in two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 smtClean="0">
                <a:solidFill>
                  <a:srgbClr val="6B7581"/>
                </a:solidFill>
              </a:rPr>
              <a:t>IAM Alignment Workshop</a:t>
            </a:r>
            <a:endParaRPr lang="de-DE" altLang="de-DE" dirty="0">
              <a:solidFill>
                <a:srgbClr val="6B7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If OAM </a:t>
            </a:r>
            <a:r>
              <a:rPr lang="en-US" dirty="0" smtClean="0"/>
              <a:t>executes </a:t>
            </a:r>
            <a:r>
              <a:rPr lang="en-US" dirty="0" smtClean="0"/>
              <a:t>the Loopback </a:t>
            </a:r>
            <a:r>
              <a:rPr lang="en-US" dirty="0" err="1" smtClean="0"/>
              <a:t>IdP</a:t>
            </a:r>
            <a:r>
              <a:rPr lang="en-US" dirty="0" smtClean="0"/>
              <a:t> scenario two Identity Stores </a:t>
            </a:r>
            <a:r>
              <a:rPr lang="en-US" dirty="0" smtClean="0"/>
              <a:t>are </a:t>
            </a:r>
            <a:r>
              <a:rPr lang="en-US" dirty="0" smtClean="0"/>
              <a:t>touched</a:t>
            </a:r>
          </a:p>
          <a:p>
            <a:pPr lvl="1"/>
            <a:r>
              <a:rPr lang="en-US" sz="1600" dirty="0" smtClean="0"/>
              <a:t>Authenticate the account in </a:t>
            </a:r>
            <a:r>
              <a:rPr lang="en-US" sz="1600" b="1" dirty="0" smtClean="0"/>
              <a:t>Federation Proxy </a:t>
            </a:r>
            <a:r>
              <a:rPr lang="en-US" sz="1600" b="1" dirty="0" smtClean="0"/>
              <a:t>Store</a:t>
            </a:r>
          </a:p>
          <a:p>
            <a:pPr lvl="1"/>
            <a:r>
              <a:rPr lang="en-US" sz="1600" dirty="0" smtClean="0"/>
              <a:t>Identify the account in </a:t>
            </a:r>
            <a:r>
              <a:rPr lang="en-US" sz="1600" b="1" dirty="0" smtClean="0"/>
              <a:t>Federation Identity Store</a:t>
            </a:r>
            <a:r>
              <a:rPr lang="en-US" sz="1600" dirty="0" smtClean="0"/>
              <a:t> by external UPN</a:t>
            </a:r>
          </a:p>
          <a:p>
            <a:r>
              <a:rPr lang="en-US" dirty="0"/>
              <a:t>OAM persists session information regarding the authentication and generates the SAML Response</a:t>
            </a:r>
          </a:p>
          <a:p>
            <a:r>
              <a:rPr lang="en-US" dirty="0" smtClean="0"/>
              <a:t>Federation </a:t>
            </a:r>
            <a:r>
              <a:rPr lang="en-US" dirty="0" smtClean="0"/>
              <a:t>Plugin picks up the response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match this against the persisted session</a:t>
            </a:r>
          </a:p>
          <a:p>
            <a:r>
              <a:rPr lang="en-US" dirty="0" smtClean="0"/>
              <a:t>The result of this process is an exception that the identities of the account are different due to they belonging to two </a:t>
            </a:r>
            <a:r>
              <a:rPr lang="en-US" dirty="0" smtClean="0">
                <a:solidFill>
                  <a:srgbClr val="FF0000"/>
                </a:solidFill>
              </a:rPr>
              <a:t>different Identity Stores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 smtClean="0">
                <a:solidFill>
                  <a:srgbClr val="6B7581"/>
                </a:solidFill>
              </a:rPr>
              <a:t>IAM Alignment Workshop</a:t>
            </a:r>
            <a:endParaRPr lang="de-DE" altLang="de-DE" dirty="0">
              <a:solidFill>
                <a:srgbClr val="6B7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5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trial of a Fix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 property </a:t>
            </a:r>
            <a:r>
              <a:rPr lang="en-US" b="1" dirty="0" err="1"/>
              <a:t>ssofedfailusermismatch</a:t>
            </a:r>
            <a:r>
              <a:rPr lang="en-US" dirty="0" smtClean="0"/>
              <a:t> exists, switching this to </a:t>
            </a:r>
            <a:r>
              <a:rPr lang="en-US" b="1" dirty="0" smtClean="0"/>
              <a:t>false</a:t>
            </a:r>
            <a:r>
              <a:rPr lang="en-US" dirty="0" smtClean="0"/>
              <a:t> avoid the exception</a:t>
            </a:r>
          </a:p>
          <a:p>
            <a:r>
              <a:rPr lang="en-US" dirty="0" smtClean="0"/>
              <a:t>OAM enforce check of attributes of existing session and session to authenticate and detects the same differences but than tries to impersonate</a:t>
            </a:r>
          </a:p>
          <a:p>
            <a:r>
              <a:rPr lang="en-US" dirty="0" smtClean="0"/>
              <a:t>This fails due to the authenticated session isn’t configured for impersonation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NPE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 smtClean="0">
                <a:solidFill>
                  <a:srgbClr val="6B7581"/>
                </a:solidFill>
              </a:rPr>
              <a:t>IAM Alignment Workshop</a:t>
            </a:r>
            <a:endParaRPr lang="de-DE" altLang="de-DE" dirty="0">
              <a:solidFill>
                <a:srgbClr val="6B7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22000" lvl="1" indent="0">
              <a:buNone/>
            </a:pPr>
            <a:r>
              <a:rPr lang="en-US" dirty="0" smtClean="0"/>
              <a:t>The scenario </a:t>
            </a:r>
            <a:r>
              <a:rPr lang="en-US" dirty="0" smtClean="0"/>
              <a:t>that </a:t>
            </a:r>
            <a:r>
              <a:rPr lang="en-US" dirty="0" smtClean="0"/>
              <a:t>we would like to have isn’t supported</a:t>
            </a:r>
          </a:p>
          <a:p>
            <a:pPr marL="522000" lvl="1" indent="0">
              <a:buNone/>
            </a:pPr>
            <a:r>
              <a:rPr lang="en-US" dirty="0" smtClean="0"/>
              <a:t>The reason </a:t>
            </a:r>
            <a:r>
              <a:rPr lang="en-US" dirty="0" smtClean="0"/>
              <a:t>is, </a:t>
            </a:r>
            <a:r>
              <a:rPr lang="en-US" dirty="0" smtClean="0"/>
              <a:t>that in the </a:t>
            </a:r>
            <a:r>
              <a:rPr lang="en-US" dirty="0" smtClean="0">
                <a:solidFill>
                  <a:srgbClr val="FF0000"/>
                </a:solidFill>
              </a:rPr>
              <a:t>Loopback Scenario</a:t>
            </a:r>
            <a:r>
              <a:rPr lang="en-US" dirty="0" smtClean="0"/>
              <a:t> in both phase the </a:t>
            </a:r>
            <a:r>
              <a:rPr lang="en-US" dirty="0" smtClean="0">
                <a:solidFill>
                  <a:srgbClr val="FF0000"/>
                </a:solidFill>
              </a:rPr>
              <a:t>same Identity Store</a:t>
            </a:r>
            <a:r>
              <a:rPr lang="en-US" dirty="0" smtClean="0"/>
              <a:t> have to be used for </a:t>
            </a:r>
            <a:r>
              <a:rPr lang="en-US" dirty="0" smtClean="0">
                <a:solidFill>
                  <a:srgbClr val="FF0000"/>
                </a:solidFill>
              </a:rPr>
              <a:t>authentication and identification</a:t>
            </a:r>
          </a:p>
          <a:p>
            <a:pPr marL="522000" lvl="1" indent="0">
              <a:buNone/>
            </a:pPr>
            <a:r>
              <a:rPr lang="en-US" dirty="0" smtClean="0"/>
              <a:t>Unfortunately </a:t>
            </a:r>
            <a:r>
              <a:rPr lang="en-US" dirty="0"/>
              <a:t>there isn’t any Plugin Point to catch it </a:t>
            </a:r>
            <a:r>
              <a:rPr lang="en-US" dirty="0" smtClean="0"/>
              <a:t>up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 smtClean="0">
                <a:solidFill>
                  <a:srgbClr val="6B7581"/>
                </a:solidFill>
              </a:rPr>
              <a:t>IAM Alignment Workshop</a:t>
            </a:r>
            <a:endParaRPr lang="de-DE" altLang="de-DE" dirty="0">
              <a:solidFill>
                <a:srgbClr val="6B7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3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979200" lvl="1" indent="-457200">
              <a:buFont typeface="+mj-lt"/>
              <a:buAutoNum type="arabicPeriod"/>
            </a:pPr>
            <a:r>
              <a:rPr lang="en-US" dirty="0" smtClean="0"/>
              <a:t>Develop a custom </a:t>
            </a:r>
            <a:r>
              <a:rPr lang="en-US" dirty="0" err="1" smtClean="0"/>
              <a:t>FedAuthRequestPlugin</a:t>
            </a:r>
            <a:r>
              <a:rPr lang="en-US" dirty="0" smtClean="0"/>
              <a:t> which will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take care about any session belonging to the account</a:t>
            </a:r>
          </a:p>
          <a:p>
            <a:pPr marL="1332900" lvl="3" indent="-342900"/>
            <a:r>
              <a:rPr lang="en-US" sz="1600" dirty="0" smtClean="0"/>
              <a:t>A lot of things has to be taken in account (SAML Flows, etc.)</a:t>
            </a:r>
          </a:p>
          <a:p>
            <a:pPr marL="1332900" lvl="3" indent="-342900"/>
            <a:r>
              <a:rPr lang="en-US" sz="1600" dirty="0" smtClean="0"/>
              <a:t>Go for Production will be delayed</a:t>
            </a:r>
            <a:endParaRPr lang="en-US" sz="1600" dirty="0"/>
          </a:p>
          <a:p>
            <a:pPr marL="979200" lvl="1" indent="-457200">
              <a:buFont typeface="+mj-lt"/>
              <a:buAutoNum type="arabicPeriod"/>
            </a:pPr>
            <a:r>
              <a:rPr lang="en-US" dirty="0" smtClean="0"/>
              <a:t>Drop the UPN conversion and map the accounts based on their external UPN</a:t>
            </a:r>
          </a:p>
          <a:p>
            <a:pPr lvl="3"/>
            <a:r>
              <a:rPr lang="en-US" sz="1600" dirty="0" smtClean="0"/>
              <a:t>needs investigation about AD stuff etc.</a:t>
            </a:r>
          </a:p>
          <a:p>
            <a:pPr lvl="3"/>
            <a:r>
              <a:rPr lang="en-US" sz="1600" dirty="0" smtClean="0"/>
              <a:t>But it’s not expected that an application will use the UPN for authorization purpose</a:t>
            </a:r>
          </a:p>
          <a:p>
            <a:pPr marL="979200" lvl="1" indent="-457200">
              <a:buFont typeface="+mj-lt"/>
              <a:buAutoNum type="arabicPeriod"/>
            </a:pPr>
            <a:r>
              <a:rPr lang="en-US" dirty="0" smtClean="0"/>
              <a:t>Set the authentication level of the authentication schemes to 0.</a:t>
            </a:r>
          </a:p>
          <a:p>
            <a:pPr lvl="3"/>
            <a:r>
              <a:rPr lang="en-US" sz="1600" dirty="0" smtClean="0"/>
              <a:t>No chance for OAAM or something like this (not pretty sure; more a feeling)</a:t>
            </a:r>
          </a:p>
          <a:p>
            <a:pPr marL="979200" lvl="1" indent="-457200">
              <a:buFont typeface="+mj-lt"/>
              <a:buAutoNum type="arabicPeriod" startAt="4"/>
            </a:pPr>
            <a:r>
              <a:rPr lang="en-US" dirty="0"/>
              <a:t>Deploy additional OAM for authentication and overcome the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 smtClean="0">
                <a:solidFill>
                  <a:srgbClr val="6B7581"/>
                </a:solidFill>
              </a:rPr>
              <a:t>IAM Alignment Workshop</a:t>
            </a:r>
            <a:endParaRPr lang="de-DE" altLang="de-DE" dirty="0">
              <a:solidFill>
                <a:srgbClr val="6B7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22000" lvl="1" indent="0" algn="ctr">
              <a:buNone/>
            </a:pPr>
            <a:endParaRPr lang="en-US" dirty="0" smtClean="0"/>
          </a:p>
          <a:p>
            <a:pPr marL="522000" lvl="1" indent="0" algn="ctr">
              <a:buNone/>
            </a:pPr>
            <a:endParaRPr lang="en-US" dirty="0"/>
          </a:p>
          <a:p>
            <a:pPr marL="522000" lvl="1" indent="0" algn="ctr">
              <a:buNone/>
            </a:pPr>
            <a:r>
              <a:rPr lang="en-US" sz="3200" dirty="0" smtClean="0"/>
              <a:t>I </a:t>
            </a:r>
            <a:r>
              <a:rPr lang="en-US" sz="3200" dirty="0" smtClean="0"/>
              <a:t>vote for </a:t>
            </a:r>
            <a:r>
              <a:rPr lang="en-US" sz="3200" dirty="0" smtClean="0"/>
              <a:t>Option </a:t>
            </a:r>
            <a:r>
              <a:rPr lang="en-US" sz="3200" dirty="0" smtClean="0"/>
              <a:t>4</a:t>
            </a:r>
          </a:p>
          <a:p>
            <a:pPr marL="522000" lvl="1" indent="0">
              <a:buNone/>
            </a:pPr>
            <a:endParaRPr lang="en-US" dirty="0"/>
          </a:p>
          <a:p>
            <a:pPr marL="522000" lvl="1" indent="0">
              <a:buNone/>
            </a:pPr>
            <a:endParaRPr lang="en-US" dirty="0" smtClean="0"/>
          </a:p>
          <a:p>
            <a:pPr marL="522000" lvl="1" indent="0">
              <a:buNone/>
            </a:pPr>
            <a:r>
              <a:rPr lang="en-US" dirty="0" smtClean="0"/>
              <a:t>Side </a:t>
            </a:r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Throw away all the Modules etc. </a:t>
            </a:r>
            <a:r>
              <a:rPr lang="en-US" dirty="0" smtClean="0"/>
              <a:t>configured </a:t>
            </a:r>
            <a:r>
              <a:rPr lang="en-US" dirty="0" smtClean="0"/>
              <a:t>for </a:t>
            </a:r>
            <a:r>
              <a:rPr lang="en-US" dirty="0" smtClean="0"/>
              <a:t>federation</a:t>
            </a:r>
            <a:endParaRPr lang="en-US" dirty="0" smtClean="0"/>
          </a:p>
          <a:p>
            <a:pPr lvl="1"/>
            <a:r>
              <a:rPr lang="en-US" dirty="0" smtClean="0"/>
              <a:t>Only one will survive that fits everything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de-DE" smtClean="0">
                <a:solidFill>
                  <a:srgbClr val="6B7581"/>
                </a:solidFill>
              </a:rPr>
              <a:t>IAM Alignment Workshop</a:t>
            </a:r>
            <a:endParaRPr lang="de-DE" altLang="de-DE" dirty="0">
              <a:solidFill>
                <a:srgbClr val="6B7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KA_PowerPoint_Folienmaster_2018_V1">
  <a:themeElements>
    <a:clrScheme name="BKA_CorporateDesign_2018">
      <a:dk1>
        <a:sysClr val="windowText" lastClr="000000"/>
      </a:dk1>
      <a:lt1>
        <a:sysClr val="window" lastClr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/>
        <a:ea typeface=""/>
        <a:cs typeface=""/>
      </a:majorFont>
      <a:minorFont>
        <a:latin typeface="BundesSans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KA_PowerPoint_Folienmaster_01">
  <a:themeElements>
    <a:clrScheme name="BKA_CorporateDesign_Farben">
      <a:dk1>
        <a:sysClr val="windowText" lastClr="000000"/>
      </a:dk1>
      <a:lt1>
        <a:sysClr val="window" lastClr="FFFFFF"/>
      </a:lt1>
      <a:dk2>
        <a:srgbClr val="004F80"/>
      </a:dk2>
      <a:lt2>
        <a:srgbClr val="B2B2B2"/>
      </a:lt2>
      <a:accent1>
        <a:srgbClr val="005EA8"/>
      </a:accent1>
      <a:accent2>
        <a:srgbClr val="6B7581"/>
      </a:accent2>
      <a:accent3>
        <a:srgbClr val="FFC819"/>
      </a:accent3>
      <a:accent4>
        <a:srgbClr val="F28502"/>
      </a:accent4>
      <a:accent5>
        <a:srgbClr val="C40046"/>
      </a:accent5>
      <a:accent6>
        <a:srgbClr val="890D48"/>
      </a:accent6>
      <a:hlink>
        <a:srgbClr val="00B8F2"/>
      </a:hlink>
      <a:folHlink>
        <a:srgbClr val="0778A5"/>
      </a:folHlink>
    </a:clrScheme>
    <a:fontScheme name="BKA_CorporateDesign_Schriften">
      <a:majorFont>
        <a:latin typeface="BundesSerif Office"/>
        <a:ea typeface=""/>
        <a:cs typeface=""/>
      </a:majorFont>
      <a:minorFont>
        <a:latin typeface="BundesSans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BKA_PowerPoint_Folienmaster_2018_V1</Template>
  <TotalTime>0</TotalTime>
  <Words>555</Words>
  <Application>Microsoft Office PowerPoint</Application>
  <PresentationFormat>On-screen Show (4:3)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BundesSerif Office</vt:lpstr>
      <vt:lpstr>Calibri</vt:lpstr>
      <vt:lpstr>BundesSans Office</vt:lpstr>
      <vt:lpstr>Arial</vt:lpstr>
      <vt:lpstr>Wingdings</vt:lpstr>
      <vt:lpstr>BKA_PowerPoint_Folienmaster_2018_V1</vt:lpstr>
      <vt:lpstr>BKA_PowerPoint_Folienmaster_01</vt:lpstr>
      <vt:lpstr>Idenity &amp; Access Management – Problemdiscussion Federation </vt:lpstr>
      <vt:lpstr>Scope and Expectations</vt:lpstr>
      <vt:lpstr>Keep in mind</vt:lpstr>
      <vt:lpstr>Keep in mind</vt:lpstr>
      <vt:lpstr>Issue</vt:lpstr>
      <vt:lpstr>The trial of a Fix</vt:lpstr>
      <vt:lpstr>Problem</vt:lpstr>
      <vt:lpstr>Possible Solution</vt:lpstr>
      <vt:lpstr>Recommendation</vt:lpstr>
    </vt:vector>
  </TitlesOfParts>
  <Company>BKA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Stammdaten eFBS BPOL  BKA</dc:title>
  <dc:creator>Donner, René (BKA-IT21-5)</dc:creator>
  <cp:lastModifiedBy>Dieter Steding</cp:lastModifiedBy>
  <cp:revision>88</cp:revision>
  <dcterms:created xsi:type="dcterms:W3CDTF">2018-05-09T13:41:22Z</dcterms:created>
  <dcterms:modified xsi:type="dcterms:W3CDTF">2020-03-03T08:50:18Z</dcterms:modified>
</cp:coreProperties>
</file>