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4"/>
  </p:notesMasterIdLst>
  <p:handoutMasterIdLst>
    <p:handoutMasterId r:id="rId5"/>
  </p:handoutMasterIdLst>
  <p:sldIdLst>
    <p:sldId id="599" r:id="rId2"/>
    <p:sldId id="600" r:id="rId3"/>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out the Template" id="{9CC2E9AE-524F-47BB-BEC1-F503FF5CA12D}">
          <p14:sldIdLst>
            <p14:sldId id="599"/>
            <p14:sldId id="600"/>
          </p14:sldIdLst>
        </p14:section>
        <p14:section name="All Master slides" id="{69C79F6C-AA55-485D-BB9F-DB342B1590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A"/>
    <a:srgbClr val="99CCFF"/>
    <a:srgbClr val="6699FF"/>
    <a:srgbClr val="CA5140"/>
    <a:srgbClr val="AE562C"/>
    <a:srgbClr val="DBDCDD"/>
    <a:srgbClr val="FACD62"/>
    <a:srgbClr val="CDBCAC"/>
    <a:srgbClr val="AC562C"/>
    <a:srgbClr val="8B8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3028" autoAdjust="0"/>
  </p:normalViewPr>
  <p:slideViewPr>
    <p:cSldViewPr snapToGrid="0" showGuides="1">
      <p:cViewPr varScale="1">
        <p:scale>
          <a:sx n="114" d="100"/>
          <a:sy n="114" d="100"/>
        </p:scale>
        <p:origin x="344" y="184"/>
      </p:cViewPr>
      <p:guideLst>
        <p:guide orient="horz" pos="2160"/>
        <p:guide pos="3840"/>
      </p:guideLst>
    </p:cSldViewPr>
  </p:slideViewPr>
  <p:outlineViewPr>
    <p:cViewPr>
      <p:scale>
        <a:sx n="33" d="100"/>
        <a:sy n="33" d="100"/>
      </p:scale>
      <p:origin x="0" y="-22096"/>
    </p:cViewPr>
  </p:outlineViewPr>
  <p:notesTextViewPr>
    <p:cViewPr>
      <p:scale>
        <a:sx n="1" d="1"/>
        <a:sy n="1" d="1"/>
      </p:scale>
      <p:origin x="0" y="0"/>
    </p:cViewPr>
  </p:notesTextViewPr>
  <p:sorterViewPr>
    <p:cViewPr varScale="1">
      <p:scale>
        <a:sx n="1" d="1"/>
        <a:sy n="1" d="1"/>
      </p:scale>
      <p:origin x="0" y="-150"/>
    </p:cViewPr>
  </p:sorterViewPr>
  <p:notesViewPr>
    <p:cSldViewPr snapToGrid="0" showGuides="1">
      <p:cViewPr varScale="1">
        <p:scale>
          <a:sx n="50" d="100"/>
          <a:sy n="50" d="100"/>
        </p:scale>
        <p:origin x="2804" y="44"/>
      </p:cViewPr>
      <p:guideLst>
        <p:guide orient="horz" pos="3888"/>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t>2/10/23</a:t>
            </a:fld>
            <a:endParaRPr lang="en-US"/>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t>‹#›</a:t>
            </a:fld>
            <a:endParaRPr lang="en-US"/>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vl1pPr>
          </a:lstStyle>
          <a:p>
            <a:fld id="{4F9C25BA-F9B0-4418-8CA0-3A9DF1256BA5}" type="datetimeFigureOut">
              <a:rPr lang="en-US" smtClean="0"/>
              <a:t>2/10/23</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vl1pPr>
          </a:lstStyle>
          <a:p>
            <a:fld id="{9EDC5964-3162-43B5-B1EC-63C8D166D7D3}" type="slidenum">
              <a:rPr lang="en-US" smtClean="0"/>
              <a:t>‹#›</a:t>
            </a:fld>
            <a:endParaRPr lang="en-US"/>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mn-lt"/>
        <a:ea typeface="+mn-ea"/>
        <a:cs typeface="Oracle Sans" panose="020B0503020204020204" pitchFamily="34" charset="0"/>
      </a:defRPr>
    </a:lvl1pPr>
    <a:lvl2pPr marL="457200" algn="l" defTabSz="914400" rtl="0" eaLnBrk="1" latinLnBrk="0" hangingPunct="1">
      <a:defRPr lang="en-US" sz="1200" b="0" i="0" kern="1200">
        <a:solidFill>
          <a:schemeClr val="tx1"/>
        </a:solidFill>
        <a:latin typeface="+mn-lt"/>
        <a:ea typeface="+mn-ea"/>
        <a:cs typeface="Oracle Sans" panose="020B0503020204020204" pitchFamily="34" charset="0"/>
      </a:defRPr>
    </a:lvl2pPr>
    <a:lvl3pPr marL="914400" algn="l" defTabSz="914400" rtl="0" eaLnBrk="1" latinLnBrk="0" hangingPunct="1">
      <a:defRPr lang="en-US" sz="1100" kern="1200">
        <a:solidFill>
          <a:schemeClr val="tx1"/>
        </a:solidFill>
        <a:latin typeface="Oracle Sans Light" panose="020B0403020204020204" pitchFamily="34" charset="0"/>
        <a:ea typeface="+mn-ea"/>
        <a:cs typeface="Oracle Sans Light" panose="020B0403020204020204" pitchFamily="34" charset="0"/>
      </a:defRPr>
    </a:lvl3pPr>
    <a:lvl4pPr marL="1371600" algn="l" defTabSz="914400" rtl="0" eaLnBrk="1" latinLnBrk="0" hangingPunct="1">
      <a:defRPr lang="en-US" sz="1050" kern="1200">
        <a:solidFill>
          <a:schemeClr val="tx1"/>
        </a:solidFill>
        <a:latin typeface="Oracle Sans Light" panose="020B0403020204020204" pitchFamily="34" charset="0"/>
        <a:ea typeface="+mn-ea"/>
        <a:cs typeface="Oracle Sans Light" panose="020B0403020204020204" pitchFamily="34" charset="0"/>
      </a:defRPr>
    </a:lvl4pPr>
    <a:lvl5pPr marL="1828800" algn="l" defTabSz="914400" rtl="0" eaLnBrk="1" latinLnBrk="0" hangingPunct="1">
      <a:defRPr lang="en-US" sz="1000" kern="1200">
        <a:solidFill>
          <a:schemeClr val="tx1"/>
        </a:solidFill>
        <a:latin typeface="Oracle Sans Light" panose="020B0403020204020204" pitchFamily="34" charset="0"/>
        <a:ea typeface="+mn-ea"/>
        <a:cs typeface="Oracle Sans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26EC3C8-1E8A-43CD-9CC5-3445436458C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1" name="Abstract Pattern Strip">
            <a:extLst>
              <a:ext uri="{FF2B5EF4-FFF2-40B4-BE49-F238E27FC236}">
                <a16:creationId xmlns:a16="http://schemas.microsoft.com/office/drawing/2014/main" id="{A72A4E24-9A0C-4F02-9C88-69D737E41894}"/>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358854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B9D94F4A-D0AE-411E-9303-E56AFB72BE8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7927" b="29367"/>
          <a:stretch/>
        </p:blipFill>
        <p:spPr>
          <a:xfrm>
            <a:off x="5552282" y="4393976"/>
            <a:ext cx="6133750" cy="1713138"/>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374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 Numbered Outline">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13B9A18E-C070-42F0-9CB4-20F3B75A184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2" b="23141"/>
          <a:stretch/>
        </p:blipFill>
        <p:spPr bwMode="invGray">
          <a:xfrm>
            <a:off x="5552282" y="4494368"/>
            <a:ext cx="6133750" cy="1612745"/>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789816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spTree>
      <p:nvGrpSpPr>
        <p:cNvPr id="1" name=""/>
        <p:cNvGrpSpPr/>
        <p:nvPr/>
      </p:nvGrpSpPr>
      <p:grpSpPr>
        <a:xfrm>
          <a:off x="0" y="0"/>
          <a:ext cx="0" cy="0"/>
          <a:chOff x="0" y="0"/>
          <a:chExt cx="0" cy="0"/>
        </a:xfrm>
      </p:grpSpPr>
      <p:pic>
        <p:nvPicPr>
          <p:cNvPr id="65" name="Cloud">
            <a:extLst>
              <a:ext uri="{FF2B5EF4-FFF2-40B4-BE49-F238E27FC236}">
                <a16:creationId xmlns:a16="http://schemas.microsoft.com/office/drawing/2014/main" id="{502B925C-155C-44FF-8AB3-ADA30624D66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806" b="29367"/>
          <a:stretch/>
        </p:blipFill>
        <p:spPr>
          <a:xfrm>
            <a:off x="5552282" y="4422526"/>
            <a:ext cx="6133750" cy="1684588"/>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Ref idx="1001">
        <a:schemeClr val="bg1"/>
      </p:bgRef>
    </p:bg>
    <p:spTree>
      <p:nvGrpSpPr>
        <p:cNvPr id="1" name=""/>
        <p:cNvGrpSpPr/>
        <p:nvPr/>
      </p:nvGrpSpPr>
      <p:grpSpPr>
        <a:xfrm>
          <a:off x="0" y="0"/>
          <a:ext cx="0" cy="0"/>
          <a:chOff x="0" y="0"/>
          <a:chExt cx="0" cy="0"/>
        </a:xfrm>
      </p:grpSpPr>
      <p:pic>
        <p:nvPicPr>
          <p:cNvPr id="29" name="Cloud">
            <a:extLst>
              <a:ext uri="{FF2B5EF4-FFF2-40B4-BE49-F238E27FC236}">
                <a16:creationId xmlns:a16="http://schemas.microsoft.com/office/drawing/2014/main" id="{1FEF353B-5E69-46CC-99C9-51F3C1151FCA}"/>
              </a:ext>
              <a:ext uri="{C183D7F6-B498-43B3-948B-1728B52AA6E4}">
                <adec:decorative xmlns:adec="http://schemas.microsoft.com/office/drawing/2017/decorative" val="1"/>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t="25032" b="23141"/>
          <a:stretch/>
        </p:blipFill>
        <p:spPr bwMode="invGray">
          <a:xfrm>
            <a:off x="5552282" y="4422526"/>
            <a:ext cx="6133750" cy="1684587"/>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3737808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a:stretch/>
        </p:blipFill>
        <p:spPr>
          <a:xfrm>
            <a:off x="0" y="0"/>
            <a:ext cx="12192000" cy="6857999"/>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7" name="Abstract Pattern Strip">
            <a:extLst>
              <a:ext uri="{FF2B5EF4-FFF2-40B4-BE49-F238E27FC236}">
                <a16:creationId xmlns:a16="http://schemas.microsoft.com/office/drawing/2014/main" id="{F3401E25-F12C-4928-80ED-70CBC12535B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10671048"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a:extLst>
              <a:ext uri="{FF2B5EF4-FFF2-40B4-BE49-F238E27FC236}">
                <a16:creationId xmlns:a16="http://schemas.microsoft.com/office/drawing/2014/main" id="{E8E76EC8-BC00-46D2-9D77-DD40BFE6ECF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10671048"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2775300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pic>
        <p:nvPicPr>
          <p:cNvPr id="35" name="Data Texture Image">
            <a:extLst>
              <a:ext uri="{FF2B5EF4-FFF2-40B4-BE49-F238E27FC236}">
                <a16:creationId xmlns:a16="http://schemas.microsoft.com/office/drawing/2014/main" id="{714CAE7B-78C2-4A58-812D-A0B7189CECA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126733" y="2311417"/>
            <a:ext cx="6313189" cy="1969770"/>
          </a:xfrm>
          <a:noFill/>
        </p:spPr>
        <p:txBody>
          <a:bodyPr vert="horz" wrap="square" lIns="0" tIns="0" rIns="0" bIns="0" rtlCol="0" anchor="b" anchorCtr="0">
            <a:spAutoFit/>
          </a:bodyPr>
          <a:lstStyle>
            <a:lvl1pPr>
              <a:lnSpc>
                <a:spcPct val="100000"/>
              </a:lnSpc>
              <a:defRPr lang="en-US" sz="32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7CC03C79-3198-49C1-A05C-A15000F3EB66}"/>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Ref idx="1001">
        <a:schemeClr val="bg1"/>
      </p:bgRef>
    </p:bg>
    <p:spTree>
      <p:nvGrpSpPr>
        <p:cNvPr id="1" name=""/>
        <p:cNvGrpSpPr/>
        <p:nvPr/>
      </p:nvGrpSpPr>
      <p:grpSpPr>
        <a:xfrm>
          <a:off x="0" y="0"/>
          <a:ext cx="0" cy="0"/>
          <a:chOff x="0" y="0"/>
          <a:chExt cx="0" cy="0"/>
        </a:xfrm>
      </p:grpSpPr>
      <p:pic>
        <p:nvPicPr>
          <p:cNvPr id="18" name="Data Texture Image">
            <a:extLst>
              <a:ext uri="{FF2B5EF4-FFF2-40B4-BE49-F238E27FC236}">
                <a16:creationId xmlns:a16="http://schemas.microsoft.com/office/drawing/2014/main" id="{7818D415-7FA2-4847-875F-8AE0884939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119646" y="2311916"/>
            <a:ext cx="6300216" cy="1969770"/>
          </a:xfrm>
          <a:noFill/>
        </p:spPr>
        <p:txBody>
          <a:bodyPr vert="horz" wrap="square" lIns="0" tIns="0" rIns="0" bIns="0" rtlCol="0" anchor="b" anchorCtr="0">
            <a:sp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1C4CCFA8-B9FA-42AB-900F-B503C9EF833A}"/>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990119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65187"/>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Quote">
            <a:extLst>
              <a:ext uri="{FF2B5EF4-FFF2-40B4-BE49-F238E27FC236}">
                <a16:creationId xmlns:a16="http://schemas.microsoft.com/office/drawing/2014/main" id="{20F47C45-3A3E-4B4A-B3E9-2C7419A343E4}"/>
              </a:ext>
            </a:extLst>
          </p:cNvPr>
          <p:cNvSpPr>
            <a:spLocks noGrp="1"/>
          </p:cNvSpPr>
          <p:nvPr>
            <p:ph type="title" hasCustomPrompt="1"/>
          </p:nvPr>
        </p:nvSpPr>
        <p:spPr>
          <a:xfrm>
            <a:off x="1012997" y="2386584"/>
            <a:ext cx="10164016" cy="1481328"/>
          </a:xfrm>
          <a:noFill/>
        </p:spPr>
        <p:txBody>
          <a:bodyPr vert="horz" wrap="square" lIns="0" tIns="0" rIns="0" bIns="0" rtlCol="0" anchor="b" anchorCtr="0">
            <a:noAutofit/>
          </a:bodyPr>
          <a:lstStyle>
            <a:lvl1pPr>
              <a:defRPr lang="en-US" sz="3200" b="0" dirty="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“Click to type customer or partner quote surrounded by quotation marks.” Remove/replace placeholder logo as needed.</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Oracle Logo" descr="Oracle Logo">
            <a:extLst>
              <a:ext uri="{FF2B5EF4-FFF2-40B4-BE49-F238E27FC236}">
                <a16:creationId xmlns:a16="http://schemas.microsoft.com/office/drawing/2014/main" id="{9C14A351-48F1-43D9-8B02-0F6AF755D7CD}"/>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2853509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bg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01C51C77-A7E6-4AE1-9E1B-ABBBE19936BE}"/>
              </a:ext>
            </a:extLst>
          </p:cNvPr>
          <p:cNvSpPr>
            <a:spLocks noGrp="1"/>
          </p:cNvSpPr>
          <p:nvPr>
            <p:ph type="title" hasCustomPrompt="1"/>
          </p:nvPr>
        </p:nvSpPr>
        <p:spPr>
          <a:xfrm>
            <a:off x="1014984" y="2386584"/>
            <a:ext cx="10162029" cy="1481328"/>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72062"/>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7729650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2696" b="29623"/>
          <a:stretch/>
        </p:blipFill>
        <p:spPr>
          <a:xfrm>
            <a:off x="6694964" y="269359"/>
            <a:ext cx="5101904" cy="1559442"/>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Abstract Pattern Strip">
            <a:extLst>
              <a:ext uri="{FF2B5EF4-FFF2-40B4-BE49-F238E27FC236}">
                <a16:creationId xmlns:a16="http://schemas.microsoft.com/office/drawing/2014/main" id="{A672955B-F9D0-4142-B3FF-E1F796272045}"/>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Blank">
    <p:bg>
      <p:bgPr>
        <a:solidFill>
          <a:schemeClr val="bg1"/>
        </a:solidFill>
        <a:effectLst/>
      </p:bgPr>
    </p:bg>
    <p:spTree>
      <p:nvGrpSpPr>
        <p:cNvPr id="1" name=""/>
        <p:cNvGrpSpPr/>
        <p:nvPr/>
      </p:nvGrpSpPr>
      <p:grpSpPr>
        <a:xfrm>
          <a:off x="0" y="0"/>
          <a:ext cx="0" cy="0"/>
          <a:chOff x="0" y="0"/>
          <a:chExt cx="0" cy="0"/>
        </a:xfrm>
      </p:grpSpPr>
      <p:pic>
        <p:nvPicPr>
          <p:cNvPr id="6" name="Cloud">
            <a:extLst>
              <a:ext uri="{FF2B5EF4-FFF2-40B4-BE49-F238E27FC236}">
                <a16:creationId xmlns:a16="http://schemas.microsoft.com/office/drawing/2014/main" id="{22FAC047-9866-42D7-93E7-09CF3B23BE7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942" b="23902"/>
          <a:stretch/>
        </p:blipFill>
        <p:spPr bwMode="invGray">
          <a:xfrm>
            <a:off x="6694964" y="283535"/>
            <a:ext cx="5101904" cy="1545265"/>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Abstract Pattern Strip">
            <a:extLst>
              <a:ext uri="{FF2B5EF4-FFF2-40B4-BE49-F238E27FC236}">
                <a16:creationId xmlns:a16="http://schemas.microsoft.com/office/drawing/2014/main" id="{E152B992-2B31-4519-8F9A-D66E7588029C}"/>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97976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504686EF-8243-4BCF-91A8-6200F0A2C43B}"/>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bwMode="auto">
          <a:xfrm>
            <a:off x="6694964" y="290627"/>
            <a:ext cx="5101904" cy="1538174"/>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0515F5C3-3085-4860-9EAF-BD356A63F03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467" b="23902"/>
          <a:stretch/>
        </p:blipFill>
        <p:spPr bwMode="invGray">
          <a:xfrm>
            <a:off x="6694964" y="297713"/>
            <a:ext cx="5101904" cy="1531087"/>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1769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26C48C61-C945-46B0-BC5F-E47874C6306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a:xfrm>
            <a:off x="6694964" y="290623"/>
            <a:ext cx="5101904" cy="153817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33B11B7B-CF28-4A34-A907-C6F2DA857EC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84552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D552FF9B-F8E7-4696-A9D3-7C247EF18B8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90422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745" b="29623"/>
          <a:stretch/>
        </p:blipFill>
        <p:spPr>
          <a:xfrm>
            <a:off x="6694964" y="297713"/>
            <a:ext cx="5101904" cy="153108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799"/>
            <a:ext cx="10671175"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170C5DE-3564-4744-97DA-4795D55E6F2B}"/>
              </a:ext>
            </a:extLst>
          </p:cNvPr>
          <p:cNvSpPr>
            <a:spLocks noGrp="1"/>
          </p:cNvSpPr>
          <p:nvPr>
            <p:ph type="title" hasCustomPrompt="1"/>
          </p:nvPr>
        </p:nvSpPr>
        <p:spPr/>
        <p:txBody>
          <a:bodyPr/>
          <a:lstStyle>
            <a:lvl1pPr>
              <a:defRPr/>
            </a:lvl1pPr>
          </a:lstStyle>
          <a:p>
            <a:r>
              <a:rPr lang="en-US" dirty="0"/>
              <a:t>Title</a:t>
            </a:r>
          </a:p>
        </p:txBody>
      </p: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514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guide id="3" pos="620" userDrawn="1">
          <p15:clr>
            <a:srgbClr val="FBAE40"/>
          </p15:clr>
        </p15:guide>
        <p15:guide id="4" orient="horz" pos="100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753D56B-2D23-4CA5-800F-E424B8BE8DA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04" b="23902"/>
          <a:stretch/>
        </p:blipFill>
        <p:spPr bwMode="invGray">
          <a:xfrm>
            <a:off x="6694964" y="290625"/>
            <a:ext cx="5101904" cy="153817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10671175"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8349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58"/>
          <a:stretch/>
        </p:blipFill>
        <p:spPr>
          <a:xfrm>
            <a:off x="6694964" y="290625"/>
            <a:ext cx="5101904" cy="1537222"/>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4F7EFA07-388B-406E-9B96-3AA9EE7D2E7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36"/>
          <a:stretch/>
        </p:blipFill>
        <p:spPr bwMode="invGray">
          <a:xfrm>
            <a:off x="6694964" y="311889"/>
            <a:ext cx="5101904" cy="1515960"/>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5388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51" b="31721"/>
          <a:stretch/>
        </p:blipFill>
        <p:spPr>
          <a:xfrm>
            <a:off x="6694964" y="446569"/>
            <a:ext cx="5101904" cy="1325524"/>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373"/>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E5FDF74D-107C-45DC-800D-DB761E3175D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721"/>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01859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29658"/>
          <a:stretch/>
        </p:blipFill>
        <p:spPr>
          <a:xfrm>
            <a:off x="6694964" y="508001"/>
            <a:ext cx="5101904" cy="131984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9578FC7C-07D5-4627-B462-5650F01C9D2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66528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721"/>
          <a:stretch/>
        </p:blipFill>
        <p:spPr>
          <a:xfrm>
            <a:off x="6694964" y="508001"/>
            <a:ext cx="5101904" cy="1264092"/>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D80766F8-9A99-426F-8CE2-1EEC57A8A5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29422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507"/>
          <a:stretch/>
        </p:blipFill>
        <p:spPr>
          <a:xfrm>
            <a:off x="6694964" y="508001"/>
            <a:ext cx="5101904" cy="124282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034B987F-CA48-4862-8353-FD38764311FE}"/>
              </a:ext>
            </a:extLst>
          </p:cNvPr>
          <p:cNvSpPr>
            <a:spLocks noGrp="1"/>
          </p:cNvSpPr>
          <p:nvPr>
            <p:ph type="title" hasCustomPrompt="1"/>
          </p:nvPr>
        </p:nvSpPr>
        <p:spPr/>
        <p:txBody>
          <a:bodyPr/>
          <a:lstStyle>
            <a:lvl1pPr>
              <a:defRPr/>
            </a:lvl1pPr>
          </a:lstStyle>
          <a:p>
            <a:r>
              <a:rPr lang="en-US" dirty="0"/>
              <a:t>Title</a:t>
            </a:r>
          </a:p>
        </p:txBody>
      </p:sp>
      <p:cxnSp>
        <p:nvCxnSpPr>
          <p:cNvPr id="9" name="Accent Mark">
            <a:extLst>
              <a:ext uri="{FF2B5EF4-FFF2-40B4-BE49-F238E27FC236}">
                <a16:creationId xmlns:a16="http://schemas.microsoft.com/office/drawing/2014/main" id="{1347FA71-3C53-4A91-8F3C-46F30E182DE2}"/>
              </a:ext>
              <a:ext uri="{C183D7F6-B498-43B3-948B-1728B52AA6E4}">
                <adec:decorative xmlns:adec="http://schemas.microsoft.com/office/drawing/2017/decorative" val="1"/>
              </a:ext>
            </a:extLst>
          </p:cNvPr>
          <p:cNvCxnSpPr>
            <a:cxnSpLocks/>
          </p:cNvCxnSpPr>
          <p:nvPr userDrawn="1"/>
        </p:nvCxnSpPr>
        <p:spPr>
          <a:xfrm flipH="1">
            <a:off x="768095" y="1545865"/>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279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F2D3841F-53FE-497B-A2A7-1813C527A1D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75782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245"/>
          <a:stretch/>
        </p:blipFill>
        <p:spPr>
          <a:xfrm>
            <a:off x="6694964" y="508001"/>
            <a:ext cx="5101904" cy="124991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26" name="Cloud">
            <a:extLst>
              <a:ext uri="{FF2B5EF4-FFF2-40B4-BE49-F238E27FC236}">
                <a16:creationId xmlns:a16="http://schemas.microsoft.com/office/drawing/2014/main" id="{24A2AAAD-6364-483F-82CD-69FEAAF5C02E}"/>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02"/>
          <a:stretch/>
        </p:blipFill>
        <p:spPr bwMode="invGray">
          <a:xfrm>
            <a:off x="6694964" y="508001"/>
            <a:ext cx="5101904" cy="132080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212601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9" name="Cloud">
            <a:extLst>
              <a:ext uri="{FF2B5EF4-FFF2-40B4-BE49-F238E27FC236}">
                <a16:creationId xmlns:a16="http://schemas.microsoft.com/office/drawing/2014/main" id="{D9AB1973-DD20-4004-B2CA-9CFF3EBCE03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459"/>
          <a:stretch/>
        </p:blipFill>
        <p:spPr>
          <a:xfrm>
            <a:off x="6694964" y="508000"/>
            <a:ext cx="5101904" cy="127118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C1A88252-58CA-4766-AF63-C8A84A6C21D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0253" b="23902"/>
          <a:stretch/>
        </p:blipFill>
        <p:spPr bwMode="invGray">
          <a:xfrm>
            <a:off x="6694964" y="318977"/>
            <a:ext cx="5101904" cy="150982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754803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38" name="Cloud">
            <a:extLst>
              <a:ext uri="{FF2B5EF4-FFF2-40B4-BE49-F238E27FC236}">
                <a16:creationId xmlns:a16="http://schemas.microsoft.com/office/drawing/2014/main" id="{AA29764F-6A18-4348-B769-6CAB73F04C6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269" b="31458"/>
          <a:stretch/>
        </p:blipFill>
        <p:spPr>
          <a:xfrm>
            <a:off x="6694964" y="311891"/>
            <a:ext cx="5101904" cy="146729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AB8C183-C6B7-4039-B155-6182ED1724B8}"/>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8CAE03BE-473C-480E-8678-463CF6F9241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9934A67-AA2F-42E3-B34C-A006097AC6D1}"/>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289234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21" name="Data Texture Image">
            <a:extLst>
              <a:ext uri="{FF2B5EF4-FFF2-40B4-BE49-F238E27FC236}">
                <a16:creationId xmlns:a16="http://schemas.microsoft.com/office/drawing/2014/main" id="{B8655406-E8E9-45CA-B4B8-93397F8AB0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1922C752-ED3E-4C21-9DC2-8EE8BF815DEA}"/>
              </a:ext>
            </a:extLst>
          </p:cNvPr>
          <p:cNvSpPr>
            <a:spLocks noGrp="1"/>
          </p:cNvSpPr>
          <p:nvPr>
            <p:ph type="title" hasCustomPrompt="1"/>
          </p:nvPr>
        </p:nvSpPr>
        <p:spPr>
          <a:xfrm>
            <a:off x="768875" y="2297203"/>
            <a:ext cx="5078335" cy="877163"/>
          </a:xfrm>
          <a:noFill/>
        </p:spPr>
        <p:txBody>
          <a:bodyPr vert="horz" wrap="square" lIns="0" tIns="0" rIns="0" bIns="0" rtlCol="0" anchor="b" anchorCtr="0">
            <a:spAutoFit/>
          </a:bodyPr>
          <a:lstStyle>
            <a:lvl1pPr>
              <a:defRPr lang="en-US" sz="6000" b="0">
                <a:solidFill>
                  <a:srgbClr val="AE562C"/>
                </a:solidFill>
                <a:latin typeface="Georgia" panose="02040502050405020303" pitchFamily="18" charset="0"/>
                <a:cs typeface="Oracle Sans" panose="020B0503020204020204" pitchFamily="34" charset="0"/>
              </a:defRPr>
            </a:lvl1pPr>
          </a:lstStyle>
          <a:p>
            <a:pPr lvl="0"/>
            <a:r>
              <a:rPr lang="en-US" dirty="0"/>
              <a:t>XX%</a:t>
            </a:r>
          </a:p>
        </p:txBody>
      </p: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Ref idx="1001">
        <a:schemeClr val="bg1"/>
      </p:bgRef>
    </p:bg>
    <p:spTree>
      <p:nvGrpSpPr>
        <p:cNvPr id="1" name=""/>
        <p:cNvGrpSpPr/>
        <p:nvPr/>
      </p:nvGrpSpPr>
      <p:grpSpPr>
        <a:xfrm>
          <a:off x="0" y="0"/>
          <a:ext cx="0" cy="0"/>
          <a:chOff x="0" y="0"/>
          <a:chExt cx="0" cy="0"/>
        </a:xfrm>
      </p:grpSpPr>
      <p:pic>
        <p:nvPicPr>
          <p:cNvPr id="16" name="Data Texture Image">
            <a:extLst>
              <a:ext uri="{FF2B5EF4-FFF2-40B4-BE49-F238E27FC236}">
                <a16:creationId xmlns:a16="http://schemas.microsoft.com/office/drawing/2014/main" id="{5EF36793-2D3B-489B-A752-A25472E9045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l="49997"/>
          <a:stretch/>
        </p:blipFill>
        <p:spPr bwMode="invGray">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CD901049-F959-4458-9746-561FE2127909}"/>
              </a:ext>
            </a:extLst>
          </p:cNvPr>
          <p:cNvSpPr>
            <a:spLocks noGrp="1"/>
          </p:cNvSpPr>
          <p:nvPr>
            <p:ph type="title" hasCustomPrompt="1"/>
          </p:nvPr>
        </p:nvSpPr>
        <p:spPr>
          <a:xfrm>
            <a:off x="768875" y="2292687"/>
            <a:ext cx="5070745" cy="877163"/>
          </a:xfrm>
          <a:noFill/>
        </p:spPr>
        <p:txBody>
          <a:bodyPr vert="horz" wrap="square" lIns="0" tIns="0" rIns="0" bIns="0" rtlCol="0" anchor="b" anchorCtr="0">
            <a:spAutoFit/>
          </a:bodyPr>
          <a:lstStyle>
            <a:lvl1pPr>
              <a:defRPr lang="en-US" sz="6000" b="0">
                <a:solidFill>
                  <a:srgbClr val="759C6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userDrawn="1"/>
        </p:nvCxnSpPr>
        <p:spPr>
          <a:xfrm flipH="1">
            <a:off x="768095" y="38248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4152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E7F67114-D26B-4143-9E6F-B136031769EE}"/>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userDrawn="1">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userDrawn="1">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userDrawn="1">
            <p:ph type="dt" sz="half" idx="10"/>
          </p:nvPr>
        </p:nvSpPr>
        <p:spPr/>
        <p:txBody>
          <a:bodyPr/>
          <a:lstStyle/>
          <a:p>
            <a:r>
              <a:rPr lang="en-US"/>
              <a:t>[Date]</a:t>
            </a:r>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a:xfrm>
            <a:off x="7860483" y="16173"/>
            <a:ext cx="4331518"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7313E06-FB19-4202-9F6A-5922222718D7}"/>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266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99360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45775D3E-EFA7-4BA2-9EF8-16B2EA519535}"/>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61514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1289D65-747F-4DC6-AE92-4B3230AC3983}"/>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C5D6A61C-C03D-4D53-9383-D71073601301}"/>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1118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12D0884-1771-4A61-8BB3-7F228F740101}"/>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885D5CEF-522F-4AA9-905A-0C54BD6C0259}"/>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012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4008897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E8F815BD-D4B8-43AB-A648-178DE3144621}"/>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7D2AA1A0-AE11-411F-9C35-6C6AD92A524A}"/>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13523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invGray">
          <a:xfrm>
            <a:off x="0" y="254000"/>
            <a:ext cx="12192000" cy="6604000"/>
          </a:xfrm>
          <a:prstGeom prst="rect">
            <a:avLst/>
          </a:prstGeom>
        </p:spPr>
      </p:pic>
      <p:sp>
        <p:nvSpPr>
          <p:cNvPr id="7" name="Title">
            <a:extLst>
              <a:ext uri="{FF2B5EF4-FFF2-40B4-BE49-F238E27FC236}">
                <a16:creationId xmlns:a16="http://schemas.microsoft.com/office/drawing/2014/main" id="{E755FD10-911E-4181-AD99-24A94BE1AB4D}"/>
              </a:ext>
            </a:extLst>
          </p:cNvPr>
          <p:cNvSpPr>
            <a:spLocks noGrp="1"/>
          </p:cNvSpPr>
          <p:nvPr>
            <p:ph type="title" hasCustomPrompt="1"/>
          </p:nvPr>
        </p:nvSpPr>
        <p:spPr>
          <a:xfrm>
            <a:off x="768875" y="1828800"/>
            <a:ext cx="7092863" cy="2279335"/>
          </a:xfrm>
        </p:spPr>
        <p:txBody>
          <a:bodyPr/>
          <a:lstStyle>
            <a:lvl1pPr>
              <a:lnSpc>
                <a:spcPct val="100000"/>
              </a:lnSpc>
              <a:defRPr sz="3000" b="0">
                <a:latin typeface="+mj-lt"/>
              </a:defRPr>
            </a:lvl1pPr>
          </a:lstStyle>
          <a:p>
            <a:r>
              <a:rPr lang="en-US" dirty="0"/>
              <a:t>Our mission is to help people</a:t>
            </a:r>
            <a:br>
              <a:rPr lang="en-US" dirty="0"/>
            </a:br>
            <a:r>
              <a:rPr lang="en-US" dirty="0"/>
              <a:t>see data in new ways, discover insights,</a:t>
            </a:r>
            <a:br>
              <a:rPr lang="en-US" dirty="0"/>
            </a:br>
            <a:r>
              <a:rPr lang="en-US" dirty="0"/>
              <a:t>unlock endless possibilities.</a:t>
            </a:r>
          </a:p>
        </p:txBody>
      </p:sp>
    </p:spTree>
    <p:extLst>
      <p:ext uri="{BB962C8B-B14F-4D97-AF65-F5344CB8AC3E}">
        <p14:creationId xmlns:p14="http://schemas.microsoft.com/office/powerpoint/2010/main" val="98530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bwMode="invGray">
          <a:xfrm>
            <a:off x="7860482" y="25409"/>
            <a:ext cx="4331518" cy="255243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109173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6D88F4F8-B668-4451-9803-76966F91A9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1241" r="8664" b="12655"/>
          <a:stretch/>
        </p:blipFill>
        <p:spPr>
          <a:xfrm>
            <a:off x="6204016" y="3522920"/>
            <a:ext cx="5987984" cy="2643963"/>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66762"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827496"/>
            <a:ext cx="10654422" cy="1469633"/>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a:t>
            </a:r>
          </a:p>
          <a:p>
            <a:pPr>
              <a:lnSpc>
                <a:spcPct val="95000"/>
              </a:lnSpc>
              <a:spcBef>
                <a:spcPts val="1200"/>
              </a:spcBef>
            </a:pPr>
            <a:r>
              <a:rPr lang="en-US" dirty="0">
                <a:solidFill>
                  <a:schemeClr val="tx1"/>
                </a:solidFill>
              </a:rPr>
              <a:t>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8186" r="8664" b="11578"/>
          <a:stretch/>
        </p:blipFill>
        <p:spPr bwMode="invGray">
          <a:xfrm>
            <a:off x="6204016" y="3429000"/>
            <a:ext cx="5987984" cy="2787502"/>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71525"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71525"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43308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26" name="Abstract Pattern Strip">
            <a:extLst>
              <a:ext uri="{FF2B5EF4-FFF2-40B4-BE49-F238E27FC236}">
                <a16:creationId xmlns:a16="http://schemas.microsoft.com/office/drawing/2014/main" id="{D3A9E2BA-57CB-4699-9D37-B39D95CEEBB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1.emf"/><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61"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9" name="Abstract Pattern Strip">
            <a:extLst>
              <a:ext uri="{FF2B5EF4-FFF2-40B4-BE49-F238E27FC236}">
                <a16:creationId xmlns:a16="http://schemas.microsoft.com/office/drawing/2014/main" id="{05515E47-3B1B-446D-A503-3B4EB057715F}"/>
              </a:ext>
              <a:ext uri="{C183D7F6-B498-43B3-948B-1728B52AA6E4}">
                <adec:decorative xmlns:adec="http://schemas.microsoft.com/office/drawing/2017/decorative" val="1"/>
              </a:ext>
            </a:extLst>
          </p:cNvPr>
          <p:cNvPicPr>
            <a:picLocks noChangeAspect="1"/>
          </p:cNvPicPr>
          <p:nvPr userDrawn="1"/>
        </p:nvPicPr>
        <p:blipFill>
          <a:blip r:embed="rId62"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cxnSp>
        <p:nvCxnSpPr>
          <p:cNvPr id="9" name="Accent Mark">
            <a:extLst>
              <a:ext uri="{FF2B5EF4-FFF2-40B4-BE49-F238E27FC236}">
                <a16:creationId xmlns:a16="http://schemas.microsoft.com/office/drawing/2014/main" id="{141F41DE-E7B5-4A9E-A9A0-2D72DA029A3A}"/>
              </a:ext>
              <a:ext uri="{C183D7F6-B498-43B3-948B-1728B52AA6E4}">
                <adec:decorative xmlns:adec="http://schemas.microsoft.com/office/drawing/2017/decorative" val="1"/>
              </a:ext>
            </a:extLst>
          </p:cNvPr>
          <p:cNvCxnSpPr>
            <a:cxnSpLocks/>
          </p:cNvCxnSpPr>
          <p:nvPr userDrawn="1"/>
        </p:nvCxnSpPr>
        <p:spPr>
          <a:xfrm flipH="1">
            <a:off x="768095" y="1545863"/>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508000"/>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830234"/>
            <a:ext cx="10671048" cy="4276880"/>
          </a:xfrm>
          <a:prstGeom prst="rect">
            <a:avLst/>
          </a:prstGeom>
          <a:no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1000" smtClean="0">
                <a:solidFill>
                  <a:srgbClr val="8B8580"/>
                </a:solidFill>
              </a:defRPr>
            </a:lvl1pPr>
          </a:lstStyle>
          <a:p>
            <a:r>
              <a:rPr lang="en-US"/>
              <a:t>[Date]</a:t>
            </a:r>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904" r:id="rId2"/>
    <p:sldLayoutId id="2147483898" r:id="rId3"/>
    <p:sldLayoutId id="2147483905" r:id="rId4"/>
    <p:sldLayoutId id="2147483746" r:id="rId5"/>
    <p:sldLayoutId id="2147483893" r:id="rId6"/>
    <p:sldLayoutId id="2147483814" r:id="rId7"/>
    <p:sldLayoutId id="2147483906" r:id="rId8"/>
    <p:sldLayoutId id="2147483749" r:id="rId9"/>
    <p:sldLayoutId id="2147483908" r:id="rId10"/>
    <p:sldLayoutId id="2147483750" r:id="rId11"/>
    <p:sldLayoutId id="2147483946" r:id="rId12"/>
    <p:sldLayoutId id="2147483779" r:id="rId13"/>
    <p:sldLayoutId id="2147483947" r:id="rId14"/>
    <p:sldLayoutId id="2147483751" r:id="rId15"/>
    <p:sldLayoutId id="2147483945" r:id="rId16"/>
    <p:sldLayoutId id="2147483752" r:id="rId17"/>
    <p:sldLayoutId id="2147483912" r:id="rId18"/>
    <p:sldLayoutId id="2147483753" r:id="rId19"/>
    <p:sldLayoutId id="2147483913" r:id="rId20"/>
    <p:sldLayoutId id="2147483756" r:id="rId21"/>
    <p:sldLayoutId id="2147483914" r:id="rId22"/>
    <p:sldLayoutId id="2147483754" r:id="rId23"/>
    <p:sldLayoutId id="2147483915" r:id="rId24"/>
    <p:sldLayoutId id="2147483778" r:id="rId25"/>
    <p:sldLayoutId id="2147483916" r:id="rId26"/>
    <p:sldLayoutId id="2147483917" r:id="rId27"/>
    <p:sldLayoutId id="2147483928" r:id="rId28"/>
    <p:sldLayoutId id="2147483774" r:id="rId29"/>
    <p:sldLayoutId id="2147483919" r:id="rId30"/>
    <p:sldLayoutId id="2147483922" r:id="rId31"/>
    <p:sldLayoutId id="2147483929" r:id="rId32"/>
    <p:sldLayoutId id="2147483920" r:id="rId33"/>
    <p:sldLayoutId id="2147483930" r:id="rId34"/>
    <p:sldLayoutId id="2147483931" r:id="rId35"/>
    <p:sldLayoutId id="2147483932" r:id="rId36"/>
    <p:sldLayoutId id="2147483936" r:id="rId37"/>
    <p:sldLayoutId id="2147483937" r:id="rId38"/>
    <p:sldLayoutId id="2147483933" r:id="rId39"/>
    <p:sldLayoutId id="2147483935" r:id="rId40"/>
    <p:sldLayoutId id="2147483938" r:id="rId41"/>
    <p:sldLayoutId id="2147483939" r:id="rId42"/>
    <p:sldLayoutId id="2147483761" r:id="rId43"/>
    <p:sldLayoutId id="2147483940" r:id="rId44"/>
    <p:sldLayoutId id="2147483781" r:id="rId45"/>
    <p:sldLayoutId id="2147483941" r:id="rId46"/>
    <p:sldLayoutId id="2147483762" r:id="rId47"/>
    <p:sldLayoutId id="2147483942" r:id="rId48"/>
    <p:sldLayoutId id="2147483766" r:id="rId49"/>
    <p:sldLayoutId id="2147483894" r:id="rId50"/>
    <p:sldLayoutId id="2147483769" r:id="rId51"/>
    <p:sldLayoutId id="2147483895" r:id="rId52"/>
    <p:sldLayoutId id="2147483768" r:id="rId53"/>
    <p:sldLayoutId id="2147483897" r:id="rId54"/>
    <p:sldLayoutId id="2147483763" r:id="rId55"/>
    <p:sldLayoutId id="2147483943" r:id="rId56"/>
    <p:sldLayoutId id="2147483744" r:id="rId57"/>
    <p:sldLayoutId id="2147483944" r:id="rId58"/>
    <p:sldLayoutId id="2147483742" r:id="rId5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152"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B9A9BF-DA00-4250-B712-8D1133BF59B3}"/>
              </a:ext>
            </a:extLst>
          </p:cNvPr>
          <p:cNvSpPr>
            <a:spLocks noGrp="1"/>
          </p:cNvSpPr>
          <p:nvPr>
            <p:ph type="sldNum" sz="quarter" idx="4"/>
          </p:nvPr>
        </p:nvSpPr>
        <p:spPr/>
        <p:txBody>
          <a:bodyPr/>
          <a:lstStyle/>
          <a:p>
            <a:fld id="{345D60D9-5372-5F40-9443-0F9AE5BDC3C8}" type="slidenum">
              <a:rPr lang="en-US" smtClean="0"/>
              <a:pPr/>
              <a:t>1</a:t>
            </a:fld>
            <a:endParaRPr lang="en-US" dirty="0"/>
          </a:p>
        </p:txBody>
      </p:sp>
      <p:sp>
        <p:nvSpPr>
          <p:cNvPr id="3" name="Footer Placeholder 2">
            <a:extLst>
              <a:ext uri="{FF2B5EF4-FFF2-40B4-BE49-F238E27FC236}">
                <a16:creationId xmlns:a16="http://schemas.microsoft.com/office/drawing/2014/main" id="{AE3BADF8-4D49-427D-B363-667F87D1D548}"/>
              </a:ext>
            </a:extLst>
          </p:cNvPr>
          <p:cNvSpPr>
            <a:spLocks noGrp="1"/>
          </p:cNvSpPr>
          <p:nvPr>
            <p:ph type="ftr" sz="quarter" idx="3"/>
          </p:nvPr>
        </p:nvSpPr>
        <p:spPr/>
        <p:txBody>
          <a:bodyPr/>
          <a:lstStyle/>
          <a:p>
            <a:r>
              <a:rPr lang="en-US" dirty="0"/>
              <a:t>Copyright © 2021, Oracle and/or its affiliates</a:t>
            </a:r>
          </a:p>
        </p:txBody>
      </p:sp>
      <p:sp>
        <p:nvSpPr>
          <p:cNvPr id="127" name="Title 5">
            <a:extLst>
              <a:ext uri="{FF2B5EF4-FFF2-40B4-BE49-F238E27FC236}">
                <a16:creationId xmlns:a16="http://schemas.microsoft.com/office/drawing/2014/main" id="{9F721AEC-4A9C-4587-AC97-4381955E525C}"/>
              </a:ext>
            </a:extLst>
          </p:cNvPr>
          <p:cNvSpPr txBox="1">
            <a:spLocks/>
          </p:cNvSpPr>
          <p:nvPr/>
        </p:nvSpPr>
        <p:spPr>
          <a:xfrm>
            <a:off x="768875" y="508000"/>
            <a:ext cx="10671048" cy="822960"/>
          </a:xfrm>
          <a:prstGeom prst="rect">
            <a:avLst/>
          </a:prstGeom>
        </p:spPr>
        <p:txBody>
          <a:bodyPr anchor="ctr" anchorCtr="0"/>
          <a:lst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a:lstStyle>
          <a:p>
            <a:pPr algn="ctr"/>
            <a:r>
              <a:rPr dirty="0">
                <a:solidFill>
                  <a:srgbClr val="312D2A"/>
                </a:solidFill>
              </a:rPr>
              <a:t>OAA Architecture</a:t>
            </a:r>
          </a:p>
        </p:txBody>
      </p:sp>
      <p:grpSp>
        <p:nvGrpSpPr>
          <p:cNvPr id="10" name="Group 9"/>
          <p:cNvGrpSpPr/>
          <p:nvPr/>
        </p:nvGrpSpPr>
        <p:grpSpPr>
          <a:xfrm>
            <a:off x="2605644" y="1896336"/>
            <a:ext cx="6478496" cy="4288562"/>
            <a:chOff x="4421789" y="1584101"/>
            <a:chExt cx="5544237" cy="4288562"/>
          </a:xfrm>
        </p:grpSpPr>
        <p:sp>
          <p:nvSpPr>
            <p:cNvPr id="99" name="Rectangle 98">
              <a:extLst>
                <a:ext uri="{FF2B5EF4-FFF2-40B4-BE49-F238E27FC236}">
                  <a16:creationId xmlns:a16="http://schemas.microsoft.com/office/drawing/2014/main" id="{D0FA7327-FC53-FF48-AE46-D5B6BA93287C}"/>
                </a:ext>
              </a:extLst>
            </p:cNvPr>
            <p:cNvSpPr/>
            <p:nvPr/>
          </p:nvSpPr>
          <p:spPr>
            <a:xfrm>
              <a:off x="4976305" y="2782707"/>
              <a:ext cx="2194560" cy="2194560"/>
            </a:xfrm>
            <a:prstGeom prst="rect">
              <a:avLst/>
            </a:prstGeom>
            <a:solidFill>
              <a:schemeClr val="accent2"/>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1" name="Rounded Rectangle 100">
              <a:extLst>
                <a:ext uri="{FF2B5EF4-FFF2-40B4-BE49-F238E27FC236}">
                  <a16:creationId xmlns:a16="http://schemas.microsoft.com/office/drawing/2014/main" id="{4815419E-8F4A-084A-B075-DE4EBBBE68A1}"/>
                </a:ext>
              </a:extLst>
            </p:cNvPr>
            <p:cNvSpPr/>
            <p:nvPr/>
          </p:nvSpPr>
          <p:spPr>
            <a:xfrm>
              <a:off x="5127893" y="2890446"/>
              <a:ext cx="1920240" cy="6544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b="1" dirty="0"/>
                <a:t>Oracle Advanced Authentication (OAA)</a:t>
              </a:r>
            </a:p>
          </p:txBody>
        </p:sp>
        <p:sp>
          <p:nvSpPr>
            <p:cNvPr id="103" name="Rectangle 102">
              <a:extLst>
                <a:ext uri="{FF2B5EF4-FFF2-40B4-BE49-F238E27FC236}">
                  <a16:creationId xmlns:a16="http://schemas.microsoft.com/office/drawing/2014/main" id="{585368F7-D348-DF46-A18F-FE222F1DFC63}"/>
                </a:ext>
              </a:extLst>
            </p:cNvPr>
            <p:cNvSpPr/>
            <p:nvPr/>
          </p:nvSpPr>
          <p:spPr>
            <a:xfrm>
              <a:off x="8276141" y="3468923"/>
              <a:ext cx="1689885" cy="1920240"/>
            </a:xfrm>
            <a:prstGeom prst="rect">
              <a:avLst/>
            </a:prstGeom>
            <a:solidFill>
              <a:schemeClr val="accent2"/>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bg2">
                      <a:lumMod val="10000"/>
                    </a:schemeClr>
                  </a:solidFill>
                </a:rPr>
                <a:t>OAM Protected Resources</a:t>
              </a:r>
            </a:p>
          </p:txBody>
        </p:sp>
        <p:sp>
          <p:nvSpPr>
            <p:cNvPr id="104" name="Rounded Rectangle 103">
              <a:extLst>
                <a:ext uri="{FF2B5EF4-FFF2-40B4-BE49-F238E27FC236}">
                  <a16:creationId xmlns:a16="http://schemas.microsoft.com/office/drawing/2014/main" id="{DD8841C8-D489-6F4C-9042-83861226FE63}"/>
                </a:ext>
              </a:extLst>
            </p:cNvPr>
            <p:cNvSpPr/>
            <p:nvPr/>
          </p:nvSpPr>
          <p:spPr>
            <a:xfrm>
              <a:off x="8352759" y="3882409"/>
              <a:ext cx="1525410" cy="43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dirty="0"/>
                <a:t>Cloud </a:t>
              </a:r>
            </a:p>
            <a:p>
              <a:pPr algn="ctr"/>
              <a:r>
                <a:rPr lang="en-US" sz="1100" dirty="0"/>
                <a:t>Apps &amp; Services</a:t>
              </a:r>
            </a:p>
          </p:txBody>
        </p:sp>
        <p:sp>
          <p:nvSpPr>
            <p:cNvPr id="105" name="Rounded Rectangle 104">
              <a:extLst>
                <a:ext uri="{FF2B5EF4-FFF2-40B4-BE49-F238E27FC236}">
                  <a16:creationId xmlns:a16="http://schemas.microsoft.com/office/drawing/2014/main" id="{3901E17E-40DE-6848-97AC-53695FC2C447}"/>
                </a:ext>
              </a:extLst>
            </p:cNvPr>
            <p:cNvSpPr/>
            <p:nvPr/>
          </p:nvSpPr>
          <p:spPr>
            <a:xfrm>
              <a:off x="8352759" y="4378884"/>
              <a:ext cx="1525410" cy="43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On-Premises Applications</a:t>
              </a:r>
            </a:p>
          </p:txBody>
        </p:sp>
        <p:sp>
          <p:nvSpPr>
            <p:cNvPr id="106" name="Rounded Rectangle 105">
              <a:extLst>
                <a:ext uri="{FF2B5EF4-FFF2-40B4-BE49-F238E27FC236}">
                  <a16:creationId xmlns:a16="http://schemas.microsoft.com/office/drawing/2014/main" id="{A2164565-0784-DE40-99F6-1296572D2543}"/>
                </a:ext>
              </a:extLst>
            </p:cNvPr>
            <p:cNvSpPr/>
            <p:nvPr/>
          </p:nvSpPr>
          <p:spPr>
            <a:xfrm>
              <a:off x="8352759" y="4876576"/>
              <a:ext cx="1525410" cy="43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Mainframes</a:t>
              </a:r>
            </a:p>
          </p:txBody>
        </p:sp>
        <p:cxnSp>
          <p:nvCxnSpPr>
            <p:cNvPr id="107" name="Elbow Connector 106">
              <a:extLst>
                <a:ext uri="{FF2B5EF4-FFF2-40B4-BE49-F238E27FC236}">
                  <a16:creationId xmlns:a16="http://schemas.microsoft.com/office/drawing/2014/main" id="{EFF8DF1C-FB5C-7F4F-B65E-54CCC3720EB9}"/>
                </a:ext>
              </a:extLst>
            </p:cNvPr>
            <p:cNvCxnSpPr>
              <a:cxnSpLocks/>
              <a:stCxn id="108" idx="1"/>
            </p:cNvCxnSpPr>
            <p:nvPr/>
          </p:nvCxnSpPr>
          <p:spPr>
            <a:xfrm rot="16200000" flipH="1">
              <a:off x="5139441" y="1523628"/>
              <a:ext cx="478934" cy="1319879"/>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sp>
          <p:nvSpPr>
            <p:cNvPr id="108" name="Round Diagonal Corner of Rectangle 51">
              <a:extLst>
                <a:ext uri="{FF2B5EF4-FFF2-40B4-BE49-F238E27FC236}">
                  <a16:creationId xmlns:a16="http://schemas.microsoft.com/office/drawing/2014/main" id="{8B624625-52E4-244C-AE0D-1C5F525ADA78}"/>
                </a:ext>
              </a:extLst>
            </p:cNvPr>
            <p:cNvSpPr/>
            <p:nvPr/>
          </p:nvSpPr>
          <p:spPr>
            <a:xfrm>
              <a:off x="4421789"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FIDO2</a:t>
              </a:r>
            </a:p>
          </p:txBody>
        </p:sp>
        <p:sp>
          <p:nvSpPr>
            <p:cNvPr id="109" name="Round Diagonal Corner of Rectangle 52">
              <a:extLst>
                <a:ext uri="{FF2B5EF4-FFF2-40B4-BE49-F238E27FC236}">
                  <a16:creationId xmlns:a16="http://schemas.microsoft.com/office/drawing/2014/main" id="{EF3AA730-1C33-2F46-95FB-D3CD93C940B9}"/>
                </a:ext>
              </a:extLst>
            </p:cNvPr>
            <p:cNvSpPr/>
            <p:nvPr/>
          </p:nvSpPr>
          <p:spPr>
            <a:xfrm>
              <a:off x="5102859"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SMS</a:t>
              </a:r>
            </a:p>
          </p:txBody>
        </p:sp>
        <p:sp>
          <p:nvSpPr>
            <p:cNvPr id="110" name="Round Diagonal Corner of Rectangle 53">
              <a:extLst>
                <a:ext uri="{FF2B5EF4-FFF2-40B4-BE49-F238E27FC236}">
                  <a16:creationId xmlns:a16="http://schemas.microsoft.com/office/drawing/2014/main" id="{9211B8D9-6F5A-CC4E-8AE7-E0CE0AA5AF8C}"/>
                </a:ext>
              </a:extLst>
            </p:cNvPr>
            <p:cNvSpPr/>
            <p:nvPr/>
          </p:nvSpPr>
          <p:spPr>
            <a:xfrm>
              <a:off x="5775983"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EMAIL</a:t>
              </a:r>
            </a:p>
          </p:txBody>
        </p:sp>
        <p:sp>
          <p:nvSpPr>
            <p:cNvPr id="111" name="Round Diagonal Corner of Rectangle 54">
              <a:extLst>
                <a:ext uri="{FF2B5EF4-FFF2-40B4-BE49-F238E27FC236}">
                  <a16:creationId xmlns:a16="http://schemas.microsoft.com/office/drawing/2014/main" id="{2FBB4015-422B-3D4A-A853-DD0F3AB27A67}"/>
                </a:ext>
              </a:extLst>
            </p:cNvPr>
            <p:cNvSpPr/>
            <p:nvPr/>
          </p:nvSpPr>
          <p:spPr>
            <a:xfrm>
              <a:off x="6453076"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YOTP</a:t>
              </a:r>
            </a:p>
          </p:txBody>
        </p:sp>
        <p:sp>
          <p:nvSpPr>
            <p:cNvPr id="112" name="Round Diagonal Corner of Rectangle 55">
              <a:extLst>
                <a:ext uri="{FF2B5EF4-FFF2-40B4-BE49-F238E27FC236}">
                  <a16:creationId xmlns:a16="http://schemas.microsoft.com/office/drawing/2014/main" id="{DA0E11F5-F7A3-2E4A-B66D-DF119CE8939D}"/>
                </a:ext>
              </a:extLst>
            </p:cNvPr>
            <p:cNvSpPr/>
            <p:nvPr/>
          </p:nvSpPr>
          <p:spPr>
            <a:xfrm>
              <a:off x="7138124"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TOTP </a:t>
              </a:r>
            </a:p>
          </p:txBody>
        </p:sp>
        <p:cxnSp>
          <p:nvCxnSpPr>
            <p:cNvPr id="113" name="Elbow Connector 112">
              <a:extLst>
                <a:ext uri="{FF2B5EF4-FFF2-40B4-BE49-F238E27FC236}">
                  <a16:creationId xmlns:a16="http://schemas.microsoft.com/office/drawing/2014/main" id="{A15CAD33-84C6-BF48-BB35-2BA54E23AA9D}"/>
                </a:ext>
              </a:extLst>
            </p:cNvPr>
            <p:cNvCxnSpPr>
              <a:cxnSpLocks/>
              <a:stCxn id="109" idx="1"/>
            </p:cNvCxnSpPr>
            <p:nvPr/>
          </p:nvCxnSpPr>
          <p:spPr>
            <a:xfrm rot="16200000" flipH="1">
              <a:off x="5479976" y="1864163"/>
              <a:ext cx="478934" cy="638809"/>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624DF2BA-541E-684B-B540-9CABE9C25898}"/>
                </a:ext>
              </a:extLst>
            </p:cNvPr>
            <p:cNvCxnSpPr>
              <a:cxnSpLocks/>
              <a:stCxn id="111" idx="1"/>
            </p:cNvCxnSpPr>
            <p:nvPr/>
          </p:nvCxnSpPr>
          <p:spPr>
            <a:xfrm rot="5400000">
              <a:off x="6190866" y="1863645"/>
              <a:ext cx="478935" cy="639846"/>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B52A783E-9182-E345-9DF5-4C3AFC4AF268}"/>
                </a:ext>
              </a:extLst>
            </p:cNvPr>
            <p:cNvCxnSpPr>
              <a:cxnSpLocks/>
              <a:stCxn id="110" idx="1"/>
              <a:endCxn id="25" idx="0"/>
            </p:cNvCxnSpPr>
            <p:nvPr/>
          </p:nvCxnSpPr>
          <p:spPr>
            <a:xfrm rot="16200000" flipH="1">
              <a:off x="5853314" y="2163949"/>
              <a:ext cx="441163" cy="1465"/>
            </a:xfrm>
            <a:prstGeom prst="bentConnector3">
              <a:avLst>
                <a:gd name="adj1" fmla="val 50000"/>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EB0F8C4F-9437-5144-908B-D2D73CE0BBA8}"/>
                </a:ext>
              </a:extLst>
            </p:cNvPr>
            <p:cNvCxnSpPr>
              <a:cxnSpLocks/>
              <a:stCxn id="112" idx="1"/>
              <a:endCxn id="25" idx="6"/>
            </p:cNvCxnSpPr>
            <p:nvPr/>
          </p:nvCxnSpPr>
          <p:spPr>
            <a:xfrm rot="5400000">
              <a:off x="6533391" y="1521120"/>
              <a:ext cx="478932" cy="1324895"/>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sp>
          <p:nvSpPr>
            <p:cNvPr id="92" name="Rounded Rectangle 91">
              <a:extLst>
                <a:ext uri="{FF2B5EF4-FFF2-40B4-BE49-F238E27FC236}">
                  <a16:creationId xmlns:a16="http://schemas.microsoft.com/office/drawing/2014/main" id="{4CA4A622-1C14-0A41-8A0E-FA8CA9E5568C}"/>
                </a:ext>
              </a:extLst>
            </p:cNvPr>
            <p:cNvSpPr/>
            <p:nvPr/>
          </p:nvSpPr>
          <p:spPr>
            <a:xfrm>
              <a:off x="5127893" y="4147126"/>
              <a:ext cx="1886458" cy="684000"/>
            </a:xfrm>
            <a:prstGeom prst="roundRect">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1200" b="1" dirty="0"/>
                <a:t>Oracle Access Manager (OAM)</a:t>
              </a:r>
            </a:p>
          </p:txBody>
        </p:sp>
        <p:sp>
          <p:nvSpPr>
            <p:cNvPr id="93" name="Rounded Rectangle 92">
              <a:extLst>
                <a:ext uri="{FF2B5EF4-FFF2-40B4-BE49-F238E27FC236}">
                  <a16:creationId xmlns:a16="http://schemas.microsoft.com/office/drawing/2014/main" id="{8617CC03-63DB-1F4A-B850-24D642C82480}"/>
                </a:ext>
              </a:extLst>
            </p:cNvPr>
            <p:cNvSpPr/>
            <p:nvPr/>
          </p:nvSpPr>
          <p:spPr>
            <a:xfrm>
              <a:off x="5185552" y="5403126"/>
              <a:ext cx="1828800" cy="46953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Enterprise Directory</a:t>
              </a:r>
            </a:p>
          </p:txBody>
        </p:sp>
        <p:cxnSp>
          <p:nvCxnSpPr>
            <p:cNvPr id="95" name="Straight Arrow Connector 94">
              <a:extLst>
                <a:ext uri="{FF2B5EF4-FFF2-40B4-BE49-F238E27FC236}">
                  <a16:creationId xmlns:a16="http://schemas.microsoft.com/office/drawing/2014/main" id="{F66F225D-3849-8E48-ADE4-A9EAACB23817}"/>
                </a:ext>
              </a:extLst>
            </p:cNvPr>
            <p:cNvCxnSpPr>
              <a:cxnSpLocks/>
            </p:cNvCxnSpPr>
            <p:nvPr/>
          </p:nvCxnSpPr>
          <p:spPr>
            <a:xfrm>
              <a:off x="6087058" y="4886243"/>
              <a:ext cx="1" cy="502920"/>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31F81FA-F60D-5347-A5DC-165782C9214F}"/>
                </a:ext>
              </a:extLst>
            </p:cNvPr>
            <p:cNvSpPr txBox="1"/>
            <p:nvPr/>
          </p:nvSpPr>
          <p:spPr>
            <a:xfrm>
              <a:off x="7042980" y="4422144"/>
              <a:ext cx="1214567" cy="712768"/>
            </a:xfrm>
            <a:prstGeom prst="rect">
              <a:avLst/>
            </a:prstGeom>
            <a:noFill/>
          </p:spPr>
          <p:txBody>
            <a:bodyPr wrap="square" lIns="0" rIns="0" rtlCol="0" anchor="ctr" anchorCtr="0">
              <a:noAutofit/>
            </a:bodyPr>
            <a:lstStyle>
              <a:defPPr>
                <a:defRPr lang="en-US"/>
              </a:defPPr>
              <a:lvl1pPr algn="ctr">
                <a:defRPr sz="1200"/>
              </a:lvl1pPr>
            </a:lstStyle>
            <a:p>
              <a:r>
                <a:rPr lang="en-US" sz="1100" dirty="0"/>
                <a:t>SAML, OIDC, </a:t>
              </a:r>
            </a:p>
            <a:p>
              <a:r>
                <a:rPr lang="en-US" sz="1100" dirty="0"/>
                <a:t>Kerberos etc.</a:t>
              </a:r>
            </a:p>
          </p:txBody>
        </p:sp>
        <p:cxnSp>
          <p:nvCxnSpPr>
            <p:cNvPr id="97" name="Straight Arrow Connector 96">
              <a:extLst>
                <a:ext uri="{FF2B5EF4-FFF2-40B4-BE49-F238E27FC236}">
                  <a16:creationId xmlns:a16="http://schemas.microsoft.com/office/drawing/2014/main" id="{281D033B-C2EC-CD4C-B7D7-60EB27A619F2}"/>
                </a:ext>
              </a:extLst>
            </p:cNvPr>
            <p:cNvCxnSpPr>
              <a:cxnSpLocks/>
            </p:cNvCxnSpPr>
            <p:nvPr/>
          </p:nvCxnSpPr>
          <p:spPr>
            <a:xfrm flipH="1">
              <a:off x="6081581" y="3577130"/>
              <a:ext cx="0" cy="576000"/>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9B12B57-3634-2348-9DE1-FC25B6B62F70}"/>
                </a:ext>
              </a:extLst>
            </p:cNvPr>
            <p:cNvCxnSpPr>
              <a:cxnSpLocks/>
            </p:cNvCxnSpPr>
            <p:nvPr/>
          </p:nvCxnSpPr>
          <p:spPr>
            <a:xfrm>
              <a:off x="7014351" y="4514358"/>
              <a:ext cx="1261791" cy="0"/>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038847" y="2385264"/>
              <a:ext cx="71562" cy="75538"/>
            </a:xfrm>
            <a:prstGeom prst="ellipse">
              <a:avLst/>
            </a:prstGeom>
            <a:noFill/>
            <a:ln>
              <a:solidFill>
                <a:srgbClr val="CA5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Elbow Connector 118">
              <a:extLst>
                <a:ext uri="{FF2B5EF4-FFF2-40B4-BE49-F238E27FC236}">
                  <a16:creationId xmlns:a16="http://schemas.microsoft.com/office/drawing/2014/main" id="{624DF2BA-541E-684B-B540-9CABE9C25898}"/>
                </a:ext>
              </a:extLst>
            </p:cNvPr>
            <p:cNvCxnSpPr>
              <a:cxnSpLocks/>
              <a:stCxn id="25" idx="4"/>
              <a:endCxn id="99" idx="0"/>
            </p:cNvCxnSpPr>
            <p:nvPr/>
          </p:nvCxnSpPr>
          <p:spPr>
            <a:xfrm rot="5400000">
              <a:off x="5913155" y="2621233"/>
              <a:ext cx="321905" cy="1043"/>
            </a:xfrm>
            <a:prstGeom prst="bentConnector3">
              <a:avLst>
                <a:gd name="adj1" fmla="val 50000"/>
              </a:avLst>
            </a:prstGeom>
            <a:ln>
              <a:prstDash val="solid"/>
            </a:ln>
          </p:spPr>
          <p:style>
            <a:lnRef idx="1">
              <a:schemeClr val="accent1"/>
            </a:lnRef>
            <a:fillRef idx="0">
              <a:schemeClr val="accent1"/>
            </a:fillRef>
            <a:effectRef idx="0">
              <a:schemeClr val="accent1"/>
            </a:effectRef>
            <a:fontRef idx="minor">
              <a:schemeClr val="tx1"/>
            </a:fontRef>
          </p:style>
        </p:cxnSp>
        <p:sp>
          <p:nvSpPr>
            <p:cNvPr id="41" name="Can 40"/>
            <p:cNvSpPr>
              <a:spLocks noChangeAspect="1"/>
            </p:cNvSpPr>
            <p:nvPr/>
          </p:nvSpPr>
          <p:spPr bwMode="gray">
            <a:xfrm>
              <a:off x="7317931" y="2798038"/>
              <a:ext cx="475779" cy="365760"/>
            </a:xfrm>
            <a:prstGeom prst="can">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CFBFA"/>
                  </a:solidFill>
                  <a:effectLst/>
                  <a:uLnTx/>
                  <a:uFillTx/>
                  <a:latin typeface="Oracle Sans"/>
                  <a:cs typeface="Arial"/>
                </a:rPr>
                <a:t>DB</a:t>
              </a:r>
            </a:p>
          </p:txBody>
        </p:sp>
        <p:sp>
          <p:nvSpPr>
            <p:cNvPr id="42" name="Rounded Rectangle 41">
              <a:extLst>
                <a:ext uri="{FF2B5EF4-FFF2-40B4-BE49-F238E27FC236}">
                  <a16:creationId xmlns:a16="http://schemas.microsoft.com/office/drawing/2014/main" id="{8617CC03-63DB-1F4A-B850-24D642C82480}"/>
                </a:ext>
              </a:extLst>
            </p:cNvPr>
            <p:cNvSpPr>
              <a:spLocks/>
            </p:cNvSpPr>
            <p:nvPr/>
          </p:nvSpPr>
          <p:spPr>
            <a:xfrm>
              <a:off x="7317931" y="3294347"/>
              <a:ext cx="475779" cy="32004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sz="1000" dirty="0"/>
                <a:t>UMS</a:t>
              </a:r>
            </a:p>
          </p:txBody>
        </p:sp>
        <p:cxnSp>
          <p:nvCxnSpPr>
            <p:cNvPr id="43" name="Elbow Connector 42">
              <a:extLst>
                <a:ext uri="{FF2B5EF4-FFF2-40B4-BE49-F238E27FC236}">
                  <a16:creationId xmlns:a16="http://schemas.microsoft.com/office/drawing/2014/main" id="{EB0F8C4F-9437-5144-908B-D2D73CE0BBA8}"/>
                </a:ext>
              </a:extLst>
            </p:cNvPr>
            <p:cNvCxnSpPr>
              <a:cxnSpLocks/>
              <a:stCxn id="41" idx="3"/>
              <a:endCxn id="101" idx="3"/>
            </p:cNvCxnSpPr>
            <p:nvPr/>
          </p:nvCxnSpPr>
          <p:spPr>
            <a:xfrm rot="5400000">
              <a:off x="7275031" y="2936900"/>
              <a:ext cx="53893" cy="507688"/>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EB0F8C4F-9437-5144-908B-D2D73CE0BBA8}"/>
                </a:ext>
              </a:extLst>
            </p:cNvPr>
            <p:cNvCxnSpPr>
              <a:cxnSpLocks/>
              <a:stCxn id="42" idx="0"/>
              <a:endCxn id="101" idx="3"/>
            </p:cNvCxnSpPr>
            <p:nvPr/>
          </p:nvCxnSpPr>
          <p:spPr>
            <a:xfrm rot="16200000" flipV="1">
              <a:off x="7263649" y="3002175"/>
              <a:ext cx="76656" cy="507688"/>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454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B9A9BF-DA00-4250-B712-8D1133BF59B3}"/>
              </a:ext>
            </a:extLst>
          </p:cNvPr>
          <p:cNvSpPr>
            <a:spLocks noGrp="1"/>
          </p:cNvSpPr>
          <p:nvPr>
            <p:ph type="sldNum" sz="quarter" idx="4"/>
          </p:nvPr>
        </p:nvSpPr>
        <p:spPr/>
        <p:txBody>
          <a:bodyPr/>
          <a:lstStyle/>
          <a:p>
            <a:fld id="{345D60D9-5372-5F40-9443-0F9AE5BDC3C8}" type="slidenum">
              <a:rPr lang="en-US" smtClean="0"/>
              <a:pPr/>
              <a:t>2</a:t>
            </a:fld>
            <a:endParaRPr lang="en-US" dirty="0"/>
          </a:p>
        </p:txBody>
      </p:sp>
      <p:sp>
        <p:nvSpPr>
          <p:cNvPr id="3" name="Footer Placeholder 2">
            <a:extLst>
              <a:ext uri="{FF2B5EF4-FFF2-40B4-BE49-F238E27FC236}">
                <a16:creationId xmlns:a16="http://schemas.microsoft.com/office/drawing/2014/main" id="{AE3BADF8-4D49-427D-B363-667F87D1D548}"/>
              </a:ext>
            </a:extLst>
          </p:cNvPr>
          <p:cNvSpPr>
            <a:spLocks noGrp="1"/>
          </p:cNvSpPr>
          <p:nvPr>
            <p:ph type="ftr" sz="quarter" idx="3"/>
          </p:nvPr>
        </p:nvSpPr>
        <p:spPr/>
        <p:txBody>
          <a:bodyPr/>
          <a:lstStyle/>
          <a:p>
            <a:r>
              <a:rPr lang="en-US" dirty="0"/>
              <a:t>Copyright © 2021, Oracle and/or its affiliates</a:t>
            </a:r>
          </a:p>
        </p:txBody>
      </p:sp>
      <p:sp>
        <p:nvSpPr>
          <p:cNvPr id="127" name="Title 5">
            <a:extLst>
              <a:ext uri="{FF2B5EF4-FFF2-40B4-BE49-F238E27FC236}">
                <a16:creationId xmlns:a16="http://schemas.microsoft.com/office/drawing/2014/main" id="{9F721AEC-4A9C-4587-AC97-4381955E525C}"/>
              </a:ext>
            </a:extLst>
          </p:cNvPr>
          <p:cNvSpPr txBox="1">
            <a:spLocks/>
          </p:cNvSpPr>
          <p:nvPr/>
        </p:nvSpPr>
        <p:spPr>
          <a:xfrm>
            <a:off x="768875" y="508000"/>
            <a:ext cx="10671048" cy="822960"/>
          </a:xfrm>
          <a:prstGeom prst="rect">
            <a:avLst/>
          </a:prstGeom>
        </p:spPr>
        <p:txBody>
          <a:bodyPr anchor="ctr" anchorCtr="0"/>
          <a:lst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a:lstStyle>
          <a:p>
            <a:pPr algn="ctr"/>
            <a:r>
              <a:rPr dirty="0">
                <a:solidFill>
                  <a:srgbClr val="312D2A"/>
                </a:solidFill>
              </a:rPr>
              <a:t>OAA Architecture</a:t>
            </a:r>
          </a:p>
        </p:txBody>
      </p:sp>
      <p:grpSp>
        <p:nvGrpSpPr>
          <p:cNvPr id="10" name="Group 9"/>
          <p:cNvGrpSpPr/>
          <p:nvPr/>
        </p:nvGrpSpPr>
        <p:grpSpPr>
          <a:xfrm>
            <a:off x="2442579" y="1584101"/>
            <a:ext cx="7227240" cy="4288562"/>
            <a:chOff x="2442579" y="1584101"/>
            <a:chExt cx="7227240" cy="4288562"/>
          </a:xfrm>
        </p:grpSpPr>
        <p:sp>
          <p:nvSpPr>
            <p:cNvPr id="99" name="Rectangle 98">
              <a:extLst>
                <a:ext uri="{FF2B5EF4-FFF2-40B4-BE49-F238E27FC236}">
                  <a16:creationId xmlns:a16="http://schemas.microsoft.com/office/drawing/2014/main" id="{D0FA7327-FC53-FF48-AE46-D5B6BA93287C}"/>
                </a:ext>
              </a:extLst>
            </p:cNvPr>
            <p:cNvSpPr/>
            <p:nvPr/>
          </p:nvSpPr>
          <p:spPr>
            <a:xfrm>
              <a:off x="4976305" y="2782707"/>
              <a:ext cx="2194560" cy="2194560"/>
            </a:xfrm>
            <a:prstGeom prst="rect">
              <a:avLst/>
            </a:prstGeom>
            <a:solidFill>
              <a:schemeClr val="accent2"/>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0" name="Rounded Rectangle 99">
              <a:extLst>
                <a:ext uri="{FF2B5EF4-FFF2-40B4-BE49-F238E27FC236}">
                  <a16:creationId xmlns:a16="http://schemas.microsoft.com/office/drawing/2014/main" id="{FCD83279-6BCE-854D-9BFE-9D1B3BE66D6C}"/>
                </a:ext>
              </a:extLst>
            </p:cNvPr>
            <p:cNvSpPr/>
            <p:nvPr/>
          </p:nvSpPr>
          <p:spPr>
            <a:xfrm>
              <a:off x="5039206" y="4172567"/>
              <a:ext cx="1005840" cy="684000"/>
            </a:xfrm>
            <a:prstGeom prst="roundRect">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1100" dirty="0"/>
                <a:t>Oracle </a:t>
              </a:r>
              <a:r>
                <a:rPr lang="en-US" sz="1050" dirty="0"/>
                <a:t>Radius</a:t>
              </a:r>
              <a:r>
                <a:rPr lang="en-US" sz="1100" dirty="0"/>
                <a:t> Agent (ORA)</a:t>
              </a:r>
            </a:p>
          </p:txBody>
        </p:sp>
        <p:sp>
          <p:nvSpPr>
            <p:cNvPr id="101" name="Rounded Rectangle 100">
              <a:extLst>
                <a:ext uri="{FF2B5EF4-FFF2-40B4-BE49-F238E27FC236}">
                  <a16:creationId xmlns:a16="http://schemas.microsoft.com/office/drawing/2014/main" id="{4815419E-8F4A-084A-B075-DE4EBBBE68A1}"/>
                </a:ext>
              </a:extLst>
            </p:cNvPr>
            <p:cNvSpPr/>
            <p:nvPr/>
          </p:nvSpPr>
          <p:spPr>
            <a:xfrm>
              <a:off x="5127893" y="2890446"/>
              <a:ext cx="1920240" cy="6544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b="1" dirty="0"/>
                <a:t>Oracle Advanced Authentication (OAA)</a:t>
              </a:r>
            </a:p>
          </p:txBody>
        </p:sp>
        <p:sp>
          <p:nvSpPr>
            <p:cNvPr id="103" name="Rectangle 102">
              <a:extLst>
                <a:ext uri="{FF2B5EF4-FFF2-40B4-BE49-F238E27FC236}">
                  <a16:creationId xmlns:a16="http://schemas.microsoft.com/office/drawing/2014/main" id="{585368F7-D348-DF46-A18F-FE222F1DFC63}"/>
                </a:ext>
              </a:extLst>
            </p:cNvPr>
            <p:cNvSpPr/>
            <p:nvPr/>
          </p:nvSpPr>
          <p:spPr>
            <a:xfrm>
              <a:off x="7979934" y="3544935"/>
              <a:ext cx="1689885" cy="1920240"/>
            </a:xfrm>
            <a:prstGeom prst="rect">
              <a:avLst/>
            </a:prstGeom>
            <a:solidFill>
              <a:schemeClr val="accent2"/>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bg2">
                      <a:lumMod val="10000"/>
                    </a:schemeClr>
                  </a:solidFill>
                </a:rPr>
                <a:t>OAM Protected Resources</a:t>
              </a:r>
            </a:p>
          </p:txBody>
        </p:sp>
        <p:sp>
          <p:nvSpPr>
            <p:cNvPr id="104" name="Rounded Rectangle 103">
              <a:extLst>
                <a:ext uri="{FF2B5EF4-FFF2-40B4-BE49-F238E27FC236}">
                  <a16:creationId xmlns:a16="http://schemas.microsoft.com/office/drawing/2014/main" id="{DD8841C8-D489-6F4C-9042-83861226FE63}"/>
                </a:ext>
              </a:extLst>
            </p:cNvPr>
            <p:cNvSpPr/>
            <p:nvPr/>
          </p:nvSpPr>
          <p:spPr>
            <a:xfrm>
              <a:off x="8056553" y="3958421"/>
              <a:ext cx="1525410" cy="43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dirty="0"/>
                <a:t>Cloud </a:t>
              </a:r>
            </a:p>
            <a:p>
              <a:pPr algn="ctr"/>
              <a:r>
                <a:rPr lang="en-US" sz="1100" dirty="0"/>
                <a:t>Apps &amp; Services</a:t>
              </a:r>
            </a:p>
          </p:txBody>
        </p:sp>
        <p:sp>
          <p:nvSpPr>
            <p:cNvPr id="105" name="Rounded Rectangle 104">
              <a:extLst>
                <a:ext uri="{FF2B5EF4-FFF2-40B4-BE49-F238E27FC236}">
                  <a16:creationId xmlns:a16="http://schemas.microsoft.com/office/drawing/2014/main" id="{3901E17E-40DE-6848-97AC-53695FC2C447}"/>
                </a:ext>
              </a:extLst>
            </p:cNvPr>
            <p:cNvSpPr/>
            <p:nvPr/>
          </p:nvSpPr>
          <p:spPr>
            <a:xfrm>
              <a:off x="8056553" y="4454896"/>
              <a:ext cx="1525410" cy="43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On-Premises Applications</a:t>
              </a:r>
            </a:p>
          </p:txBody>
        </p:sp>
        <p:sp>
          <p:nvSpPr>
            <p:cNvPr id="106" name="Rounded Rectangle 105">
              <a:extLst>
                <a:ext uri="{FF2B5EF4-FFF2-40B4-BE49-F238E27FC236}">
                  <a16:creationId xmlns:a16="http://schemas.microsoft.com/office/drawing/2014/main" id="{A2164565-0784-DE40-99F6-1296572D2543}"/>
                </a:ext>
              </a:extLst>
            </p:cNvPr>
            <p:cNvSpPr/>
            <p:nvPr/>
          </p:nvSpPr>
          <p:spPr>
            <a:xfrm>
              <a:off x="8056553" y="4952588"/>
              <a:ext cx="1525410" cy="43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Mainframes</a:t>
              </a:r>
            </a:p>
          </p:txBody>
        </p:sp>
        <p:cxnSp>
          <p:nvCxnSpPr>
            <p:cNvPr id="107" name="Elbow Connector 106">
              <a:extLst>
                <a:ext uri="{FF2B5EF4-FFF2-40B4-BE49-F238E27FC236}">
                  <a16:creationId xmlns:a16="http://schemas.microsoft.com/office/drawing/2014/main" id="{EFF8DF1C-FB5C-7F4F-B65E-54CCC3720EB9}"/>
                </a:ext>
              </a:extLst>
            </p:cNvPr>
            <p:cNvCxnSpPr>
              <a:cxnSpLocks/>
              <a:stCxn id="108" idx="1"/>
            </p:cNvCxnSpPr>
            <p:nvPr/>
          </p:nvCxnSpPr>
          <p:spPr>
            <a:xfrm rot="16200000" flipH="1">
              <a:off x="5139441" y="1523628"/>
              <a:ext cx="478934" cy="1319879"/>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sp>
          <p:nvSpPr>
            <p:cNvPr id="108" name="Round Diagonal Corner of Rectangle 51">
              <a:extLst>
                <a:ext uri="{FF2B5EF4-FFF2-40B4-BE49-F238E27FC236}">
                  <a16:creationId xmlns:a16="http://schemas.microsoft.com/office/drawing/2014/main" id="{8B624625-52E4-244C-AE0D-1C5F525ADA78}"/>
                </a:ext>
              </a:extLst>
            </p:cNvPr>
            <p:cNvSpPr/>
            <p:nvPr/>
          </p:nvSpPr>
          <p:spPr>
            <a:xfrm>
              <a:off x="4421789"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FIDO2</a:t>
              </a:r>
            </a:p>
          </p:txBody>
        </p:sp>
        <p:sp>
          <p:nvSpPr>
            <p:cNvPr id="109" name="Round Diagonal Corner of Rectangle 52">
              <a:extLst>
                <a:ext uri="{FF2B5EF4-FFF2-40B4-BE49-F238E27FC236}">
                  <a16:creationId xmlns:a16="http://schemas.microsoft.com/office/drawing/2014/main" id="{EF3AA730-1C33-2F46-95FB-D3CD93C940B9}"/>
                </a:ext>
              </a:extLst>
            </p:cNvPr>
            <p:cNvSpPr/>
            <p:nvPr/>
          </p:nvSpPr>
          <p:spPr>
            <a:xfrm>
              <a:off x="5102859"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SMS</a:t>
              </a:r>
            </a:p>
          </p:txBody>
        </p:sp>
        <p:sp>
          <p:nvSpPr>
            <p:cNvPr id="110" name="Round Diagonal Corner of Rectangle 53">
              <a:extLst>
                <a:ext uri="{FF2B5EF4-FFF2-40B4-BE49-F238E27FC236}">
                  <a16:creationId xmlns:a16="http://schemas.microsoft.com/office/drawing/2014/main" id="{9211B8D9-6F5A-CC4E-8AE7-E0CE0AA5AF8C}"/>
                </a:ext>
              </a:extLst>
            </p:cNvPr>
            <p:cNvSpPr/>
            <p:nvPr/>
          </p:nvSpPr>
          <p:spPr>
            <a:xfrm>
              <a:off x="5775983"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EMAIL</a:t>
              </a:r>
            </a:p>
          </p:txBody>
        </p:sp>
        <p:sp>
          <p:nvSpPr>
            <p:cNvPr id="111" name="Round Diagonal Corner of Rectangle 54">
              <a:extLst>
                <a:ext uri="{FF2B5EF4-FFF2-40B4-BE49-F238E27FC236}">
                  <a16:creationId xmlns:a16="http://schemas.microsoft.com/office/drawing/2014/main" id="{2FBB4015-422B-3D4A-A853-DD0F3AB27A67}"/>
                </a:ext>
              </a:extLst>
            </p:cNvPr>
            <p:cNvSpPr/>
            <p:nvPr/>
          </p:nvSpPr>
          <p:spPr>
            <a:xfrm>
              <a:off x="6453076"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YOTP</a:t>
              </a:r>
            </a:p>
          </p:txBody>
        </p:sp>
        <p:sp>
          <p:nvSpPr>
            <p:cNvPr id="112" name="Round Diagonal Corner of Rectangle 55">
              <a:extLst>
                <a:ext uri="{FF2B5EF4-FFF2-40B4-BE49-F238E27FC236}">
                  <a16:creationId xmlns:a16="http://schemas.microsoft.com/office/drawing/2014/main" id="{DA0E11F5-F7A3-2E4A-B66D-DF119CE8939D}"/>
                </a:ext>
              </a:extLst>
            </p:cNvPr>
            <p:cNvSpPr/>
            <p:nvPr/>
          </p:nvSpPr>
          <p:spPr>
            <a:xfrm>
              <a:off x="7138124" y="1584101"/>
              <a:ext cx="594360" cy="3600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TOTP </a:t>
              </a:r>
            </a:p>
          </p:txBody>
        </p:sp>
        <p:cxnSp>
          <p:nvCxnSpPr>
            <p:cNvPr id="113" name="Elbow Connector 112">
              <a:extLst>
                <a:ext uri="{FF2B5EF4-FFF2-40B4-BE49-F238E27FC236}">
                  <a16:creationId xmlns:a16="http://schemas.microsoft.com/office/drawing/2014/main" id="{A15CAD33-84C6-BF48-BB35-2BA54E23AA9D}"/>
                </a:ext>
              </a:extLst>
            </p:cNvPr>
            <p:cNvCxnSpPr>
              <a:cxnSpLocks/>
              <a:stCxn id="109" idx="1"/>
            </p:cNvCxnSpPr>
            <p:nvPr/>
          </p:nvCxnSpPr>
          <p:spPr>
            <a:xfrm rot="16200000" flipH="1">
              <a:off x="5479976" y="1864163"/>
              <a:ext cx="478934" cy="638809"/>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624DF2BA-541E-684B-B540-9CABE9C25898}"/>
                </a:ext>
              </a:extLst>
            </p:cNvPr>
            <p:cNvCxnSpPr>
              <a:cxnSpLocks/>
              <a:stCxn id="111" idx="1"/>
            </p:cNvCxnSpPr>
            <p:nvPr/>
          </p:nvCxnSpPr>
          <p:spPr>
            <a:xfrm rot="5400000">
              <a:off x="6190866" y="1863645"/>
              <a:ext cx="478935" cy="639846"/>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B52A783E-9182-E345-9DF5-4C3AFC4AF268}"/>
                </a:ext>
              </a:extLst>
            </p:cNvPr>
            <p:cNvCxnSpPr>
              <a:cxnSpLocks/>
              <a:stCxn id="110" idx="1"/>
              <a:endCxn id="25" idx="0"/>
            </p:cNvCxnSpPr>
            <p:nvPr/>
          </p:nvCxnSpPr>
          <p:spPr>
            <a:xfrm rot="16200000" flipH="1">
              <a:off x="5853314" y="2163949"/>
              <a:ext cx="441163" cy="1465"/>
            </a:xfrm>
            <a:prstGeom prst="bentConnector3">
              <a:avLst>
                <a:gd name="adj1" fmla="val 50000"/>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EB0F8C4F-9437-5144-908B-D2D73CE0BBA8}"/>
                </a:ext>
              </a:extLst>
            </p:cNvPr>
            <p:cNvCxnSpPr>
              <a:cxnSpLocks/>
              <a:stCxn id="112" idx="1"/>
              <a:endCxn id="25" idx="6"/>
            </p:cNvCxnSpPr>
            <p:nvPr/>
          </p:nvCxnSpPr>
          <p:spPr>
            <a:xfrm rot="5400000">
              <a:off x="6533391" y="1521120"/>
              <a:ext cx="478932" cy="1324895"/>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D3F487-807A-5144-A5AC-FFBE73F42D3A}"/>
                </a:ext>
              </a:extLst>
            </p:cNvPr>
            <p:cNvSpPr txBox="1"/>
            <p:nvPr/>
          </p:nvSpPr>
          <p:spPr>
            <a:xfrm>
              <a:off x="5255121" y="2495750"/>
              <a:ext cx="1800000" cy="182880"/>
            </a:xfrm>
            <a:prstGeom prst="rect">
              <a:avLst/>
            </a:prstGeom>
            <a:noFill/>
          </p:spPr>
          <p:txBody>
            <a:bodyPr wrap="square" rtlCol="0" anchor="ctr" anchorCtr="0">
              <a:spAutoFit/>
            </a:bodyPr>
            <a:lstStyle/>
            <a:p>
              <a:pPr algn="ctr"/>
              <a:r>
                <a:rPr lang="en-US" sz="1100" dirty="0"/>
                <a:t>Supported MFA  Factors</a:t>
              </a:r>
            </a:p>
          </p:txBody>
        </p:sp>
        <p:sp>
          <p:nvSpPr>
            <p:cNvPr id="91" name="TextBox 90">
              <a:extLst>
                <a:ext uri="{FF2B5EF4-FFF2-40B4-BE49-F238E27FC236}">
                  <a16:creationId xmlns:a16="http://schemas.microsoft.com/office/drawing/2014/main" id="{AE06D43F-F9DB-8147-A663-2C68898A8620}"/>
                </a:ext>
              </a:extLst>
            </p:cNvPr>
            <p:cNvSpPr txBox="1"/>
            <p:nvPr/>
          </p:nvSpPr>
          <p:spPr>
            <a:xfrm>
              <a:off x="6698441" y="3598723"/>
              <a:ext cx="822960" cy="504264"/>
            </a:xfrm>
            <a:prstGeom prst="rect">
              <a:avLst/>
            </a:prstGeom>
            <a:noFill/>
          </p:spPr>
          <p:txBody>
            <a:bodyPr wrap="square" lIns="0" rIns="0" rtlCol="0" anchor="ctr" anchorCtr="0">
              <a:noAutofit/>
            </a:bodyPr>
            <a:lstStyle>
              <a:defPPr>
                <a:defRPr lang="en-US"/>
              </a:defPPr>
              <a:lvl1pPr>
                <a:defRPr sz="1400"/>
              </a:lvl1pPr>
            </a:lstStyle>
            <a:p>
              <a:pPr algn="ctr"/>
              <a:r>
                <a:rPr lang="en-US" sz="1100" dirty="0"/>
                <a:t>TAP Integration</a:t>
              </a:r>
            </a:p>
          </p:txBody>
        </p:sp>
        <p:sp>
          <p:nvSpPr>
            <p:cNvPr id="92" name="Rounded Rectangle 91">
              <a:extLst>
                <a:ext uri="{FF2B5EF4-FFF2-40B4-BE49-F238E27FC236}">
                  <a16:creationId xmlns:a16="http://schemas.microsoft.com/office/drawing/2014/main" id="{4CA4A622-1C14-0A41-8A0E-FA8CA9E5568C}"/>
                </a:ext>
              </a:extLst>
            </p:cNvPr>
            <p:cNvSpPr/>
            <p:nvPr/>
          </p:nvSpPr>
          <p:spPr>
            <a:xfrm>
              <a:off x="6103304" y="4159891"/>
              <a:ext cx="1005840" cy="684000"/>
            </a:xfrm>
            <a:prstGeom prst="roundRect">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1050" dirty="0"/>
                <a:t>Oracle Access Manager (OAM)</a:t>
              </a:r>
            </a:p>
          </p:txBody>
        </p:sp>
        <p:sp>
          <p:nvSpPr>
            <p:cNvPr id="93" name="Rounded Rectangle 92">
              <a:extLst>
                <a:ext uri="{FF2B5EF4-FFF2-40B4-BE49-F238E27FC236}">
                  <a16:creationId xmlns:a16="http://schemas.microsoft.com/office/drawing/2014/main" id="{8617CC03-63DB-1F4A-B850-24D642C82480}"/>
                </a:ext>
              </a:extLst>
            </p:cNvPr>
            <p:cNvSpPr/>
            <p:nvPr/>
          </p:nvSpPr>
          <p:spPr>
            <a:xfrm>
              <a:off x="5185552" y="5403126"/>
              <a:ext cx="1828800" cy="46953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Enterprise Directory</a:t>
              </a:r>
            </a:p>
          </p:txBody>
        </p:sp>
        <p:cxnSp>
          <p:nvCxnSpPr>
            <p:cNvPr id="95" name="Straight Arrow Connector 94">
              <a:extLst>
                <a:ext uri="{FF2B5EF4-FFF2-40B4-BE49-F238E27FC236}">
                  <a16:creationId xmlns:a16="http://schemas.microsoft.com/office/drawing/2014/main" id="{F66F225D-3849-8E48-ADE4-A9EAACB23817}"/>
                </a:ext>
              </a:extLst>
            </p:cNvPr>
            <p:cNvCxnSpPr>
              <a:cxnSpLocks/>
            </p:cNvCxnSpPr>
            <p:nvPr/>
          </p:nvCxnSpPr>
          <p:spPr>
            <a:xfrm>
              <a:off x="5612969" y="4874520"/>
              <a:ext cx="1" cy="502920"/>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31F81FA-F60D-5347-A5DC-165782C9214F}"/>
                </a:ext>
              </a:extLst>
            </p:cNvPr>
            <p:cNvSpPr txBox="1"/>
            <p:nvPr/>
          </p:nvSpPr>
          <p:spPr>
            <a:xfrm>
              <a:off x="6959561" y="4768619"/>
              <a:ext cx="1214567" cy="712768"/>
            </a:xfrm>
            <a:prstGeom prst="rect">
              <a:avLst/>
            </a:prstGeom>
            <a:noFill/>
          </p:spPr>
          <p:txBody>
            <a:bodyPr wrap="square" lIns="0" rIns="0" rtlCol="0" anchor="ctr" anchorCtr="0">
              <a:noAutofit/>
            </a:bodyPr>
            <a:lstStyle>
              <a:defPPr>
                <a:defRPr lang="en-US"/>
              </a:defPPr>
              <a:lvl1pPr algn="ctr">
                <a:defRPr sz="1200"/>
              </a:lvl1pPr>
            </a:lstStyle>
            <a:p>
              <a:r>
                <a:rPr lang="en-US" sz="1100" dirty="0"/>
                <a:t>SAML, OIDC, </a:t>
              </a:r>
            </a:p>
            <a:p>
              <a:r>
                <a:rPr lang="en-US" sz="1100" dirty="0"/>
                <a:t>Basic,</a:t>
              </a:r>
            </a:p>
            <a:p>
              <a:r>
                <a:rPr lang="en-US" sz="1100" dirty="0"/>
                <a:t>Form-based, Kerberos</a:t>
              </a:r>
            </a:p>
          </p:txBody>
        </p:sp>
        <p:cxnSp>
          <p:nvCxnSpPr>
            <p:cNvPr id="97" name="Straight Arrow Connector 96">
              <a:extLst>
                <a:ext uri="{FF2B5EF4-FFF2-40B4-BE49-F238E27FC236}">
                  <a16:creationId xmlns:a16="http://schemas.microsoft.com/office/drawing/2014/main" id="{281D033B-C2EC-CD4C-B7D7-60EB27A619F2}"/>
                </a:ext>
              </a:extLst>
            </p:cNvPr>
            <p:cNvCxnSpPr>
              <a:cxnSpLocks/>
            </p:cNvCxnSpPr>
            <p:nvPr/>
          </p:nvCxnSpPr>
          <p:spPr>
            <a:xfrm flipH="1">
              <a:off x="5607492" y="3565407"/>
              <a:ext cx="0" cy="576000"/>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0E06FF8-179F-FC4E-A327-5175F9D9574E}"/>
                </a:ext>
              </a:extLst>
            </p:cNvPr>
            <p:cNvSpPr txBox="1"/>
            <p:nvPr/>
          </p:nvSpPr>
          <p:spPr>
            <a:xfrm>
              <a:off x="4669656" y="3629624"/>
              <a:ext cx="822960" cy="458565"/>
            </a:xfrm>
            <a:prstGeom prst="rect">
              <a:avLst/>
            </a:prstGeom>
            <a:noFill/>
          </p:spPr>
          <p:txBody>
            <a:bodyPr wrap="square" lIns="0" tIns="0" rIns="0" bIns="0" rtlCol="0" anchor="ctr" anchorCtr="0">
              <a:noAutofit/>
            </a:bodyPr>
            <a:lstStyle>
              <a:defPPr>
                <a:defRPr lang="en-US"/>
              </a:defPPr>
              <a:lvl1pPr>
                <a:defRPr sz="1400"/>
              </a:lvl1pPr>
            </a:lstStyle>
            <a:p>
              <a:pPr algn="ctr"/>
              <a:r>
                <a:rPr lang="en-US" sz="1100" dirty="0"/>
                <a:t>REST API</a:t>
              </a:r>
            </a:p>
            <a:p>
              <a:pPr algn="ctr"/>
              <a:r>
                <a:rPr lang="en-US" sz="1100" dirty="0"/>
                <a:t>Integration</a:t>
              </a:r>
            </a:p>
          </p:txBody>
        </p:sp>
        <p:sp>
          <p:nvSpPr>
            <p:cNvPr id="83" name="Rectangle 82">
              <a:extLst>
                <a:ext uri="{FF2B5EF4-FFF2-40B4-BE49-F238E27FC236}">
                  <a16:creationId xmlns:a16="http://schemas.microsoft.com/office/drawing/2014/main" id="{7F5D789A-96B4-1E4F-89DA-52AFC5BFA949}"/>
                </a:ext>
              </a:extLst>
            </p:cNvPr>
            <p:cNvSpPr/>
            <p:nvPr/>
          </p:nvSpPr>
          <p:spPr>
            <a:xfrm>
              <a:off x="2442579" y="3507865"/>
              <a:ext cx="1737360" cy="1920240"/>
            </a:xfrm>
            <a:prstGeom prst="rect">
              <a:avLst/>
            </a:prstGeom>
            <a:solidFill>
              <a:schemeClr val="accent2"/>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bg2">
                      <a:lumMod val="10000"/>
                    </a:schemeClr>
                  </a:solidFill>
                </a:rPr>
                <a:t>ORA Protected Resources</a:t>
              </a:r>
            </a:p>
          </p:txBody>
        </p:sp>
        <p:sp>
          <p:nvSpPr>
            <p:cNvPr id="84" name="Rounded Rectangle 83">
              <a:extLst>
                <a:ext uri="{FF2B5EF4-FFF2-40B4-BE49-F238E27FC236}">
                  <a16:creationId xmlns:a16="http://schemas.microsoft.com/office/drawing/2014/main" id="{74D31F81-DDAA-EF47-BA33-1A736E1318BF}"/>
                </a:ext>
              </a:extLst>
            </p:cNvPr>
            <p:cNvSpPr/>
            <p:nvPr/>
          </p:nvSpPr>
          <p:spPr>
            <a:xfrm>
              <a:off x="2561886" y="3907621"/>
              <a:ext cx="1525410" cy="43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dirty="0"/>
                <a:t>Database</a:t>
              </a:r>
            </a:p>
          </p:txBody>
        </p:sp>
        <p:sp>
          <p:nvSpPr>
            <p:cNvPr id="85" name="Rounded Rectangle 84">
              <a:extLst>
                <a:ext uri="{FF2B5EF4-FFF2-40B4-BE49-F238E27FC236}">
                  <a16:creationId xmlns:a16="http://schemas.microsoft.com/office/drawing/2014/main" id="{FD3CE19A-6D18-0142-8FE1-51E546C18873}"/>
                </a:ext>
              </a:extLst>
            </p:cNvPr>
            <p:cNvSpPr/>
            <p:nvPr/>
          </p:nvSpPr>
          <p:spPr>
            <a:xfrm>
              <a:off x="2550651" y="4404095"/>
              <a:ext cx="1525410" cy="43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dirty="0"/>
                <a:t>VPN</a:t>
              </a:r>
            </a:p>
          </p:txBody>
        </p:sp>
        <p:sp>
          <p:nvSpPr>
            <p:cNvPr id="86" name="Rounded Rectangle 85">
              <a:extLst>
                <a:ext uri="{FF2B5EF4-FFF2-40B4-BE49-F238E27FC236}">
                  <a16:creationId xmlns:a16="http://schemas.microsoft.com/office/drawing/2014/main" id="{2771C94D-256C-F64D-A8A6-E1D89527982A}"/>
                </a:ext>
              </a:extLst>
            </p:cNvPr>
            <p:cNvSpPr/>
            <p:nvPr/>
          </p:nvSpPr>
          <p:spPr>
            <a:xfrm>
              <a:off x="2550651" y="4901788"/>
              <a:ext cx="1525410" cy="43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dirty="0"/>
                <a:t>SSH</a:t>
              </a:r>
            </a:p>
          </p:txBody>
        </p:sp>
        <p:cxnSp>
          <p:nvCxnSpPr>
            <p:cNvPr id="87" name="Straight Arrow Connector 86">
              <a:extLst>
                <a:ext uri="{FF2B5EF4-FFF2-40B4-BE49-F238E27FC236}">
                  <a16:creationId xmlns:a16="http://schemas.microsoft.com/office/drawing/2014/main" id="{93ABE7C6-6A69-F148-97B6-0AED550AA69A}"/>
                </a:ext>
              </a:extLst>
            </p:cNvPr>
            <p:cNvCxnSpPr>
              <a:cxnSpLocks/>
            </p:cNvCxnSpPr>
            <p:nvPr/>
          </p:nvCxnSpPr>
          <p:spPr>
            <a:xfrm>
              <a:off x="7112963" y="4512992"/>
              <a:ext cx="822960" cy="0"/>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B3792BF-9817-364B-8FA7-B0EADAC032A7}"/>
                </a:ext>
              </a:extLst>
            </p:cNvPr>
            <p:cNvCxnSpPr>
              <a:cxnSpLocks/>
            </p:cNvCxnSpPr>
            <p:nvPr/>
          </p:nvCxnSpPr>
          <p:spPr>
            <a:xfrm>
              <a:off x="6579981" y="4874520"/>
              <a:ext cx="1" cy="502920"/>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81D033B-C2EC-CD4C-B7D7-60EB27A619F2}"/>
                </a:ext>
              </a:extLst>
            </p:cNvPr>
            <p:cNvCxnSpPr>
              <a:cxnSpLocks/>
            </p:cNvCxnSpPr>
            <p:nvPr/>
          </p:nvCxnSpPr>
          <p:spPr>
            <a:xfrm flipH="1">
              <a:off x="6571933" y="3567679"/>
              <a:ext cx="0" cy="576000"/>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9B12B57-3634-2348-9DE1-FC25B6B62F70}"/>
                </a:ext>
              </a:extLst>
            </p:cNvPr>
            <p:cNvCxnSpPr>
              <a:cxnSpLocks/>
            </p:cNvCxnSpPr>
            <p:nvPr/>
          </p:nvCxnSpPr>
          <p:spPr>
            <a:xfrm>
              <a:off x="4204602" y="4518071"/>
              <a:ext cx="822960" cy="0"/>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038847" y="2385264"/>
              <a:ext cx="71562" cy="75538"/>
            </a:xfrm>
            <a:prstGeom prst="ellipse">
              <a:avLst/>
            </a:prstGeom>
            <a:noFill/>
            <a:ln>
              <a:solidFill>
                <a:srgbClr val="CA5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Elbow Connector 118">
              <a:extLst>
                <a:ext uri="{FF2B5EF4-FFF2-40B4-BE49-F238E27FC236}">
                  <a16:creationId xmlns:a16="http://schemas.microsoft.com/office/drawing/2014/main" id="{624DF2BA-541E-684B-B540-9CABE9C25898}"/>
                </a:ext>
              </a:extLst>
            </p:cNvPr>
            <p:cNvCxnSpPr>
              <a:cxnSpLocks/>
              <a:stCxn id="25" idx="4"/>
              <a:endCxn id="99" idx="0"/>
            </p:cNvCxnSpPr>
            <p:nvPr/>
          </p:nvCxnSpPr>
          <p:spPr>
            <a:xfrm rot="5400000">
              <a:off x="5913155" y="2621233"/>
              <a:ext cx="321905" cy="1043"/>
            </a:xfrm>
            <a:prstGeom prst="bentConnector3">
              <a:avLst>
                <a:gd name="adj1" fmla="val 50000"/>
              </a:avLst>
            </a:prstGeom>
            <a:ln>
              <a:prstDash val="solid"/>
            </a:ln>
          </p:spPr>
          <p:style>
            <a:lnRef idx="1">
              <a:schemeClr val="accent1"/>
            </a:lnRef>
            <a:fillRef idx="0">
              <a:schemeClr val="accent1"/>
            </a:fillRef>
            <a:effectRef idx="0">
              <a:schemeClr val="accent1"/>
            </a:effectRef>
            <a:fontRef idx="minor">
              <a:schemeClr val="tx1"/>
            </a:fontRef>
          </p:style>
        </p:cxnSp>
        <p:sp>
          <p:nvSpPr>
            <p:cNvPr id="41" name="Can 40"/>
            <p:cNvSpPr>
              <a:spLocks noChangeAspect="1"/>
            </p:cNvSpPr>
            <p:nvPr/>
          </p:nvSpPr>
          <p:spPr bwMode="gray">
            <a:xfrm>
              <a:off x="7317931" y="2798038"/>
              <a:ext cx="475779" cy="365760"/>
            </a:xfrm>
            <a:prstGeom prst="can">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CFBFA"/>
                  </a:solidFill>
                  <a:effectLst/>
                  <a:uLnTx/>
                  <a:uFillTx/>
                  <a:latin typeface="Oracle Sans"/>
                  <a:cs typeface="Arial"/>
                </a:rPr>
                <a:t>DB</a:t>
              </a:r>
            </a:p>
          </p:txBody>
        </p:sp>
        <p:sp>
          <p:nvSpPr>
            <p:cNvPr id="42" name="Rounded Rectangle 41">
              <a:extLst>
                <a:ext uri="{FF2B5EF4-FFF2-40B4-BE49-F238E27FC236}">
                  <a16:creationId xmlns:a16="http://schemas.microsoft.com/office/drawing/2014/main" id="{8617CC03-63DB-1F4A-B850-24D642C82480}"/>
                </a:ext>
              </a:extLst>
            </p:cNvPr>
            <p:cNvSpPr>
              <a:spLocks/>
            </p:cNvSpPr>
            <p:nvPr/>
          </p:nvSpPr>
          <p:spPr>
            <a:xfrm>
              <a:off x="7317931" y="3294347"/>
              <a:ext cx="475779" cy="32004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sz="1000" dirty="0"/>
                <a:t>UMS</a:t>
              </a:r>
            </a:p>
          </p:txBody>
        </p:sp>
        <p:cxnSp>
          <p:nvCxnSpPr>
            <p:cNvPr id="43" name="Elbow Connector 42">
              <a:extLst>
                <a:ext uri="{FF2B5EF4-FFF2-40B4-BE49-F238E27FC236}">
                  <a16:creationId xmlns:a16="http://schemas.microsoft.com/office/drawing/2014/main" id="{EB0F8C4F-9437-5144-908B-D2D73CE0BBA8}"/>
                </a:ext>
              </a:extLst>
            </p:cNvPr>
            <p:cNvCxnSpPr>
              <a:cxnSpLocks/>
              <a:stCxn id="41" idx="3"/>
              <a:endCxn id="101" idx="3"/>
            </p:cNvCxnSpPr>
            <p:nvPr/>
          </p:nvCxnSpPr>
          <p:spPr>
            <a:xfrm rot="5400000">
              <a:off x="7275031" y="2936900"/>
              <a:ext cx="53893" cy="507688"/>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EB0F8C4F-9437-5144-908B-D2D73CE0BBA8}"/>
                </a:ext>
              </a:extLst>
            </p:cNvPr>
            <p:cNvCxnSpPr>
              <a:cxnSpLocks/>
              <a:stCxn id="42" idx="0"/>
              <a:endCxn id="101" idx="3"/>
            </p:cNvCxnSpPr>
            <p:nvPr/>
          </p:nvCxnSpPr>
          <p:spPr>
            <a:xfrm rot="16200000" flipV="1">
              <a:off x="7263649" y="3002175"/>
              <a:ext cx="76656" cy="507688"/>
            </a:xfrm>
            <a:prstGeom prst="bentConnector2">
              <a:avLst/>
            </a:prstGeom>
            <a:ln>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358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4 20200330-1.potx" id="{D6A3C6E7-4DC9-41EA-BCAF-BD001838E02F}" vid="{B78EFB80-39EB-42CC-957F-236F465785BD}"/>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Redwood v.1.14</Template>
  <TotalTime>30909</TotalTime>
  <Words>124</Words>
  <Application>Microsoft Macintosh PowerPoint</Application>
  <PresentationFormat>Widescreen</PresentationFormat>
  <Paragraphs>50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Georgia</vt:lpstr>
      <vt:lpstr>Oracle Sans</vt:lpstr>
      <vt:lpstr>Oracle Sans Light</vt:lpstr>
      <vt:lpstr>System Font Regular</vt:lpstr>
      <vt:lpstr>Parent Master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Milena Hewitt</dc:creator>
  <cp:lastModifiedBy>Melinda Nath-Richter</cp:lastModifiedBy>
  <cp:revision>315</cp:revision>
  <dcterms:created xsi:type="dcterms:W3CDTF">2020-04-03T18:17:37Z</dcterms:created>
  <dcterms:modified xsi:type="dcterms:W3CDTF">2023-02-10T10:21:13Z</dcterms:modified>
</cp:coreProperties>
</file>