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61" r:id="rId3"/>
    <p:sldId id="281" r:id="rId4"/>
    <p:sldId id="283" r:id="rId5"/>
    <p:sldId id="282" r:id="rId6"/>
    <p:sldId id="264" r:id="rId7"/>
    <p:sldId id="279" r:id="rId8"/>
    <p:sldId id="289" r:id="rId9"/>
    <p:sldId id="266" r:id="rId10"/>
    <p:sldId id="267" r:id="rId11"/>
    <p:sldId id="275" r:id="rId12"/>
    <p:sldId id="268" r:id="rId13"/>
    <p:sldId id="271" r:id="rId14"/>
    <p:sldId id="269" r:id="rId15"/>
    <p:sldId id="270" r:id="rId16"/>
    <p:sldId id="284" r:id="rId17"/>
    <p:sldId id="286" r:id="rId18"/>
    <p:sldId id="265" r:id="rId19"/>
    <p:sldId id="272" r:id="rId20"/>
    <p:sldId id="274" r:id="rId21"/>
    <p:sldId id="280" r:id="rId22"/>
    <p:sldId id="288" r:id="rId23"/>
    <p:sldId id="28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61"/>
    <p:restoredTop sz="94646"/>
  </p:normalViewPr>
  <p:slideViewPr>
    <p:cSldViewPr snapToGrid="0" snapToObjects="1">
      <p:cViewPr varScale="1">
        <p:scale>
          <a:sx n="126" d="100"/>
          <a:sy n="126" d="100"/>
        </p:scale>
        <p:origin x="3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614DAA-C793-BA4E-8962-4668AAF56E18}" type="datetimeFigureOut">
              <a:rPr lang="en-US" smtClean="0"/>
              <a:t>9/1/19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ACD8A6-FE04-2943-8F33-83F4EEC6C812}" type="slidenum">
              <a:rPr lang="en-US" smtClean="0"/>
              <a:t>‹#›</a:t>
            </a:fld>
            <a:endParaRPr lang="en-US"/>
          </a:p>
        </p:txBody>
      </p:sp>
    </p:spTree>
    <p:extLst>
      <p:ext uri="{BB962C8B-B14F-4D97-AF65-F5344CB8AC3E}">
        <p14:creationId xmlns:p14="http://schemas.microsoft.com/office/powerpoint/2010/main" val="922685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5FFF8B-827C-1141-804D-824B0B4F0FCE}" type="datetimeFigureOut">
              <a:rPr lang="en-US" smtClean="0"/>
              <a:t>9/1/19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E4643-6BDC-A646-A2FE-4D12DB0B5E8B}" type="slidenum">
              <a:rPr lang="en-US" smtClean="0"/>
              <a:t>‹#›</a:t>
            </a:fld>
            <a:endParaRPr lang="en-US"/>
          </a:p>
        </p:txBody>
      </p:sp>
    </p:spTree>
    <p:extLst>
      <p:ext uri="{BB962C8B-B14F-4D97-AF65-F5344CB8AC3E}">
        <p14:creationId xmlns:p14="http://schemas.microsoft.com/office/powerpoint/2010/main" val="548324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5FFF8B-827C-1141-804D-824B0B4F0FCE}" type="datetimeFigureOut">
              <a:rPr lang="en-US" smtClean="0"/>
              <a:t>9/1/19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E4643-6BDC-A646-A2FE-4D12DB0B5E8B}" type="slidenum">
              <a:rPr lang="en-US" smtClean="0"/>
              <a:t>‹#›</a:t>
            </a:fld>
            <a:endParaRPr lang="en-US"/>
          </a:p>
        </p:txBody>
      </p:sp>
    </p:spTree>
    <p:extLst>
      <p:ext uri="{BB962C8B-B14F-4D97-AF65-F5344CB8AC3E}">
        <p14:creationId xmlns:p14="http://schemas.microsoft.com/office/powerpoint/2010/main" val="1850215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5FFF8B-827C-1141-804D-824B0B4F0FCE}" type="datetimeFigureOut">
              <a:rPr lang="en-US" smtClean="0"/>
              <a:t>9/1/19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E4643-6BDC-A646-A2FE-4D12DB0B5E8B}" type="slidenum">
              <a:rPr lang="en-US" smtClean="0"/>
              <a:t>‹#›</a:t>
            </a:fld>
            <a:endParaRPr lang="en-US"/>
          </a:p>
        </p:txBody>
      </p:sp>
    </p:spTree>
    <p:extLst>
      <p:ext uri="{BB962C8B-B14F-4D97-AF65-F5344CB8AC3E}">
        <p14:creationId xmlns:p14="http://schemas.microsoft.com/office/powerpoint/2010/main" val="1017086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5FFF8B-827C-1141-804D-824B0B4F0FCE}" type="datetimeFigureOut">
              <a:rPr lang="en-US" smtClean="0"/>
              <a:t>9/1/19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E4643-6BDC-A646-A2FE-4D12DB0B5E8B}" type="slidenum">
              <a:rPr lang="en-US" smtClean="0"/>
              <a:t>‹#›</a:t>
            </a:fld>
            <a:endParaRPr lang="en-US"/>
          </a:p>
        </p:txBody>
      </p:sp>
    </p:spTree>
    <p:extLst>
      <p:ext uri="{BB962C8B-B14F-4D97-AF65-F5344CB8AC3E}">
        <p14:creationId xmlns:p14="http://schemas.microsoft.com/office/powerpoint/2010/main" val="8332564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5FFF8B-827C-1141-804D-824B0B4F0FCE}" type="datetimeFigureOut">
              <a:rPr lang="en-US" smtClean="0"/>
              <a:t>9/1/19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E4643-6BDC-A646-A2FE-4D12DB0B5E8B}" type="slidenum">
              <a:rPr lang="en-US" smtClean="0"/>
              <a:t>‹#›</a:t>
            </a:fld>
            <a:endParaRPr lang="en-US"/>
          </a:p>
        </p:txBody>
      </p:sp>
    </p:spTree>
    <p:extLst>
      <p:ext uri="{BB962C8B-B14F-4D97-AF65-F5344CB8AC3E}">
        <p14:creationId xmlns:p14="http://schemas.microsoft.com/office/powerpoint/2010/main" val="800091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5FFF8B-827C-1141-804D-824B0B4F0FCE}" type="datetimeFigureOut">
              <a:rPr lang="en-US" smtClean="0"/>
              <a:t>9/1/19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E4643-6BDC-A646-A2FE-4D12DB0B5E8B}" type="slidenum">
              <a:rPr lang="en-US" smtClean="0"/>
              <a:t>‹#›</a:t>
            </a:fld>
            <a:endParaRPr lang="en-US"/>
          </a:p>
        </p:txBody>
      </p:sp>
    </p:spTree>
    <p:extLst>
      <p:ext uri="{BB962C8B-B14F-4D97-AF65-F5344CB8AC3E}">
        <p14:creationId xmlns:p14="http://schemas.microsoft.com/office/powerpoint/2010/main" val="174069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5FFF8B-827C-1141-804D-824B0B4F0FCE}" type="datetimeFigureOut">
              <a:rPr lang="en-US" smtClean="0"/>
              <a:t>9/1/19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AE4643-6BDC-A646-A2FE-4D12DB0B5E8B}" type="slidenum">
              <a:rPr lang="en-US" smtClean="0"/>
              <a:t>‹#›</a:t>
            </a:fld>
            <a:endParaRPr lang="en-US"/>
          </a:p>
        </p:txBody>
      </p:sp>
    </p:spTree>
    <p:extLst>
      <p:ext uri="{BB962C8B-B14F-4D97-AF65-F5344CB8AC3E}">
        <p14:creationId xmlns:p14="http://schemas.microsoft.com/office/powerpoint/2010/main" val="657292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5FFF8B-827C-1141-804D-824B0B4F0FCE}" type="datetimeFigureOut">
              <a:rPr lang="en-US" smtClean="0"/>
              <a:t>9/1/19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AE4643-6BDC-A646-A2FE-4D12DB0B5E8B}" type="slidenum">
              <a:rPr lang="en-US" smtClean="0"/>
              <a:t>‹#›</a:t>
            </a:fld>
            <a:endParaRPr lang="en-US"/>
          </a:p>
        </p:txBody>
      </p:sp>
    </p:spTree>
    <p:extLst>
      <p:ext uri="{BB962C8B-B14F-4D97-AF65-F5344CB8AC3E}">
        <p14:creationId xmlns:p14="http://schemas.microsoft.com/office/powerpoint/2010/main" val="461200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5FFF8B-827C-1141-804D-824B0B4F0FCE}" type="datetimeFigureOut">
              <a:rPr lang="en-US" smtClean="0"/>
              <a:t>9/1/19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AE4643-6BDC-A646-A2FE-4D12DB0B5E8B}" type="slidenum">
              <a:rPr lang="en-US" smtClean="0"/>
              <a:t>‹#›</a:t>
            </a:fld>
            <a:endParaRPr lang="en-US"/>
          </a:p>
        </p:txBody>
      </p:sp>
    </p:spTree>
    <p:extLst>
      <p:ext uri="{BB962C8B-B14F-4D97-AF65-F5344CB8AC3E}">
        <p14:creationId xmlns:p14="http://schemas.microsoft.com/office/powerpoint/2010/main" val="1136372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5FFF8B-827C-1141-804D-824B0B4F0FCE}" type="datetimeFigureOut">
              <a:rPr lang="en-US" smtClean="0"/>
              <a:t>9/1/19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E4643-6BDC-A646-A2FE-4D12DB0B5E8B}" type="slidenum">
              <a:rPr lang="en-US" smtClean="0"/>
              <a:t>‹#›</a:t>
            </a:fld>
            <a:endParaRPr lang="en-US"/>
          </a:p>
        </p:txBody>
      </p:sp>
    </p:spTree>
    <p:extLst>
      <p:ext uri="{BB962C8B-B14F-4D97-AF65-F5344CB8AC3E}">
        <p14:creationId xmlns:p14="http://schemas.microsoft.com/office/powerpoint/2010/main" val="1432635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5FFF8B-827C-1141-804D-824B0B4F0FCE}" type="datetimeFigureOut">
              <a:rPr lang="en-US" smtClean="0"/>
              <a:t>9/1/19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E4643-6BDC-A646-A2FE-4D12DB0B5E8B}" type="slidenum">
              <a:rPr lang="en-US" smtClean="0"/>
              <a:t>‹#›</a:t>
            </a:fld>
            <a:endParaRPr lang="en-US"/>
          </a:p>
        </p:txBody>
      </p:sp>
    </p:spTree>
    <p:extLst>
      <p:ext uri="{BB962C8B-B14F-4D97-AF65-F5344CB8AC3E}">
        <p14:creationId xmlns:p14="http://schemas.microsoft.com/office/powerpoint/2010/main" val="7171731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5FFF8B-827C-1141-804D-824B0B4F0FCE}" type="datetimeFigureOut">
              <a:rPr lang="en-US" smtClean="0"/>
              <a:t>9/1/19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E4643-6BDC-A646-A2FE-4D12DB0B5E8B}" type="slidenum">
              <a:rPr lang="en-US" smtClean="0"/>
              <a:t>‹#›</a:t>
            </a:fld>
            <a:endParaRPr lang="en-US"/>
          </a:p>
        </p:txBody>
      </p:sp>
    </p:spTree>
    <p:extLst>
      <p:ext uri="{BB962C8B-B14F-4D97-AF65-F5344CB8AC3E}">
        <p14:creationId xmlns:p14="http://schemas.microsoft.com/office/powerpoint/2010/main" val="1679738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vdalal/lego-ev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vdalal/lego-ev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google.com/document/d/1ODXoy8ChpRAfU1ifJo9y75IHdOogI4xekYyTUXGOlkM/edi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google.com/document/d/1ODXoy8ChpRAfU1ifJo9y75IHdOogI4xekYyTUXGOlkM/edi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NULL" TargetMode="External"/><Relationship Id="rId4" Type="http://schemas.openxmlformats.org/officeDocument/2006/relationships/hyperlink" Target="NULL" TargetMode="External"/><Relationship Id="rId5" Type="http://schemas.openxmlformats.org/officeDocument/2006/relationships/hyperlink" Target="https://education.lego.com/en-us/support/mindstorms-ev3/software-requirements" TargetMode="External"/><Relationship Id="rId6" Type="http://schemas.openxmlformats.org/officeDocument/2006/relationships/hyperlink" Target="https://chrome.google.com/webstore/detail/lego-mindstorms-education/jhnhfnolmcleankdkhfklakpchnccipg" TargetMode="External"/><Relationship Id="rId1" Type="http://schemas.openxmlformats.org/officeDocument/2006/relationships/slideLayout" Target="../slideLayouts/slideLayout2.xml"/><Relationship Id="rId2" Type="http://schemas.openxmlformats.org/officeDocument/2006/relationships/hyperlink" Target="NUL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Introduction to Lego EV3</a:t>
            </a:r>
            <a:endParaRPr lang="en-US" dirty="0"/>
          </a:p>
        </p:txBody>
      </p:sp>
      <p:sp>
        <p:nvSpPr>
          <p:cNvPr id="3" name="Subtitle 2"/>
          <p:cNvSpPr>
            <a:spLocks noGrp="1"/>
          </p:cNvSpPr>
          <p:nvPr>
            <p:ph type="subTitle" idx="1"/>
          </p:nvPr>
        </p:nvSpPr>
        <p:spPr/>
        <p:txBody>
          <a:bodyPr/>
          <a:lstStyle/>
          <a:p>
            <a:r>
              <a:rPr lang="en-US" dirty="0" smtClean="0"/>
              <a:t>Summit Denali</a:t>
            </a:r>
          </a:p>
          <a:p>
            <a:r>
              <a:rPr lang="en-US" dirty="0">
                <a:hlinkClick r:id="rId2"/>
              </a:rPr>
              <a:t>https://github.com/vdalal/lego-ev3</a:t>
            </a:r>
            <a:endParaRPr lang="en-US" dirty="0"/>
          </a:p>
        </p:txBody>
      </p:sp>
      <p:sp>
        <p:nvSpPr>
          <p:cNvPr id="4"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5" name="Group 4"/>
          <p:cNvGrpSpPr/>
          <p:nvPr/>
        </p:nvGrpSpPr>
        <p:grpSpPr>
          <a:xfrm>
            <a:off x="696726" y="821021"/>
            <a:ext cx="1071564" cy="510610"/>
            <a:chOff x="2171700" y="3167408"/>
            <a:chExt cx="1071564" cy="510610"/>
          </a:xfrm>
        </p:grpSpPr>
        <p:grpSp>
          <p:nvGrpSpPr>
            <p:cNvPr id="6" name="Group 5"/>
            <p:cNvGrpSpPr/>
            <p:nvPr/>
          </p:nvGrpSpPr>
          <p:grpSpPr>
            <a:xfrm>
              <a:off x="2245516" y="3544665"/>
              <a:ext cx="509591" cy="133353"/>
              <a:chOff x="2300288" y="4081460"/>
              <a:chExt cx="509591" cy="133353"/>
            </a:xfrm>
          </p:grpSpPr>
          <p:sp>
            <p:nvSpPr>
              <p:cNvPr id="15" name="Oval 1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2245516" y="3167408"/>
              <a:ext cx="509591" cy="133353"/>
              <a:chOff x="2300288" y="4081460"/>
              <a:chExt cx="509591" cy="133353"/>
            </a:xfrm>
          </p:grpSpPr>
          <p:sp>
            <p:nvSpPr>
              <p:cNvPr id="13" name="Oval 1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ounded Rectangle 7"/>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0" name="Straight Connector 9"/>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rot="18907863">
            <a:off x="9952486" y="5205274"/>
            <a:ext cx="1071564" cy="510610"/>
            <a:chOff x="2171700" y="3167408"/>
            <a:chExt cx="1071564" cy="510610"/>
          </a:xfrm>
        </p:grpSpPr>
        <p:grpSp>
          <p:nvGrpSpPr>
            <p:cNvPr id="18" name="Group 17"/>
            <p:cNvGrpSpPr/>
            <p:nvPr/>
          </p:nvGrpSpPr>
          <p:grpSpPr>
            <a:xfrm>
              <a:off x="2245516" y="3544665"/>
              <a:ext cx="509591" cy="133353"/>
              <a:chOff x="2300288" y="4081460"/>
              <a:chExt cx="509591" cy="133353"/>
            </a:xfrm>
          </p:grpSpPr>
          <p:sp>
            <p:nvSpPr>
              <p:cNvPr id="27" name="Oval 26"/>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2245516" y="3167408"/>
              <a:ext cx="509591" cy="133353"/>
              <a:chOff x="2300288" y="4081460"/>
              <a:chExt cx="509591" cy="133353"/>
            </a:xfrm>
          </p:grpSpPr>
          <p:sp>
            <p:nvSpPr>
              <p:cNvPr id="25" name="Oval 2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ounded Rectangle 19"/>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22" name="Straight Connector 21"/>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rot="6908041">
            <a:off x="3909587" y="989408"/>
            <a:ext cx="1071564" cy="510610"/>
            <a:chOff x="2171700" y="3167408"/>
            <a:chExt cx="1071564" cy="510610"/>
          </a:xfrm>
        </p:grpSpPr>
        <p:grpSp>
          <p:nvGrpSpPr>
            <p:cNvPr id="42" name="Group 41"/>
            <p:cNvGrpSpPr/>
            <p:nvPr/>
          </p:nvGrpSpPr>
          <p:grpSpPr>
            <a:xfrm>
              <a:off x="2245516" y="3544665"/>
              <a:ext cx="509591" cy="133353"/>
              <a:chOff x="2300288" y="4081460"/>
              <a:chExt cx="509591" cy="133353"/>
            </a:xfrm>
          </p:grpSpPr>
          <p:sp>
            <p:nvSpPr>
              <p:cNvPr id="51" name="Oval 50"/>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p:cNvGrpSpPr/>
            <p:nvPr/>
          </p:nvGrpSpPr>
          <p:grpSpPr>
            <a:xfrm>
              <a:off x="2245516" y="3167408"/>
              <a:ext cx="509591" cy="133353"/>
              <a:chOff x="2300288" y="4081460"/>
              <a:chExt cx="509591" cy="133353"/>
            </a:xfrm>
          </p:grpSpPr>
          <p:sp>
            <p:nvSpPr>
              <p:cNvPr id="49" name="Oval 48"/>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ounded Rectangle 43"/>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46" name="Straight Connector 45"/>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rot="20750181">
            <a:off x="744351" y="3795968"/>
            <a:ext cx="1071564" cy="510610"/>
            <a:chOff x="2171700" y="3167408"/>
            <a:chExt cx="1071564" cy="510610"/>
          </a:xfrm>
        </p:grpSpPr>
        <p:grpSp>
          <p:nvGrpSpPr>
            <p:cNvPr id="54" name="Group 53"/>
            <p:cNvGrpSpPr/>
            <p:nvPr/>
          </p:nvGrpSpPr>
          <p:grpSpPr>
            <a:xfrm>
              <a:off x="2245516" y="3544665"/>
              <a:ext cx="509591" cy="133353"/>
              <a:chOff x="2300288" y="4081460"/>
              <a:chExt cx="509591" cy="133353"/>
            </a:xfrm>
          </p:grpSpPr>
          <p:sp>
            <p:nvSpPr>
              <p:cNvPr id="63" name="Oval 6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p:cNvGrpSpPr/>
            <p:nvPr/>
          </p:nvGrpSpPr>
          <p:grpSpPr>
            <a:xfrm>
              <a:off x="2245516" y="3167408"/>
              <a:ext cx="509591" cy="133353"/>
              <a:chOff x="2300288" y="4081460"/>
              <a:chExt cx="509591" cy="133353"/>
            </a:xfrm>
          </p:grpSpPr>
          <p:sp>
            <p:nvSpPr>
              <p:cNvPr id="61" name="Oval 60"/>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Rounded Rectangle 55"/>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58" name="Straight Connector 57"/>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rot="3413051">
            <a:off x="8391657" y="877058"/>
            <a:ext cx="1071564" cy="510610"/>
            <a:chOff x="2171700" y="3167408"/>
            <a:chExt cx="1071564" cy="510610"/>
          </a:xfrm>
        </p:grpSpPr>
        <p:grpSp>
          <p:nvGrpSpPr>
            <p:cNvPr id="66" name="Group 65"/>
            <p:cNvGrpSpPr/>
            <p:nvPr/>
          </p:nvGrpSpPr>
          <p:grpSpPr>
            <a:xfrm>
              <a:off x="2245516" y="3544665"/>
              <a:ext cx="509591" cy="133353"/>
              <a:chOff x="2300288" y="4081460"/>
              <a:chExt cx="509591" cy="133353"/>
            </a:xfrm>
          </p:grpSpPr>
          <p:sp>
            <p:nvSpPr>
              <p:cNvPr id="75" name="Oval 7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p:cNvGrpSpPr/>
            <p:nvPr/>
          </p:nvGrpSpPr>
          <p:grpSpPr>
            <a:xfrm>
              <a:off x="2245516" y="3167408"/>
              <a:ext cx="509591" cy="133353"/>
              <a:chOff x="2300288" y="4081460"/>
              <a:chExt cx="509591" cy="133353"/>
            </a:xfrm>
          </p:grpSpPr>
          <p:sp>
            <p:nvSpPr>
              <p:cNvPr id="73" name="Oval 7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Rounded Rectangle 67"/>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70" name="Straight Connector 69"/>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2107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612" y="1092359"/>
            <a:ext cx="10058400" cy="3815255"/>
          </a:xfrm>
          <a:prstGeom prst="rect">
            <a:avLst/>
          </a:prstGeom>
        </p:spPr>
      </p:pic>
      <p:sp>
        <p:nvSpPr>
          <p:cNvPr id="2" name="Title 1"/>
          <p:cNvSpPr>
            <a:spLocks noGrp="1"/>
          </p:cNvSpPr>
          <p:nvPr>
            <p:ph type="title"/>
          </p:nvPr>
        </p:nvSpPr>
        <p:spPr>
          <a:xfrm>
            <a:off x="87766" y="-233600"/>
            <a:ext cx="11512441" cy="1325563"/>
          </a:xfrm>
          <a:prstGeom prst="ellipse">
            <a:avLst/>
          </a:prstGeom>
        </p:spPr>
        <p:txBody>
          <a:bodyPr vert="horz" lIns="91440" tIns="45720" rIns="91440" bIns="45720" rtlCol="0" anchor="ctr">
            <a:normAutofit/>
          </a:bodyPr>
          <a:lstStyle/>
          <a:p>
            <a:r>
              <a:rPr lang="en-US" sz="3600" kern="1200" dirty="0" smtClean="0">
                <a:solidFill>
                  <a:schemeClr val="tx1"/>
                </a:solidFill>
                <a:latin typeface="+mj-lt"/>
                <a:ea typeface="+mj-ea"/>
                <a:cs typeface="+mj-cs"/>
              </a:rPr>
              <a:t>Step #2</a:t>
            </a:r>
            <a:r>
              <a:rPr lang="en-US" sz="3600" kern="1200" dirty="0" smtClean="0">
                <a:solidFill>
                  <a:schemeClr val="tx1"/>
                </a:solidFill>
                <a:latin typeface="+mj-lt"/>
                <a:ea typeface="+mj-ea"/>
                <a:cs typeface="+mj-cs"/>
              </a:rPr>
              <a:t>: Go Straight, Move Right</a:t>
            </a:r>
            <a:endParaRPr lang="en-US" sz="3600" kern="1200" dirty="0">
              <a:solidFill>
                <a:schemeClr val="tx1"/>
              </a:solidFill>
              <a:latin typeface="+mj-lt"/>
              <a:ea typeface="+mj-ea"/>
              <a:cs typeface="+mj-cs"/>
            </a:endParaRPr>
          </a:p>
        </p:txBody>
      </p:sp>
      <p:sp>
        <p:nvSpPr>
          <p:cNvPr id="7" name="Oval 6"/>
          <p:cNvSpPr/>
          <p:nvPr/>
        </p:nvSpPr>
        <p:spPr>
          <a:xfrm>
            <a:off x="2606799" y="1026429"/>
            <a:ext cx="2089259"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224570" y="3956303"/>
            <a:ext cx="1314450" cy="1983820"/>
            <a:chOff x="3686175" y="3686175"/>
            <a:chExt cx="1314450" cy="1983820"/>
          </a:xfrm>
        </p:grpSpPr>
        <p:cxnSp>
          <p:nvCxnSpPr>
            <p:cNvPr id="8" name="Straight Arrow Connector 7"/>
            <p:cNvCxnSpPr/>
            <p:nvPr/>
          </p:nvCxnSpPr>
          <p:spPr>
            <a:xfrm flipV="1">
              <a:off x="4157663" y="3686175"/>
              <a:ext cx="842962" cy="1614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86175" y="5300663"/>
              <a:ext cx="1204048" cy="369332"/>
            </a:xfrm>
            <a:prstGeom prst="rect">
              <a:avLst/>
            </a:prstGeom>
            <a:noFill/>
          </p:spPr>
          <p:txBody>
            <a:bodyPr wrap="none" rtlCol="0">
              <a:spAutoFit/>
            </a:bodyPr>
            <a:lstStyle/>
            <a:p>
              <a:r>
                <a:rPr lang="en-US" smtClean="0"/>
                <a:t>Move Tank</a:t>
              </a:r>
              <a:endParaRPr lang="en-US"/>
            </a:p>
          </p:txBody>
        </p:sp>
      </p:grpSp>
      <p:grpSp>
        <p:nvGrpSpPr>
          <p:cNvPr id="11" name="Group 10"/>
          <p:cNvGrpSpPr/>
          <p:nvPr/>
        </p:nvGrpSpPr>
        <p:grpSpPr>
          <a:xfrm>
            <a:off x="8419807" y="3983800"/>
            <a:ext cx="2819693" cy="1669788"/>
            <a:chOff x="3467963" y="4000207"/>
            <a:chExt cx="2819693" cy="1669788"/>
          </a:xfrm>
        </p:grpSpPr>
        <p:cxnSp>
          <p:nvCxnSpPr>
            <p:cNvPr id="12" name="Straight Arrow Connector 11"/>
            <p:cNvCxnSpPr/>
            <p:nvPr/>
          </p:nvCxnSpPr>
          <p:spPr>
            <a:xfrm flipH="1" flipV="1">
              <a:off x="3467963" y="4000207"/>
              <a:ext cx="689701" cy="1300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86175" y="5300663"/>
              <a:ext cx="2601481" cy="369332"/>
            </a:xfrm>
            <a:prstGeom prst="rect">
              <a:avLst/>
            </a:prstGeom>
            <a:noFill/>
          </p:spPr>
          <p:txBody>
            <a:bodyPr wrap="none" rtlCol="0">
              <a:spAutoFit/>
            </a:bodyPr>
            <a:lstStyle/>
            <a:p>
              <a:r>
                <a:rPr lang="en-US" dirty="0" smtClean="0"/>
                <a:t>Left/Right Motor Controls</a:t>
              </a:r>
              <a:endParaRPr lang="en-US" dirty="0"/>
            </a:p>
          </p:txBody>
        </p:sp>
      </p:grpSp>
      <p:sp>
        <p:nvSpPr>
          <p:cNvPr id="16"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14" name="Group 13"/>
          <p:cNvGrpSpPr/>
          <p:nvPr/>
        </p:nvGrpSpPr>
        <p:grpSpPr>
          <a:xfrm>
            <a:off x="87766" y="107992"/>
            <a:ext cx="1071564" cy="510610"/>
            <a:chOff x="2171700" y="3167408"/>
            <a:chExt cx="1071564" cy="510610"/>
          </a:xfrm>
        </p:grpSpPr>
        <p:grpSp>
          <p:nvGrpSpPr>
            <p:cNvPr id="17" name="Group 16"/>
            <p:cNvGrpSpPr/>
            <p:nvPr/>
          </p:nvGrpSpPr>
          <p:grpSpPr>
            <a:xfrm>
              <a:off x="2245516" y="3544665"/>
              <a:ext cx="509591" cy="133353"/>
              <a:chOff x="2300288" y="4081460"/>
              <a:chExt cx="509591" cy="133353"/>
            </a:xfrm>
          </p:grpSpPr>
          <p:sp>
            <p:nvSpPr>
              <p:cNvPr id="26" name="Oval 25"/>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2245516" y="3167408"/>
              <a:ext cx="509591" cy="133353"/>
              <a:chOff x="2300288" y="4081460"/>
              <a:chExt cx="509591" cy="133353"/>
            </a:xfrm>
          </p:grpSpPr>
          <p:sp>
            <p:nvSpPr>
              <p:cNvPr id="24" name="Oval 23"/>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ounded Rectangle 18"/>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21" name="Straight Connector 20"/>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2500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612" y="1092359"/>
            <a:ext cx="10058400" cy="3815255"/>
          </a:xfrm>
          <a:prstGeom prst="rect">
            <a:avLst/>
          </a:prstGeom>
        </p:spPr>
      </p:pic>
      <p:sp>
        <p:nvSpPr>
          <p:cNvPr id="2" name="Title 1"/>
          <p:cNvSpPr>
            <a:spLocks noGrp="1"/>
          </p:cNvSpPr>
          <p:nvPr>
            <p:ph type="title"/>
          </p:nvPr>
        </p:nvSpPr>
        <p:spPr>
          <a:xfrm>
            <a:off x="-178924" y="-283263"/>
            <a:ext cx="12872947" cy="1325563"/>
          </a:xfrm>
          <a:prstGeom prst="ellipse">
            <a:avLst/>
          </a:prstGeom>
        </p:spPr>
        <p:txBody>
          <a:bodyPr vert="horz" lIns="91440" tIns="45720" rIns="91440" bIns="45720" rtlCol="0" anchor="ctr">
            <a:normAutofit/>
          </a:bodyPr>
          <a:lstStyle/>
          <a:p>
            <a:r>
              <a:rPr lang="en-US" sz="3600" kern="1200" dirty="0" smtClean="0">
                <a:solidFill>
                  <a:schemeClr val="tx1"/>
                </a:solidFill>
                <a:latin typeface="+mj-lt"/>
                <a:ea typeface="+mj-ea"/>
                <a:cs typeface="+mj-cs"/>
              </a:rPr>
              <a:t>(optional) </a:t>
            </a:r>
            <a:r>
              <a:rPr lang="en-US" sz="3600" kern="1200" dirty="0" smtClean="0">
                <a:solidFill>
                  <a:schemeClr val="tx1"/>
                </a:solidFill>
                <a:latin typeface="+mj-lt"/>
                <a:ea typeface="+mj-ea"/>
                <a:cs typeface="+mj-cs"/>
              </a:rPr>
              <a:t>Step #2</a:t>
            </a:r>
            <a:r>
              <a:rPr lang="en-US" sz="3600" kern="1200" dirty="0" smtClean="0">
                <a:solidFill>
                  <a:schemeClr val="tx1"/>
                </a:solidFill>
                <a:latin typeface="+mj-lt"/>
                <a:ea typeface="+mj-ea"/>
                <a:cs typeface="+mj-cs"/>
              </a:rPr>
              <a:t>: Go Straight, Turn 180</a:t>
            </a:r>
            <a:endParaRPr lang="en-US" sz="3600" kern="1200" dirty="0">
              <a:solidFill>
                <a:schemeClr val="tx1"/>
              </a:solidFill>
              <a:latin typeface="+mj-lt"/>
              <a:ea typeface="+mj-ea"/>
              <a:cs typeface="+mj-cs"/>
            </a:endParaRPr>
          </a:p>
        </p:txBody>
      </p:sp>
      <p:sp>
        <p:nvSpPr>
          <p:cNvPr id="7" name="Oval 6"/>
          <p:cNvSpPr/>
          <p:nvPr/>
        </p:nvSpPr>
        <p:spPr>
          <a:xfrm>
            <a:off x="2606799" y="1026429"/>
            <a:ext cx="2089259"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224570" y="3956303"/>
            <a:ext cx="1314450" cy="1983820"/>
            <a:chOff x="3686175" y="3686175"/>
            <a:chExt cx="1314450" cy="1983820"/>
          </a:xfrm>
        </p:grpSpPr>
        <p:cxnSp>
          <p:nvCxnSpPr>
            <p:cNvPr id="8" name="Straight Arrow Connector 7"/>
            <p:cNvCxnSpPr/>
            <p:nvPr/>
          </p:nvCxnSpPr>
          <p:spPr>
            <a:xfrm flipV="1">
              <a:off x="4157663" y="3686175"/>
              <a:ext cx="842962" cy="1614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86175" y="5300663"/>
              <a:ext cx="1204048" cy="369332"/>
            </a:xfrm>
            <a:prstGeom prst="rect">
              <a:avLst/>
            </a:prstGeom>
            <a:noFill/>
          </p:spPr>
          <p:txBody>
            <a:bodyPr wrap="none" rtlCol="0">
              <a:spAutoFit/>
            </a:bodyPr>
            <a:lstStyle/>
            <a:p>
              <a:r>
                <a:rPr lang="en-US" smtClean="0"/>
                <a:t>Move Tank</a:t>
              </a:r>
              <a:endParaRPr lang="en-US"/>
            </a:p>
          </p:txBody>
        </p:sp>
      </p:grpSp>
      <p:grpSp>
        <p:nvGrpSpPr>
          <p:cNvPr id="11" name="Group 10"/>
          <p:cNvGrpSpPr/>
          <p:nvPr/>
        </p:nvGrpSpPr>
        <p:grpSpPr>
          <a:xfrm>
            <a:off x="8419807" y="3983800"/>
            <a:ext cx="2819693" cy="1669788"/>
            <a:chOff x="3467963" y="4000207"/>
            <a:chExt cx="2819693" cy="1669788"/>
          </a:xfrm>
        </p:grpSpPr>
        <p:cxnSp>
          <p:nvCxnSpPr>
            <p:cNvPr id="12" name="Straight Arrow Connector 11"/>
            <p:cNvCxnSpPr/>
            <p:nvPr/>
          </p:nvCxnSpPr>
          <p:spPr>
            <a:xfrm flipH="1" flipV="1">
              <a:off x="3467963" y="4000207"/>
              <a:ext cx="689701" cy="1300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86175" y="5300663"/>
              <a:ext cx="2601481" cy="369332"/>
            </a:xfrm>
            <a:prstGeom prst="rect">
              <a:avLst/>
            </a:prstGeom>
            <a:noFill/>
          </p:spPr>
          <p:txBody>
            <a:bodyPr wrap="none" rtlCol="0">
              <a:spAutoFit/>
            </a:bodyPr>
            <a:lstStyle/>
            <a:p>
              <a:r>
                <a:rPr lang="en-US" dirty="0" smtClean="0"/>
                <a:t>Left/Right Motor Controls</a:t>
              </a:r>
              <a:endParaRPr lang="en-US" dirty="0"/>
            </a:p>
          </p:txBody>
        </p:sp>
      </p:grpSp>
      <p:sp>
        <p:nvSpPr>
          <p:cNvPr id="16"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14" name="Group 13"/>
          <p:cNvGrpSpPr/>
          <p:nvPr/>
        </p:nvGrpSpPr>
        <p:grpSpPr>
          <a:xfrm>
            <a:off x="92179" y="98990"/>
            <a:ext cx="1071564" cy="510610"/>
            <a:chOff x="2171700" y="3167408"/>
            <a:chExt cx="1071564" cy="510610"/>
          </a:xfrm>
        </p:grpSpPr>
        <p:grpSp>
          <p:nvGrpSpPr>
            <p:cNvPr id="17" name="Group 16"/>
            <p:cNvGrpSpPr/>
            <p:nvPr/>
          </p:nvGrpSpPr>
          <p:grpSpPr>
            <a:xfrm>
              <a:off x="2245516" y="3544665"/>
              <a:ext cx="509591" cy="133353"/>
              <a:chOff x="2300288" y="4081460"/>
              <a:chExt cx="509591" cy="133353"/>
            </a:xfrm>
          </p:grpSpPr>
          <p:sp>
            <p:nvSpPr>
              <p:cNvPr id="26" name="Oval 25"/>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2245516" y="3167408"/>
              <a:ext cx="509591" cy="133353"/>
              <a:chOff x="2300288" y="4081460"/>
              <a:chExt cx="509591" cy="133353"/>
            </a:xfrm>
          </p:grpSpPr>
          <p:sp>
            <p:nvSpPr>
              <p:cNvPr id="24" name="Oval 23"/>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ounded Rectangle 18"/>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21" name="Straight Connector 20"/>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5057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275" y="1212850"/>
            <a:ext cx="10058400" cy="4706324"/>
          </a:xfrm>
          <a:prstGeom prst="rect">
            <a:avLst/>
          </a:prstGeom>
        </p:spPr>
      </p:pic>
      <p:sp>
        <p:nvSpPr>
          <p:cNvPr id="2" name="Title 1"/>
          <p:cNvSpPr>
            <a:spLocks noGrp="1"/>
          </p:cNvSpPr>
          <p:nvPr>
            <p:ph type="title"/>
          </p:nvPr>
        </p:nvSpPr>
        <p:spPr>
          <a:xfrm>
            <a:off x="420791" y="-164069"/>
            <a:ext cx="11049985" cy="1325563"/>
          </a:xfrm>
          <a:prstGeom prst="ellipse">
            <a:avLst/>
          </a:prstGeom>
        </p:spPr>
        <p:txBody>
          <a:bodyPr vert="horz" lIns="91440" tIns="45720" rIns="91440" bIns="45720" rtlCol="0" anchor="ctr">
            <a:normAutofit/>
          </a:bodyPr>
          <a:lstStyle/>
          <a:p>
            <a:r>
              <a:rPr lang="en-US" sz="3200" kern="1200" dirty="0" smtClean="0">
                <a:solidFill>
                  <a:schemeClr val="tx1"/>
                </a:solidFill>
                <a:latin typeface="+mj-lt"/>
                <a:ea typeface="+mj-ea"/>
                <a:cs typeface="+mj-cs"/>
              </a:rPr>
              <a:t>Step #3: </a:t>
            </a:r>
            <a:r>
              <a:rPr lang="en-US" sz="3200" kern="1200" dirty="0" smtClean="0">
                <a:solidFill>
                  <a:schemeClr val="tx1"/>
                </a:solidFill>
                <a:latin typeface="+mj-lt"/>
                <a:ea typeface="+mj-ea"/>
                <a:cs typeface="+mj-cs"/>
              </a:rPr>
              <a:t>Object Detection </a:t>
            </a:r>
            <a:r>
              <a:rPr lang="mr-IN" sz="3200" kern="1200" dirty="0" smtClean="0">
                <a:solidFill>
                  <a:schemeClr val="tx1"/>
                </a:solidFill>
                <a:latin typeface="+mj-lt"/>
                <a:ea typeface="+mj-ea"/>
                <a:cs typeface="+mj-cs"/>
              </a:rPr>
              <a:t>–</a:t>
            </a:r>
            <a:r>
              <a:rPr lang="en-US" sz="3200" kern="1200" dirty="0" smtClean="0">
                <a:solidFill>
                  <a:schemeClr val="tx1"/>
                </a:solidFill>
                <a:latin typeface="+mj-lt"/>
                <a:ea typeface="+mj-ea"/>
                <a:cs typeface="+mj-cs"/>
              </a:rPr>
              <a:t> (1)</a:t>
            </a:r>
            <a:endParaRPr lang="en-US" sz="3200" kern="1200" dirty="0">
              <a:solidFill>
                <a:schemeClr val="tx1"/>
              </a:solidFill>
              <a:latin typeface="+mj-lt"/>
              <a:ea typeface="+mj-ea"/>
              <a:cs typeface="+mj-cs"/>
            </a:endParaRPr>
          </a:p>
        </p:txBody>
      </p:sp>
      <p:sp>
        <p:nvSpPr>
          <p:cNvPr id="7" name="Oval 6"/>
          <p:cNvSpPr/>
          <p:nvPr/>
        </p:nvSpPr>
        <p:spPr>
          <a:xfrm>
            <a:off x="4686917" y="1464581"/>
            <a:ext cx="2089259"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3624309" y="3422125"/>
            <a:ext cx="1819922" cy="2055768"/>
            <a:chOff x="3085914" y="3409176"/>
            <a:chExt cx="1819922" cy="2055768"/>
          </a:xfrm>
        </p:grpSpPr>
        <p:cxnSp>
          <p:nvCxnSpPr>
            <p:cNvPr id="8" name="Straight Arrow Connector 7"/>
            <p:cNvCxnSpPr/>
            <p:nvPr/>
          </p:nvCxnSpPr>
          <p:spPr>
            <a:xfrm flipV="1">
              <a:off x="3861709" y="3409176"/>
              <a:ext cx="842962" cy="1614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85914" y="5095612"/>
              <a:ext cx="1819922" cy="369332"/>
            </a:xfrm>
            <a:prstGeom prst="rect">
              <a:avLst/>
            </a:prstGeom>
            <a:noFill/>
          </p:spPr>
          <p:txBody>
            <a:bodyPr wrap="none" rtlCol="0">
              <a:spAutoFit/>
            </a:bodyPr>
            <a:lstStyle/>
            <a:p>
              <a:r>
                <a:rPr lang="en-US" smtClean="0"/>
                <a:t>Ultrasonic Sensor</a:t>
              </a:r>
              <a:endParaRPr lang="en-US" dirty="0"/>
            </a:p>
          </p:txBody>
        </p:sp>
      </p:grpSp>
      <p:grpSp>
        <p:nvGrpSpPr>
          <p:cNvPr id="11" name="Group 10"/>
          <p:cNvGrpSpPr/>
          <p:nvPr/>
        </p:nvGrpSpPr>
        <p:grpSpPr>
          <a:xfrm>
            <a:off x="6150714" y="3736157"/>
            <a:ext cx="2176633" cy="1946787"/>
            <a:chOff x="3467963" y="4000207"/>
            <a:chExt cx="2176633" cy="1946787"/>
          </a:xfrm>
        </p:grpSpPr>
        <p:cxnSp>
          <p:nvCxnSpPr>
            <p:cNvPr id="12" name="Straight Arrow Connector 11"/>
            <p:cNvCxnSpPr/>
            <p:nvPr/>
          </p:nvCxnSpPr>
          <p:spPr>
            <a:xfrm flipH="1" flipV="1">
              <a:off x="3467963" y="4000207"/>
              <a:ext cx="689701" cy="1300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86175" y="5300663"/>
              <a:ext cx="1958421" cy="646331"/>
            </a:xfrm>
            <a:prstGeom prst="rect">
              <a:avLst/>
            </a:prstGeom>
            <a:noFill/>
          </p:spPr>
          <p:txBody>
            <a:bodyPr wrap="none" rtlCol="0">
              <a:spAutoFit/>
            </a:bodyPr>
            <a:lstStyle/>
            <a:p>
              <a:r>
                <a:rPr lang="en-US" dirty="0" smtClean="0"/>
                <a:t>Distance Detection</a:t>
              </a:r>
            </a:p>
            <a:p>
              <a:r>
                <a:rPr lang="en-US" dirty="0" smtClean="0"/>
                <a:t>Controls</a:t>
              </a:r>
              <a:endParaRPr lang="en-US" dirty="0"/>
            </a:p>
          </p:txBody>
        </p:sp>
      </p:grpSp>
      <p:sp>
        <p:nvSpPr>
          <p:cNvPr id="15"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14" name="Group 13"/>
          <p:cNvGrpSpPr/>
          <p:nvPr/>
        </p:nvGrpSpPr>
        <p:grpSpPr>
          <a:xfrm>
            <a:off x="92179" y="98990"/>
            <a:ext cx="1071564" cy="510610"/>
            <a:chOff x="2171700" y="3167408"/>
            <a:chExt cx="1071564" cy="510610"/>
          </a:xfrm>
        </p:grpSpPr>
        <p:grpSp>
          <p:nvGrpSpPr>
            <p:cNvPr id="16" name="Group 15"/>
            <p:cNvGrpSpPr/>
            <p:nvPr/>
          </p:nvGrpSpPr>
          <p:grpSpPr>
            <a:xfrm>
              <a:off x="2245516" y="3544665"/>
              <a:ext cx="509591" cy="133353"/>
              <a:chOff x="2300288" y="4081460"/>
              <a:chExt cx="509591" cy="133353"/>
            </a:xfrm>
          </p:grpSpPr>
          <p:sp>
            <p:nvSpPr>
              <p:cNvPr id="25" name="Oval 2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2245516" y="3167408"/>
              <a:ext cx="509591" cy="133353"/>
              <a:chOff x="2300288" y="4081460"/>
              <a:chExt cx="509591" cy="133353"/>
            </a:xfrm>
          </p:grpSpPr>
          <p:sp>
            <p:nvSpPr>
              <p:cNvPr id="23" name="Oval 2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ounded Rectangle 17"/>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20" name="Straight Connector 19"/>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9674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699" y="960311"/>
            <a:ext cx="8895693" cy="5551691"/>
          </a:xfrm>
          <a:prstGeom prst="rect">
            <a:avLst/>
          </a:prstGeom>
        </p:spPr>
      </p:pic>
      <p:sp>
        <p:nvSpPr>
          <p:cNvPr id="2" name="Title 1"/>
          <p:cNvSpPr>
            <a:spLocks noGrp="1"/>
          </p:cNvSpPr>
          <p:nvPr>
            <p:ph type="title"/>
          </p:nvPr>
        </p:nvSpPr>
        <p:spPr>
          <a:xfrm>
            <a:off x="245186" y="-277670"/>
            <a:ext cx="11344275" cy="1325563"/>
          </a:xfrm>
          <a:prstGeom prst="ellipse">
            <a:avLst/>
          </a:prstGeom>
        </p:spPr>
        <p:txBody>
          <a:bodyPr vert="horz" lIns="91440" tIns="45720" rIns="91440" bIns="45720" rtlCol="0" anchor="ctr">
            <a:noAutofit/>
          </a:bodyPr>
          <a:lstStyle/>
          <a:p>
            <a:r>
              <a:rPr lang="en-US" sz="2800" dirty="0" smtClean="0"/>
              <a:t>Step #3: </a:t>
            </a:r>
            <a:r>
              <a:rPr lang="en-US" sz="2800" dirty="0" smtClean="0"/>
              <a:t>Switch Block, O</a:t>
            </a:r>
            <a:r>
              <a:rPr lang="en-US" sz="2800" kern="1200" dirty="0" smtClean="0">
                <a:solidFill>
                  <a:schemeClr val="tx1"/>
                </a:solidFill>
              </a:rPr>
              <a:t>bject Detection </a:t>
            </a:r>
            <a:r>
              <a:rPr lang="mr-IN" sz="2800" kern="1200" dirty="0" smtClean="0">
                <a:solidFill>
                  <a:schemeClr val="tx1"/>
                </a:solidFill>
              </a:rPr>
              <a:t>–</a:t>
            </a:r>
            <a:r>
              <a:rPr lang="en-US" sz="2800" kern="1200" dirty="0" smtClean="0">
                <a:solidFill>
                  <a:schemeClr val="tx1"/>
                </a:solidFill>
              </a:rPr>
              <a:t> (2)</a:t>
            </a:r>
            <a:endParaRPr lang="en-US" sz="2800" kern="1200" dirty="0">
              <a:solidFill>
                <a:schemeClr val="tx1"/>
              </a:solidFill>
            </a:endParaRPr>
          </a:p>
        </p:txBody>
      </p:sp>
      <p:sp>
        <p:nvSpPr>
          <p:cNvPr id="7" name="Oval 6"/>
          <p:cNvSpPr/>
          <p:nvPr/>
        </p:nvSpPr>
        <p:spPr>
          <a:xfrm>
            <a:off x="4686917" y="1464581"/>
            <a:ext cx="2089259"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2864181" y="4105297"/>
            <a:ext cx="2362934" cy="1302360"/>
            <a:chOff x="2341737" y="3409176"/>
            <a:chExt cx="2362934" cy="1302360"/>
          </a:xfrm>
        </p:grpSpPr>
        <p:cxnSp>
          <p:nvCxnSpPr>
            <p:cNvPr id="8" name="Straight Arrow Connector 7"/>
            <p:cNvCxnSpPr/>
            <p:nvPr/>
          </p:nvCxnSpPr>
          <p:spPr>
            <a:xfrm flipV="1">
              <a:off x="3492508" y="3409176"/>
              <a:ext cx="1212163" cy="933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41737" y="4342204"/>
              <a:ext cx="1819922" cy="369332"/>
            </a:xfrm>
            <a:prstGeom prst="rect">
              <a:avLst/>
            </a:prstGeom>
            <a:noFill/>
          </p:spPr>
          <p:txBody>
            <a:bodyPr wrap="none" rtlCol="0">
              <a:spAutoFit/>
            </a:bodyPr>
            <a:lstStyle/>
            <a:p>
              <a:r>
                <a:rPr lang="en-US" smtClean="0"/>
                <a:t>Ultrasonic Sensor</a:t>
              </a:r>
              <a:endParaRPr lang="en-US" dirty="0"/>
            </a:p>
          </p:txBody>
        </p:sp>
      </p:grpSp>
      <p:grpSp>
        <p:nvGrpSpPr>
          <p:cNvPr id="11" name="Group 10"/>
          <p:cNvGrpSpPr/>
          <p:nvPr/>
        </p:nvGrpSpPr>
        <p:grpSpPr>
          <a:xfrm>
            <a:off x="4971916" y="4105297"/>
            <a:ext cx="1039259" cy="1532049"/>
            <a:chOff x="3686175" y="4137946"/>
            <a:chExt cx="1039259" cy="1532049"/>
          </a:xfrm>
        </p:grpSpPr>
        <p:cxnSp>
          <p:nvCxnSpPr>
            <p:cNvPr id="12" name="Straight Arrow Connector 11"/>
            <p:cNvCxnSpPr/>
            <p:nvPr/>
          </p:nvCxnSpPr>
          <p:spPr>
            <a:xfrm flipV="1">
              <a:off x="4157665" y="4137946"/>
              <a:ext cx="473918" cy="1162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86175" y="5300663"/>
              <a:ext cx="1039259" cy="369332"/>
            </a:xfrm>
            <a:prstGeom prst="rect">
              <a:avLst/>
            </a:prstGeom>
            <a:noFill/>
          </p:spPr>
          <p:txBody>
            <a:bodyPr wrap="none" rtlCol="0">
              <a:spAutoFit/>
            </a:bodyPr>
            <a:lstStyle/>
            <a:p>
              <a:r>
                <a:rPr lang="en-US" dirty="0" smtClean="0"/>
                <a:t>Compare</a:t>
              </a:r>
              <a:endParaRPr lang="en-US" dirty="0"/>
            </a:p>
          </p:txBody>
        </p:sp>
      </p:grpSp>
      <p:grpSp>
        <p:nvGrpSpPr>
          <p:cNvPr id="16" name="Group 15"/>
          <p:cNvGrpSpPr/>
          <p:nvPr/>
        </p:nvGrpSpPr>
        <p:grpSpPr>
          <a:xfrm>
            <a:off x="7974247" y="2443280"/>
            <a:ext cx="3171384" cy="1826559"/>
            <a:chOff x="2521293" y="4931332"/>
            <a:chExt cx="3171384" cy="1826559"/>
          </a:xfrm>
        </p:grpSpPr>
        <p:cxnSp>
          <p:nvCxnSpPr>
            <p:cNvPr id="17" name="Straight Arrow Connector 16"/>
            <p:cNvCxnSpPr/>
            <p:nvPr/>
          </p:nvCxnSpPr>
          <p:spPr>
            <a:xfrm flipH="1" flipV="1">
              <a:off x="2521293" y="5088638"/>
              <a:ext cx="1134480" cy="310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655773" y="4931332"/>
              <a:ext cx="2036904" cy="1477328"/>
            </a:xfrm>
            <a:prstGeom prst="rect">
              <a:avLst/>
            </a:prstGeom>
            <a:noFill/>
          </p:spPr>
          <p:txBody>
            <a:bodyPr wrap="none" rtlCol="0">
              <a:spAutoFit/>
            </a:bodyPr>
            <a:lstStyle/>
            <a:p>
              <a:r>
                <a:rPr lang="en-US" dirty="0" smtClean="0"/>
                <a:t>Switch Block</a:t>
              </a:r>
            </a:p>
            <a:p>
              <a:r>
                <a:rPr lang="en-US" dirty="0" smtClean="0"/>
                <a:t>If (condition = ‘Yes’)</a:t>
              </a:r>
            </a:p>
            <a:p>
              <a:pPr marL="285750" indent="-285750">
                <a:buFontTx/>
                <a:buChar char="-"/>
              </a:pPr>
              <a:r>
                <a:rPr lang="en-US" dirty="0" smtClean="0"/>
                <a:t>Do this</a:t>
              </a:r>
            </a:p>
            <a:p>
              <a:r>
                <a:rPr lang="en-US" dirty="0" smtClean="0"/>
                <a:t>Else</a:t>
              </a:r>
            </a:p>
            <a:p>
              <a:r>
                <a:rPr lang="mr-IN" dirty="0" smtClean="0"/>
                <a:t>–</a:t>
              </a:r>
              <a:r>
                <a:rPr lang="en-US" dirty="0" smtClean="0"/>
                <a:t> Do that</a:t>
              </a:r>
              <a:endParaRPr lang="en-US" dirty="0"/>
            </a:p>
          </p:txBody>
        </p:sp>
        <p:cxnSp>
          <p:nvCxnSpPr>
            <p:cNvPr id="21" name="Straight Arrow Connector 20"/>
            <p:cNvCxnSpPr/>
            <p:nvPr/>
          </p:nvCxnSpPr>
          <p:spPr>
            <a:xfrm flipH="1">
              <a:off x="2797667" y="6224208"/>
              <a:ext cx="864837" cy="533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3"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sp>
        <p:nvSpPr>
          <p:cNvPr id="24" name="Parallelogram 23"/>
          <p:cNvSpPr/>
          <p:nvPr/>
        </p:nvSpPr>
        <p:spPr>
          <a:xfrm>
            <a:off x="6493054" y="2716653"/>
            <a:ext cx="1757567" cy="82993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Turn right (or 180)</a:t>
            </a:r>
            <a:endParaRPr lang="en-US" dirty="0"/>
          </a:p>
        </p:txBody>
      </p:sp>
      <p:sp>
        <p:nvSpPr>
          <p:cNvPr id="25" name="Diamond 24"/>
          <p:cNvSpPr/>
          <p:nvPr/>
        </p:nvSpPr>
        <p:spPr>
          <a:xfrm>
            <a:off x="4911999" y="3292570"/>
            <a:ext cx="1639091" cy="139408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 object</a:t>
            </a:r>
          </a:p>
          <a:p>
            <a:pPr algn="ctr"/>
            <a:r>
              <a:rPr lang="en-US" dirty="0" smtClean="0"/>
              <a:t>&lt;=10 in?</a:t>
            </a:r>
            <a:endParaRPr lang="en-US" dirty="0"/>
          </a:p>
        </p:txBody>
      </p:sp>
      <p:sp>
        <p:nvSpPr>
          <p:cNvPr id="19" name="Parallelogram 18"/>
          <p:cNvSpPr/>
          <p:nvPr/>
        </p:nvSpPr>
        <p:spPr>
          <a:xfrm>
            <a:off x="6398906" y="4490093"/>
            <a:ext cx="1994434" cy="914400"/>
          </a:xfrm>
          <a:prstGeom prst="parallelogram">
            <a:avLst>
              <a:gd name="adj" fmla="val 479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Do nothing</a:t>
            </a:r>
            <a:endParaRPr lang="en-US" dirty="0"/>
          </a:p>
        </p:txBody>
      </p:sp>
      <p:grpSp>
        <p:nvGrpSpPr>
          <p:cNvPr id="20" name="Group 19"/>
          <p:cNvGrpSpPr/>
          <p:nvPr/>
        </p:nvGrpSpPr>
        <p:grpSpPr>
          <a:xfrm>
            <a:off x="92179" y="98990"/>
            <a:ext cx="1071564" cy="510610"/>
            <a:chOff x="2171700" y="3167408"/>
            <a:chExt cx="1071564" cy="510610"/>
          </a:xfrm>
        </p:grpSpPr>
        <p:grpSp>
          <p:nvGrpSpPr>
            <p:cNvPr id="22" name="Group 21"/>
            <p:cNvGrpSpPr/>
            <p:nvPr/>
          </p:nvGrpSpPr>
          <p:grpSpPr>
            <a:xfrm>
              <a:off x="2245516" y="3544665"/>
              <a:ext cx="509591" cy="133353"/>
              <a:chOff x="2300288" y="4081460"/>
              <a:chExt cx="509591" cy="133353"/>
            </a:xfrm>
          </p:grpSpPr>
          <p:sp>
            <p:nvSpPr>
              <p:cNvPr id="34" name="Oval 33"/>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2245516" y="3167408"/>
              <a:ext cx="509591" cy="133353"/>
              <a:chOff x="2300288" y="4081460"/>
              <a:chExt cx="509591" cy="133353"/>
            </a:xfrm>
          </p:grpSpPr>
          <p:sp>
            <p:nvSpPr>
              <p:cNvPr id="32" name="Oval 31"/>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ounded Rectangle 26"/>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29" name="Straight Connector 28"/>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1662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2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5" grpId="1" animBg="1"/>
      <p:bldP spid="19" grpId="0" animBg="1"/>
      <p:bldP spid="19"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11654" y="-200645"/>
            <a:ext cx="12998853" cy="1325563"/>
          </a:xfrm>
          <a:prstGeom prst="ellipse">
            <a:avLst/>
          </a:prstGeom>
        </p:spPr>
        <p:txBody>
          <a:bodyPr vert="horz" lIns="91440" tIns="45720" rIns="91440" bIns="45720" rtlCol="0" anchor="ctr">
            <a:normAutofit fontScale="90000"/>
          </a:bodyPr>
          <a:lstStyle/>
          <a:p>
            <a:pPr algn="ctr"/>
            <a:r>
              <a:rPr lang="en-US" sz="3600" dirty="0" smtClean="0"/>
              <a:t>Milestone </a:t>
            </a:r>
            <a:r>
              <a:rPr lang="en-US" sz="3600" dirty="0" smtClean="0"/>
              <a:t>#1</a:t>
            </a:r>
            <a:r>
              <a:rPr lang="en-US" sz="3600" dirty="0" smtClean="0"/>
              <a:t>: </a:t>
            </a:r>
            <a:r>
              <a:rPr lang="en-US" sz="3600" kern="1200" dirty="0" smtClean="0">
                <a:solidFill>
                  <a:schemeClr val="tx1"/>
                </a:solidFill>
                <a:latin typeface="+mj-lt"/>
                <a:ea typeface="+mj-ea"/>
                <a:cs typeface="+mj-cs"/>
              </a:rPr>
              <a:t>Detect &amp; Turn Right (Avoid) - Pseudocode</a:t>
            </a:r>
            <a:endParaRPr lang="en-US" sz="3600" kern="1200" dirty="0">
              <a:solidFill>
                <a:schemeClr val="tx1"/>
              </a:solidFill>
              <a:latin typeface="+mj-lt"/>
              <a:ea typeface="+mj-ea"/>
              <a:cs typeface="+mj-cs"/>
            </a:endParaRPr>
          </a:p>
        </p:txBody>
      </p:sp>
      <p:grpSp>
        <p:nvGrpSpPr>
          <p:cNvPr id="14" name="Group 13"/>
          <p:cNvGrpSpPr/>
          <p:nvPr/>
        </p:nvGrpSpPr>
        <p:grpSpPr>
          <a:xfrm>
            <a:off x="4834328" y="955089"/>
            <a:ext cx="4530777" cy="5748728"/>
            <a:chOff x="-194872" y="757003"/>
            <a:chExt cx="4530777" cy="5748728"/>
          </a:xfrm>
        </p:grpSpPr>
        <p:sp>
          <p:nvSpPr>
            <p:cNvPr id="15" name="Oval 14"/>
            <p:cNvSpPr/>
            <p:nvPr/>
          </p:nvSpPr>
          <p:spPr>
            <a:xfrm>
              <a:off x="1064302" y="757003"/>
              <a:ext cx="1783830" cy="622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start</a:t>
              </a:r>
              <a:endParaRPr lang="en-US"/>
            </a:p>
          </p:txBody>
        </p:sp>
        <p:cxnSp>
          <p:nvCxnSpPr>
            <p:cNvPr id="16" name="Straight Arrow Connector 15"/>
            <p:cNvCxnSpPr>
              <a:stCxn id="19" idx="4"/>
            </p:cNvCxnSpPr>
            <p:nvPr/>
          </p:nvCxnSpPr>
          <p:spPr>
            <a:xfrm>
              <a:off x="1956217" y="1379095"/>
              <a:ext cx="7494" cy="58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Parallelogram 16"/>
            <p:cNvSpPr/>
            <p:nvPr/>
          </p:nvSpPr>
          <p:spPr>
            <a:xfrm>
              <a:off x="869430" y="1963711"/>
              <a:ext cx="2218544"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Move</a:t>
              </a:r>
            </a:p>
            <a:p>
              <a:pPr algn="ctr"/>
              <a:r>
                <a:rPr lang="en-US" dirty="0" smtClean="0"/>
                <a:t>straight</a:t>
              </a:r>
              <a:endParaRPr lang="en-US" dirty="0"/>
            </a:p>
          </p:txBody>
        </p:sp>
        <p:cxnSp>
          <p:nvCxnSpPr>
            <p:cNvPr id="18" name="Straight Arrow Connector 17"/>
            <p:cNvCxnSpPr/>
            <p:nvPr/>
          </p:nvCxnSpPr>
          <p:spPr>
            <a:xfrm>
              <a:off x="1978702" y="2878111"/>
              <a:ext cx="7494" cy="58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Diamond 18"/>
            <p:cNvSpPr/>
            <p:nvPr/>
          </p:nvSpPr>
          <p:spPr>
            <a:xfrm>
              <a:off x="873176" y="3462727"/>
              <a:ext cx="2226039" cy="139408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 object</a:t>
              </a:r>
            </a:p>
            <a:p>
              <a:pPr algn="ctr"/>
              <a:r>
                <a:rPr lang="en-US" dirty="0" smtClean="0"/>
                <a:t>&lt;=10 in?</a:t>
              </a:r>
              <a:endParaRPr lang="en-US" dirty="0"/>
            </a:p>
          </p:txBody>
        </p:sp>
        <p:cxnSp>
          <p:nvCxnSpPr>
            <p:cNvPr id="20" name="Straight Arrow Connector 19"/>
            <p:cNvCxnSpPr/>
            <p:nvPr/>
          </p:nvCxnSpPr>
          <p:spPr>
            <a:xfrm>
              <a:off x="1986195" y="4856813"/>
              <a:ext cx="7494" cy="58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Parallelogram 20"/>
            <p:cNvSpPr/>
            <p:nvPr/>
          </p:nvSpPr>
          <p:spPr>
            <a:xfrm>
              <a:off x="846945" y="5441429"/>
              <a:ext cx="2218544"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Turn right (or 180)</a:t>
              </a:r>
              <a:endParaRPr lang="en-US" dirty="0"/>
            </a:p>
          </p:txBody>
        </p:sp>
        <p:cxnSp>
          <p:nvCxnSpPr>
            <p:cNvPr id="22" name="Elbow Connector 21"/>
            <p:cNvCxnSpPr>
              <a:stCxn id="24" idx="1"/>
            </p:cNvCxnSpPr>
            <p:nvPr/>
          </p:nvCxnSpPr>
          <p:spPr>
            <a:xfrm rot="10800000">
              <a:off x="434716" y="1671404"/>
              <a:ext cx="438461" cy="24883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a:off x="434716" y="1671403"/>
              <a:ext cx="1521501"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08977" y="4167268"/>
              <a:ext cx="428322" cy="369332"/>
            </a:xfrm>
            <a:prstGeom prst="rect">
              <a:avLst/>
            </a:prstGeom>
            <a:noFill/>
          </p:spPr>
          <p:txBody>
            <a:bodyPr wrap="none" rtlCol="0">
              <a:spAutoFit/>
            </a:bodyPr>
            <a:lstStyle/>
            <a:p>
              <a:r>
                <a:rPr lang="en-US" smtClean="0"/>
                <a:t>no</a:t>
              </a:r>
              <a:endParaRPr lang="en-US"/>
            </a:p>
          </p:txBody>
        </p:sp>
        <p:sp>
          <p:nvSpPr>
            <p:cNvPr id="25" name="TextBox 24"/>
            <p:cNvSpPr txBox="1"/>
            <p:nvPr/>
          </p:nvSpPr>
          <p:spPr>
            <a:xfrm flipH="1">
              <a:off x="1971208" y="4760015"/>
              <a:ext cx="607100" cy="369332"/>
            </a:xfrm>
            <a:prstGeom prst="rect">
              <a:avLst/>
            </a:prstGeom>
            <a:noFill/>
          </p:spPr>
          <p:txBody>
            <a:bodyPr wrap="square" rtlCol="0">
              <a:spAutoFit/>
            </a:bodyPr>
            <a:lstStyle/>
            <a:p>
              <a:r>
                <a:rPr lang="en-US" smtClean="0"/>
                <a:t>yes</a:t>
              </a:r>
              <a:endParaRPr lang="en-US"/>
            </a:p>
          </p:txBody>
        </p:sp>
        <p:cxnSp>
          <p:nvCxnSpPr>
            <p:cNvPr id="26" name="Elbow Connector 25"/>
            <p:cNvCxnSpPr>
              <a:stCxn id="26" idx="4"/>
            </p:cNvCxnSpPr>
            <p:nvPr/>
          </p:nvCxnSpPr>
          <p:spPr>
            <a:xfrm rot="16200000" flipH="1">
              <a:off x="2881859" y="5430187"/>
              <a:ext cx="149902" cy="20011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rot="16200000" flipV="1">
              <a:off x="1600563" y="4071649"/>
              <a:ext cx="4671003" cy="2997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rot="10800000" flipV="1">
              <a:off x="1993691" y="1691177"/>
              <a:ext cx="1927384"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Freeform 28"/>
            <p:cNvSpPr/>
            <p:nvPr/>
          </p:nvSpPr>
          <p:spPr>
            <a:xfrm>
              <a:off x="-194872" y="1573967"/>
              <a:ext cx="1888761" cy="2070837"/>
            </a:xfrm>
            <a:custGeom>
              <a:avLst/>
              <a:gdLst>
                <a:gd name="connsiteX0" fmla="*/ 1528997 w 1888761"/>
                <a:gd name="connsiteY0" fmla="*/ 2038663 h 2070837"/>
                <a:gd name="connsiteX1" fmla="*/ 659567 w 1888761"/>
                <a:gd name="connsiteY1" fmla="*/ 2038663 h 2070837"/>
                <a:gd name="connsiteX2" fmla="*/ 614597 w 1888761"/>
                <a:gd name="connsiteY2" fmla="*/ 2023672 h 2070837"/>
                <a:gd name="connsiteX3" fmla="*/ 554636 w 1888761"/>
                <a:gd name="connsiteY3" fmla="*/ 2008682 h 2070837"/>
                <a:gd name="connsiteX4" fmla="*/ 509665 w 1888761"/>
                <a:gd name="connsiteY4" fmla="*/ 1978702 h 2070837"/>
                <a:gd name="connsiteX5" fmla="*/ 434715 w 1888761"/>
                <a:gd name="connsiteY5" fmla="*/ 1948722 h 2070837"/>
                <a:gd name="connsiteX6" fmla="*/ 359764 w 1888761"/>
                <a:gd name="connsiteY6" fmla="*/ 1903751 h 2070837"/>
                <a:gd name="connsiteX7" fmla="*/ 329783 w 1888761"/>
                <a:gd name="connsiteY7" fmla="*/ 1873771 h 2070837"/>
                <a:gd name="connsiteX8" fmla="*/ 209862 w 1888761"/>
                <a:gd name="connsiteY8" fmla="*/ 1783830 h 2070837"/>
                <a:gd name="connsiteX9" fmla="*/ 164892 w 1888761"/>
                <a:gd name="connsiteY9" fmla="*/ 1723869 h 2070837"/>
                <a:gd name="connsiteX10" fmla="*/ 89941 w 1888761"/>
                <a:gd name="connsiteY10" fmla="*/ 1618938 h 2070837"/>
                <a:gd name="connsiteX11" fmla="*/ 44970 w 1888761"/>
                <a:gd name="connsiteY11" fmla="*/ 1499017 h 2070837"/>
                <a:gd name="connsiteX12" fmla="*/ 29980 w 1888761"/>
                <a:gd name="connsiteY12" fmla="*/ 1454046 h 2070837"/>
                <a:gd name="connsiteX13" fmla="*/ 0 w 1888761"/>
                <a:gd name="connsiteY13" fmla="*/ 1319135 h 2070837"/>
                <a:gd name="connsiteX14" fmla="*/ 14990 w 1888761"/>
                <a:gd name="connsiteY14" fmla="*/ 794479 h 2070837"/>
                <a:gd name="connsiteX15" fmla="*/ 29980 w 1888761"/>
                <a:gd name="connsiteY15" fmla="*/ 749508 h 2070837"/>
                <a:gd name="connsiteX16" fmla="*/ 134911 w 1888761"/>
                <a:gd name="connsiteY16" fmla="*/ 614597 h 2070837"/>
                <a:gd name="connsiteX17" fmla="*/ 194872 w 1888761"/>
                <a:gd name="connsiteY17" fmla="*/ 569626 h 2070837"/>
                <a:gd name="connsiteX18" fmla="*/ 224852 w 1888761"/>
                <a:gd name="connsiteY18" fmla="*/ 524656 h 2070837"/>
                <a:gd name="connsiteX19" fmla="*/ 329783 w 1888761"/>
                <a:gd name="connsiteY19" fmla="*/ 389744 h 2070837"/>
                <a:gd name="connsiteX20" fmla="*/ 374754 w 1888761"/>
                <a:gd name="connsiteY20" fmla="*/ 329784 h 2070837"/>
                <a:gd name="connsiteX21" fmla="*/ 404734 w 1888761"/>
                <a:gd name="connsiteY21" fmla="*/ 299803 h 2070837"/>
                <a:gd name="connsiteX22" fmla="*/ 479685 w 1888761"/>
                <a:gd name="connsiteY22" fmla="*/ 224853 h 2070837"/>
                <a:gd name="connsiteX23" fmla="*/ 599606 w 1888761"/>
                <a:gd name="connsiteY23" fmla="*/ 149902 h 2070837"/>
                <a:gd name="connsiteX24" fmla="*/ 659567 w 1888761"/>
                <a:gd name="connsiteY24" fmla="*/ 119922 h 2070837"/>
                <a:gd name="connsiteX25" fmla="*/ 749508 w 1888761"/>
                <a:gd name="connsiteY25" fmla="*/ 89941 h 2070837"/>
                <a:gd name="connsiteX26" fmla="*/ 869429 w 1888761"/>
                <a:gd name="connsiteY26" fmla="*/ 44971 h 2070837"/>
                <a:gd name="connsiteX27" fmla="*/ 974361 w 1888761"/>
                <a:gd name="connsiteY27" fmla="*/ 0 h 2070837"/>
                <a:gd name="connsiteX28" fmla="*/ 1124262 w 1888761"/>
                <a:gd name="connsiteY28" fmla="*/ 29981 h 2070837"/>
                <a:gd name="connsiteX29" fmla="*/ 1349115 w 1888761"/>
                <a:gd name="connsiteY29" fmla="*/ 74951 h 2070837"/>
                <a:gd name="connsiteX30" fmla="*/ 1424065 w 1888761"/>
                <a:gd name="connsiteY30" fmla="*/ 149902 h 2070837"/>
                <a:gd name="connsiteX31" fmla="*/ 1499016 w 1888761"/>
                <a:gd name="connsiteY31" fmla="*/ 224853 h 2070837"/>
                <a:gd name="connsiteX32" fmla="*/ 1558977 w 1888761"/>
                <a:gd name="connsiteY32" fmla="*/ 314794 h 2070837"/>
                <a:gd name="connsiteX33" fmla="*/ 1603947 w 1888761"/>
                <a:gd name="connsiteY33" fmla="*/ 419725 h 2070837"/>
                <a:gd name="connsiteX34" fmla="*/ 1633928 w 1888761"/>
                <a:gd name="connsiteY34" fmla="*/ 449705 h 2070837"/>
                <a:gd name="connsiteX35" fmla="*/ 1663908 w 1888761"/>
                <a:gd name="connsiteY35" fmla="*/ 524656 h 2070837"/>
                <a:gd name="connsiteX36" fmla="*/ 1678898 w 1888761"/>
                <a:gd name="connsiteY36" fmla="*/ 569626 h 2070837"/>
                <a:gd name="connsiteX37" fmla="*/ 1708879 w 1888761"/>
                <a:gd name="connsiteY37" fmla="*/ 629587 h 2070837"/>
                <a:gd name="connsiteX38" fmla="*/ 1753849 w 1888761"/>
                <a:gd name="connsiteY38" fmla="*/ 734518 h 2070837"/>
                <a:gd name="connsiteX39" fmla="*/ 1783829 w 1888761"/>
                <a:gd name="connsiteY39" fmla="*/ 839449 h 2070837"/>
                <a:gd name="connsiteX40" fmla="*/ 1798820 w 1888761"/>
                <a:gd name="connsiteY40" fmla="*/ 899410 h 2070837"/>
                <a:gd name="connsiteX41" fmla="*/ 1858780 w 1888761"/>
                <a:gd name="connsiteY41" fmla="*/ 1109272 h 2070837"/>
                <a:gd name="connsiteX42" fmla="*/ 1888761 w 1888761"/>
                <a:gd name="connsiteY42" fmla="*/ 1289154 h 2070837"/>
                <a:gd name="connsiteX43" fmla="*/ 1873770 w 1888761"/>
                <a:gd name="connsiteY43" fmla="*/ 1454046 h 2070837"/>
                <a:gd name="connsiteX44" fmla="*/ 1858780 w 1888761"/>
                <a:gd name="connsiteY44" fmla="*/ 1499017 h 2070837"/>
                <a:gd name="connsiteX45" fmla="*/ 1768839 w 1888761"/>
                <a:gd name="connsiteY45" fmla="*/ 1618938 h 2070837"/>
                <a:gd name="connsiteX46" fmla="*/ 1708879 w 1888761"/>
                <a:gd name="connsiteY46" fmla="*/ 1708879 h 2070837"/>
                <a:gd name="connsiteX47" fmla="*/ 1678898 w 1888761"/>
                <a:gd name="connsiteY47" fmla="*/ 1753849 h 2070837"/>
                <a:gd name="connsiteX48" fmla="*/ 1648918 w 1888761"/>
                <a:gd name="connsiteY48" fmla="*/ 1783830 h 2070837"/>
                <a:gd name="connsiteX49" fmla="*/ 1633928 w 1888761"/>
                <a:gd name="connsiteY49" fmla="*/ 1723869 h 2070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888761" h="2070837">
                  <a:moveTo>
                    <a:pt x="1528997" y="2038663"/>
                  </a:moveTo>
                  <a:cubicBezTo>
                    <a:pt x="1190708" y="2095044"/>
                    <a:pt x="1401098" y="2065628"/>
                    <a:pt x="659567" y="2038663"/>
                  </a:cubicBezTo>
                  <a:cubicBezTo>
                    <a:pt x="643776" y="2038089"/>
                    <a:pt x="629790" y="2028013"/>
                    <a:pt x="614597" y="2023672"/>
                  </a:cubicBezTo>
                  <a:cubicBezTo>
                    <a:pt x="594788" y="2018012"/>
                    <a:pt x="574623" y="2013679"/>
                    <a:pt x="554636" y="2008682"/>
                  </a:cubicBezTo>
                  <a:cubicBezTo>
                    <a:pt x="539646" y="1998689"/>
                    <a:pt x="525779" y="1986759"/>
                    <a:pt x="509665" y="1978702"/>
                  </a:cubicBezTo>
                  <a:cubicBezTo>
                    <a:pt x="485598" y="1966669"/>
                    <a:pt x="458078" y="1962072"/>
                    <a:pt x="434715" y="1948722"/>
                  </a:cubicBezTo>
                  <a:cubicBezTo>
                    <a:pt x="319486" y="1882876"/>
                    <a:pt x="500958" y="1950816"/>
                    <a:pt x="359764" y="1903751"/>
                  </a:cubicBezTo>
                  <a:cubicBezTo>
                    <a:pt x="349770" y="1893758"/>
                    <a:pt x="340514" y="1882969"/>
                    <a:pt x="329783" y="1873771"/>
                  </a:cubicBezTo>
                  <a:cubicBezTo>
                    <a:pt x="267462" y="1820353"/>
                    <a:pt x="266421" y="1821535"/>
                    <a:pt x="209862" y="1783830"/>
                  </a:cubicBezTo>
                  <a:cubicBezTo>
                    <a:pt x="194872" y="1763843"/>
                    <a:pt x="179413" y="1744199"/>
                    <a:pt x="164892" y="1723869"/>
                  </a:cubicBezTo>
                  <a:cubicBezTo>
                    <a:pt x="55295" y="1570434"/>
                    <a:pt x="236910" y="1814899"/>
                    <a:pt x="89941" y="1618938"/>
                  </a:cubicBezTo>
                  <a:cubicBezTo>
                    <a:pt x="62304" y="1508387"/>
                    <a:pt x="92004" y="1608762"/>
                    <a:pt x="44970" y="1499017"/>
                  </a:cubicBezTo>
                  <a:cubicBezTo>
                    <a:pt x="38746" y="1484493"/>
                    <a:pt x="34321" y="1469239"/>
                    <a:pt x="29980" y="1454046"/>
                  </a:cubicBezTo>
                  <a:cubicBezTo>
                    <a:pt x="15867" y="1404651"/>
                    <a:pt x="10304" y="1370653"/>
                    <a:pt x="0" y="1319135"/>
                  </a:cubicBezTo>
                  <a:cubicBezTo>
                    <a:pt x="4997" y="1144250"/>
                    <a:pt x="5795" y="969194"/>
                    <a:pt x="14990" y="794479"/>
                  </a:cubicBezTo>
                  <a:cubicBezTo>
                    <a:pt x="15820" y="778700"/>
                    <a:pt x="22306" y="763321"/>
                    <a:pt x="29980" y="749508"/>
                  </a:cubicBezTo>
                  <a:cubicBezTo>
                    <a:pt x="60737" y="694145"/>
                    <a:pt x="88563" y="654324"/>
                    <a:pt x="134911" y="614597"/>
                  </a:cubicBezTo>
                  <a:cubicBezTo>
                    <a:pt x="153880" y="598338"/>
                    <a:pt x="177206" y="587292"/>
                    <a:pt x="194872" y="569626"/>
                  </a:cubicBezTo>
                  <a:cubicBezTo>
                    <a:pt x="207611" y="556887"/>
                    <a:pt x="214043" y="539069"/>
                    <a:pt x="224852" y="524656"/>
                  </a:cubicBezTo>
                  <a:cubicBezTo>
                    <a:pt x="259035" y="479079"/>
                    <a:pt x="295047" y="434901"/>
                    <a:pt x="329783" y="389744"/>
                  </a:cubicBezTo>
                  <a:cubicBezTo>
                    <a:pt x="345016" y="369941"/>
                    <a:pt x="357088" y="347450"/>
                    <a:pt x="374754" y="329784"/>
                  </a:cubicBezTo>
                  <a:cubicBezTo>
                    <a:pt x="384747" y="319790"/>
                    <a:pt x="395905" y="310839"/>
                    <a:pt x="404734" y="299803"/>
                  </a:cubicBezTo>
                  <a:cubicBezTo>
                    <a:pt x="461837" y="228424"/>
                    <a:pt x="402596" y="276246"/>
                    <a:pt x="479685" y="224853"/>
                  </a:cubicBezTo>
                  <a:cubicBezTo>
                    <a:pt x="537363" y="138334"/>
                    <a:pt x="474736" y="212336"/>
                    <a:pt x="599606" y="149902"/>
                  </a:cubicBezTo>
                  <a:cubicBezTo>
                    <a:pt x="619593" y="139909"/>
                    <a:pt x="638819" y="128221"/>
                    <a:pt x="659567" y="119922"/>
                  </a:cubicBezTo>
                  <a:cubicBezTo>
                    <a:pt x="688909" y="108185"/>
                    <a:pt x="723213" y="107470"/>
                    <a:pt x="749508" y="89941"/>
                  </a:cubicBezTo>
                  <a:cubicBezTo>
                    <a:pt x="815678" y="45829"/>
                    <a:pt x="776813" y="63494"/>
                    <a:pt x="869429" y="44971"/>
                  </a:cubicBezTo>
                  <a:cubicBezTo>
                    <a:pt x="881139" y="39116"/>
                    <a:pt x="952302" y="0"/>
                    <a:pt x="974361" y="0"/>
                  </a:cubicBezTo>
                  <a:cubicBezTo>
                    <a:pt x="1030611" y="0"/>
                    <a:pt x="1071427" y="20074"/>
                    <a:pt x="1124262" y="29981"/>
                  </a:cubicBezTo>
                  <a:cubicBezTo>
                    <a:pt x="1347662" y="71869"/>
                    <a:pt x="1239215" y="38318"/>
                    <a:pt x="1349115" y="74951"/>
                  </a:cubicBezTo>
                  <a:cubicBezTo>
                    <a:pt x="1439056" y="134912"/>
                    <a:pt x="1354110" y="69953"/>
                    <a:pt x="1424065" y="149902"/>
                  </a:cubicBezTo>
                  <a:cubicBezTo>
                    <a:pt x="1447331" y="176492"/>
                    <a:pt x="1499016" y="224853"/>
                    <a:pt x="1499016" y="224853"/>
                  </a:cubicBezTo>
                  <a:cubicBezTo>
                    <a:pt x="1531171" y="321319"/>
                    <a:pt x="1488797" y="216543"/>
                    <a:pt x="1558977" y="314794"/>
                  </a:cubicBezTo>
                  <a:cubicBezTo>
                    <a:pt x="1668638" y="468319"/>
                    <a:pt x="1530543" y="297387"/>
                    <a:pt x="1603947" y="419725"/>
                  </a:cubicBezTo>
                  <a:cubicBezTo>
                    <a:pt x="1611218" y="431844"/>
                    <a:pt x="1623934" y="439712"/>
                    <a:pt x="1633928" y="449705"/>
                  </a:cubicBezTo>
                  <a:cubicBezTo>
                    <a:pt x="1643921" y="474689"/>
                    <a:pt x="1654460" y="499461"/>
                    <a:pt x="1663908" y="524656"/>
                  </a:cubicBezTo>
                  <a:cubicBezTo>
                    <a:pt x="1669456" y="539451"/>
                    <a:pt x="1672674" y="555103"/>
                    <a:pt x="1678898" y="569626"/>
                  </a:cubicBezTo>
                  <a:cubicBezTo>
                    <a:pt x="1687701" y="590165"/>
                    <a:pt x="1700076" y="609048"/>
                    <a:pt x="1708879" y="629587"/>
                  </a:cubicBezTo>
                  <a:cubicBezTo>
                    <a:pt x="1775054" y="783994"/>
                    <a:pt x="1654411" y="535642"/>
                    <a:pt x="1753849" y="734518"/>
                  </a:cubicBezTo>
                  <a:cubicBezTo>
                    <a:pt x="1800698" y="921916"/>
                    <a:pt x="1740829" y="688953"/>
                    <a:pt x="1783829" y="839449"/>
                  </a:cubicBezTo>
                  <a:cubicBezTo>
                    <a:pt x="1789489" y="859258"/>
                    <a:pt x="1792900" y="879677"/>
                    <a:pt x="1798820" y="899410"/>
                  </a:cubicBezTo>
                  <a:cubicBezTo>
                    <a:pt x="1822117" y="977064"/>
                    <a:pt x="1846838" y="1025679"/>
                    <a:pt x="1858780" y="1109272"/>
                  </a:cubicBezTo>
                  <a:cubicBezTo>
                    <a:pt x="1877373" y="1239425"/>
                    <a:pt x="1866840" y="1179557"/>
                    <a:pt x="1888761" y="1289154"/>
                  </a:cubicBezTo>
                  <a:cubicBezTo>
                    <a:pt x="1883764" y="1344118"/>
                    <a:pt x="1881575" y="1399410"/>
                    <a:pt x="1873770" y="1454046"/>
                  </a:cubicBezTo>
                  <a:cubicBezTo>
                    <a:pt x="1871535" y="1469688"/>
                    <a:pt x="1867263" y="1485686"/>
                    <a:pt x="1858780" y="1499017"/>
                  </a:cubicBezTo>
                  <a:cubicBezTo>
                    <a:pt x="1831954" y="1541172"/>
                    <a:pt x="1796556" y="1577363"/>
                    <a:pt x="1768839" y="1618938"/>
                  </a:cubicBezTo>
                  <a:lnTo>
                    <a:pt x="1708879" y="1708879"/>
                  </a:lnTo>
                  <a:cubicBezTo>
                    <a:pt x="1698886" y="1723869"/>
                    <a:pt x="1691637" y="1741110"/>
                    <a:pt x="1678898" y="1753849"/>
                  </a:cubicBezTo>
                  <a:lnTo>
                    <a:pt x="1648918" y="1783830"/>
                  </a:lnTo>
                  <a:cubicBezTo>
                    <a:pt x="1632348" y="1734119"/>
                    <a:pt x="1633928" y="1754660"/>
                    <a:pt x="1633928" y="1723869"/>
                  </a:cubicBezTo>
                </a:path>
              </a:pathLst>
            </a:custGeom>
            <a:noFill/>
            <a:ln>
              <a:headEnd w="lg" len="lg"/>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2447144" y="2420911"/>
              <a:ext cx="1888761" cy="3130446"/>
            </a:xfrm>
            <a:custGeom>
              <a:avLst/>
              <a:gdLst>
                <a:gd name="connsiteX0" fmla="*/ 1528997 w 1888761"/>
                <a:gd name="connsiteY0" fmla="*/ 2038663 h 2070837"/>
                <a:gd name="connsiteX1" fmla="*/ 659567 w 1888761"/>
                <a:gd name="connsiteY1" fmla="*/ 2038663 h 2070837"/>
                <a:gd name="connsiteX2" fmla="*/ 614597 w 1888761"/>
                <a:gd name="connsiteY2" fmla="*/ 2023672 h 2070837"/>
                <a:gd name="connsiteX3" fmla="*/ 554636 w 1888761"/>
                <a:gd name="connsiteY3" fmla="*/ 2008682 h 2070837"/>
                <a:gd name="connsiteX4" fmla="*/ 509665 w 1888761"/>
                <a:gd name="connsiteY4" fmla="*/ 1978702 h 2070837"/>
                <a:gd name="connsiteX5" fmla="*/ 434715 w 1888761"/>
                <a:gd name="connsiteY5" fmla="*/ 1948722 h 2070837"/>
                <a:gd name="connsiteX6" fmla="*/ 359764 w 1888761"/>
                <a:gd name="connsiteY6" fmla="*/ 1903751 h 2070837"/>
                <a:gd name="connsiteX7" fmla="*/ 329783 w 1888761"/>
                <a:gd name="connsiteY7" fmla="*/ 1873771 h 2070837"/>
                <a:gd name="connsiteX8" fmla="*/ 209862 w 1888761"/>
                <a:gd name="connsiteY8" fmla="*/ 1783830 h 2070837"/>
                <a:gd name="connsiteX9" fmla="*/ 164892 w 1888761"/>
                <a:gd name="connsiteY9" fmla="*/ 1723869 h 2070837"/>
                <a:gd name="connsiteX10" fmla="*/ 89941 w 1888761"/>
                <a:gd name="connsiteY10" fmla="*/ 1618938 h 2070837"/>
                <a:gd name="connsiteX11" fmla="*/ 44970 w 1888761"/>
                <a:gd name="connsiteY11" fmla="*/ 1499017 h 2070837"/>
                <a:gd name="connsiteX12" fmla="*/ 29980 w 1888761"/>
                <a:gd name="connsiteY12" fmla="*/ 1454046 h 2070837"/>
                <a:gd name="connsiteX13" fmla="*/ 0 w 1888761"/>
                <a:gd name="connsiteY13" fmla="*/ 1319135 h 2070837"/>
                <a:gd name="connsiteX14" fmla="*/ 14990 w 1888761"/>
                <a:gd name="connsiteY14" fmla="*/ 794479 h 2070837"/>
                <a:gd name="connsiteX15" fmla="*/ 29980 w 1888761"/>
                <a:gd name="connsiteY15" fmla="*/ 749508 h 2070837"/>
                <a:gd name="connsiteX16" fmla="*/ 134911 w 1888761"/>
                <a:gd name="connsiteY16" fmla="*/ 614597 h 2070837"/>
                <a:gd name="connsiteX17" fmla="*/ 194872 w 1888761"/>
                <a:gd name="connsiteY17" fmla="*/ 569626 h 2070837"/>
                <a:gd name="connsiteX18" fmla="*/ 224852 w 1888761"/>
                <a:gd name="connsiteY18" fmla="*/ 524656 h 2070837"/>
                <a:gd name="connsiteX19" fmla="*/ 329783 w 1888761"/>
                <a:gd name="connsiteY19" fmla="*/ 389744 h 2070837"/>
                <a:gd name="connsiteX20" fmla="*/ 374754 w 1888761"/>
                <a:gd name="connsiteY20" fmla="*/ 329784 h 2070837"/>
                <a:gd name="connsiteX21" fmla="*/ 404734 w 1888761"/>
                <a:gd name="connsiteY21" fmla="*/ 299803 h 2070837"/>
                <a:gd name="connsiteX22" fmla="*/ 479685 w 1888761"/>
                <a:gd name="connsiteY22" fmla="*/ 224853 h 2070837"/>
                <a:gd name="connsiteX23" fmla="*/ 599606 w 1888761"/>
                <a:gd name="connsiteY23" fmla="*/ 149902 h 2070837"/>
                <a:gd name="connsiteX24" fmla="*/ 659567 w 1888761"/>
                <a:gd name="connsiteY24" fmla="*/ 119922 h 2070837"/>
                <a:gd name="connsiteX25" fmla="*/ 749508 w 1888761"/>
                <a:gd name="connsiteY25" fmla="*/ 89941 h 2070837"/>
                <a:gd name="connsiteX26" fmla="*/ 869429 w 1888761"/>
                <a:gd name="connsiteY26" fmla="*/ 44971 h 2070837"/>
                <a:gd name="connsiteX27" fmla="*/ 974361 w 1888761"/>
                <a:gd name="connsiteY27" fmla="*/ 0 h 2070837"/>
                <a:gd name="connsiteX28" fmla="*/ 1124262 w 1888761"/>
                <a:gd name="connsiteY28" fmla="*/ 29981 h 2070837"/>
                <a:gd name="connsiteX29" fmla="*/ 1349115 w 1888761"/>
                <a:gd name="connsiteY29" fmla="*/ 74951 h 2070837"/>
                <a:gd name="connsiteX30" fmla="*/ 1424065 w 1888761"/>
                <a:gd name="connsiteY30" fmla="*/ 149902 h 2070837"/>
                <a:gd name="connsiteX31" fmla="*/ 1499016 w 1888761"/>
                <a:gd name="connsiteY31" fmla="*/ 224853 h 2070837"/>
                <a:gd name="connsiteX32" fmla="*/ 1558977 w 1888761"/>
                <a:gd name="connsiteY32" fmla="*/ 314794 h 2070837"/>
                <a:gd name="connsiteX33" fmla="*/ 1603947 w 1888761"/>
                <a:gd name="connsiteY33" fmla="*/ 419725 h 2070837"/>
                <a:gd name="connsiteX34" fmla="*/ 1633928 w 1888761"/>
                <a:gd name="connsiteY34" fmla="*/ 449705 h 2070837"/>
                <a:gd name="connsiteX35" fmla="*/ 1663908 w 1888761"/>
                <a:gd name="connsiteY35" fmla="*/ 524656 h 2070837"/>
                <a:gd name="connsiteX36" fmla="*/ 1678898 w 1888761"/>
                <a:gd name="connsiteY36" fmla="*/ 569626 h 2070837"/>
                <a:gd name="connsiteX37" fmla="*/ 1708879 w 1888761"/>
                <a:gd name="connsiteY37" fmla="*/ 629587 h 2070837"/>
                <a:gd name="connsiteX38" fmla="*/ 1753849 w 1888761"/>
                <a:gd name="connsiteY38" fmla="*/ 734518 h 2070837"/>
                <a:gd name="connsiteX39" fmla="*/ 1783829 w 1888761"/>
                <a:gd name="connsiteY39" fmla="*/ 839449 h 2070837"/>
                <a:gd name="connsiteX40" fmla="*/ 1798820 w 1888761"/>
                <a:gd name="connsiteY40" fmla="*/ 899410 h 2070837"/>
                <a:gd name="connsiteX41" fmla="*/ 1858780 w 1888761"/>
                <a:gd name="connsiteY41" fmla="*/ 1109272 h 2070837"/>
                <a:gd name="connsiteX42" fmla="*/ 1888761 w 1888761"/>
                <a:gd name="connsiteY42" fmla="*/ 1289154 h 2070837"/>
                <a:gd name="connsiteX43" fmla="*/ 1873770 w 1888761"/>
                <a:gd name="connsiteY43" fmla="*/ 1454046 h 2070837"/>
                <a:gd name="connsiteX44" fmla="*/ 1858780 w 1888761"/>
                <a:gd name="connsiteY44" fmla="*/ 1499017 h 2070837"/>
                <a:gd name="connsiteX45" fmla="*/ 1768839 w 1888761"/>
                <a:gd name="connsiteY45" fmla="*/ 1618938 h 2070837"/>
                <a:gd name="connsiteX46" fmla="*/ 1708879 w 1888761"/>
                <a:gd name="connsiteY46" fmla="*/ 1708879 h 2070837"/>
                <a:gd name="connsiteX47" fmla="*/ 1678898 w 1888761"/>
                <a:gd name="connsiteY47" fmla="*/ 1753849 h 2070837"/>
                <a:gd name="connsiteX48" fmla="*/ 1648918 w 1888761"/>
                <a:gd name="connsiteY48" fmla="*/ 1783830 h 2070837"/>
                <a:gd name="connsiteX49" fmla="*/ 1633928 w 1888761"/>
                <a:gd name="connsiteY49" fmla="*/ 1723869 h 2070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888761" h="2070837">
                  <a:moveTo>
                    <a:pt x="1528997" y="2038663"/>
                  </a:moveTo>
                  <a:cubicBezTo>
                    <a:pt x="1190708" y="2095044"/>
                    <a:pt x="1401098" y="2065628"/>
                    <a:pt x="659567" y="2038663"/>
                  </a:cubicBezTo>
                  <a:cubicBezTo>
                    <a:pt x="643776" y="2038089"/>
                    <a:pt x="629790" y="2028013"/>
                    <a:pt x="614597" y="2023672"/>
                  </a:cubicBezTo>
                  <a:cubicBezTo>
                    <a:pt x="594788" y="2018012"/>
                    <a:pt x="574623" y="2013679"/>
                    <a:pt x="554636" y="2008682"/>
                  </a:cubicBezTo>
                  <a:cubicBezTo>
                    <a:pt x="539646" y="1998689"/>
                    <a:pt x="525779" y="1986759"/>
                    <a:pt x="509665" y="1978702"/>
                  </a:cubicBezTo>
                  <a:cubicBezTo>
                    <a:pt x="485598" y="1966669"/>
                    <a:pt x="458078" y="1962072"/>
                    <a:pt x="434715" y="1948722"/>
                  </a:cubicBezTo>
                  <a:cubicBezTo>
                    <a:pt x="319486" y="1882876"/>
                    <a:pt x="500958" y="1950816"/>
                    <a:pt x="359764" y="1903751"/>
                  </a:cubicBezTo>
                  <a:cubicBezTo>
                    <a:pt x="349770" y="1893758"/>
                    <a:pt x="340514" y="1882969"/>
                    <a:pt x="329783" y="1873771"/>
                  </a:cubicBezTo>
                  <a:cubicBezTo>
                    <a:pt x="267462" y="1820353"/>
                    <a:pt x="266421" y="1821535"/>
                    <a:pt x="209862" y="1783830"/>
                  </a:cubicBezTo>
                  <a:cubicBezTo>
                    <a:pt x="194872" y="1763843"/>
                    <a:pt x="179413" y="1744199"/>
                    <a:pt x="164892" y="1723869"/>
                  </a:cubicBezTo>
                  <a:cubicBezTo>
                    <a:pt x="55295" y="1570434"/>
                    <a:pt x="236910" y="1814899"/>
                    <a:pt x="89941" y="1618938"/>
                  </a:cubicBezTo>
                  <a:cubicBezTo>
                    <a:pt x="62304" y="1508387"/>
                    <a:pt x="92004" y="1608762"/>
                    <a:pt x="44970" y="1499017"/>
                  </a:cubicBezTo>
                  <a:cubicBezTo>
                    <a:pt x="38746" y="1484493"/>
                    <a:pt x="34321" y="1469239"/>
                    <a:pt x="29980" y="1454046"/>
                  </a:cubicBezTo>
                  <a:cubicBezTo>
                    <a:pt x="15867" y="1404651"/>
                    <a:pt x="10304" y="1370653"/>
                    <a:pt x="0" y="1319135"/>
                  </a:cubicBezTo>
                  <a:cubicBezTo>
                    <a:pt x="4997" y="1144250"/>
                    <a:pt x="5795" y="969194"/>
                    <a:pt x="14990" y="794479"/>
                  </a:cubicBezTo>
                  <a:cubicBezTo>
                    <a:pt x="15820" y="778700"/>
                    <a:pt x="22306" y="763321"/>
                    <a:pt x="29980" y="749508"/>
                  </a:cubicBezTo>
                  <a:cubicBezTo>
                    <a:pt x="60737" y="694145"/>
                    <a:pt x="88563" y="654324"/>
                    <a:pt x="134911" y="614597"/>
                  </a:cubicBezTo>
                  <a:cubicBezTo>
                    <a:pt x="153880" y="598338"/>
                    <a:pt x="177206" y="587292"/>
                    <a:pt x="194872" y="569626"/>
                  </a:cubicBezTo>
                  <a:cubicBezTo>
                    <a:pt x="207611" y="556887"/>
                    <a:pt x="214043" y="539069"/>
                    <a:pt x="224852" y="524656"/>
                  </a:cubicBezTo>
                  <a:cubicBezTo>
                    <a:pt x="259035" y="479079"/>
                    <a:pt x="295047" y="434901"/>
                    <a:pt x="329783" y="389744"/>
                  </a:cubicBezTo>
                  <a:cubicBezTo>
                    <a:pt x="345016" y="369941"/>
                    <a:pt x="357088" y="347450"/>
                    <a:pt x="374754" y="329784"/>
                  </a:cubicBezTo>
                  <a:cubicBezTo>
                    <a:pt x="384747" y="319790"/>
                    <a:pt x="395905" y="310839"/>
                    <a:pt x="404734" y="299803"/>
                  </a:cubicBezTo>
                  <a:cubicBezTo>
                    <a:pt x="461837" y="228424"/>
                    <a:pt x="402596" y="276246"/>
                    <a:pt x="479685" y="224853"/>
                  </a:cubicBezTo>
                  <a:cubicBezTo>
                    <a:pt x="537363" y="138334"/>
                    <a:pt x="474736" y="212336"/>
                    <a:pt x="599606" y="149902"/>
                  </a:cubicBezTo>
                  <a:cubicBezTo>
                    <a:pt x="619593" y="139909"/>
                    <a:pt x="638819" y="128221"/>
                    <a:pt x="659567" y="119922"/>
                  </a:cubicBezTo>
                  <a:cubicBezTo>
                    <a:pt x="688909" y="108185"/>
                    <a:pt x="723213" y="107470"/>
                    <a:pt x="749508" y="89941"/>
                  </a:cubicBezTo>
                  <a:cubicBezTo>
                    <a:pt x="815678" y="45829"/>
                    <a:pt x="776813" y="63494"/>
                    <a:pt x="869429" y="44971"/>
                  </a:cubicBezTo>
                  <a:cubicBezTo>
                    <a:pt x="881139" y="39116"/>
                    <a:pt x="952302" y="0"/>
                    <a:pt x="974361" y="0"/>
                  </a:cubicBezTo>
                  <a:cubicBezTo>
                    <a:pt x="1030611" y="0"/>
                    <a:pt x="1071427" y="20074"/>
                    <a:pt x="1124262" y="29981"/>
                  </a:cubicBezTo>
                  <a:cubicBezTo>
                    <a:pt x="1347662" y="71869"/>
                    <a:pt x="1239215" y="38318"/>
                    <a:pt x="1349115" y="74951"/>
                  </a:cubicBezTo>
                  <a:cubicBezTo>
                    <a:pt x="1439056" y="134912"/>
                    <a:pt x="1354110" y="69953"/>
                    <a:pt x="1424065" y="149902"/>
                  </a:cubicBezTo>
                  <a:cubicBezTo>
                    <a:pt x="1447331" y="176492"/>
                    <a:pt x="1499016" y="224853"/>
                    <a:pt x="1499016" y="224853"/>
                  </a:cubicBezTo>
                  <a:cubicBezTo>
                    <a:pt x="1531171" y="321319"/>
                    <a:pt x="1488797" y="216543"/>
                    <a:pt x="1558977" y="314794"/>
                  </a:cubicBezTo>
                  <a:cubicBezTo>
                    <a:pt x="1668638" y="468319"/>
                    <a:pt x="1530543" y="297387"/>
                    <a:pt x="1603947" y="419725"/>
                  </a:cubicBezTo>
                  <a:cubicBezTo>
                    <a:pt x="1611218" y="431844"/>
                    <a:pt x="1623934" y="439712"/>
                    <a:pt x="1633928" y="449705"/>
                  </a:cubicBezTo>
                  <a:cubicBezTo>
                    <a:pt x="1643921" y="474689"/>
                    <a:pt x="1654460" y="499461"/>
                    <a:pt x="1663908" y="524656"/>
                  </a:cubicBezTo>
                  <a:cubicBezTo>
                    <a:pt x="1669456" y="539451"/>
                    <a:pt x="1672674" y="555103"/>
                    <a:pt x="1678898" y="569626"/>
                  </a:cubicBezTo>
                  <a:cubicBezTo>
                    <a:pt x="1687701" y="590165"/>
                    <a:pt x="1700076" y="609048"/>
                    <a:pt x="1708879" y="629587"/>
                  </a:cubicBezTo>
                  <a:cubicBezTo>
                    <a:pt x="1775054" y="783994"/>
                    <a:pt x="1654411" y="535642"/>
                    <a:pt x="1753849" y="734518"/>
                  </a:cubicBezTo>
                  <a:cubicBezTo>
                    <a:pt x="1800698" y="921916"/>
                    <a:pt x="1740829" y="688953"/>
                    <a:pt x="1783829" y="839449"/>
                  </a:cubicBezTo>
                  <a:cubicBezTo>
                    <a:pt x="1789489" y="859258"/>
                    <a:pt x="1792900" y="879677"/>
                    <a:pt x="1798820" y="899410"/>
                  </a:cubicBezTo>
                  <a:cubicBezTo>
                    <a:pt x="1822117" y="977064"/>
                    <a:pt x="1846838" y="1025679"/>
                    <a:pt x="1858780" y="1109272"/>
                  </a:cubicBezTo>
                  <a:cubicBezTo>
                    <a:pt x="1877373" y="1239425"/>
                    <a:pt x="1866840" y="1179557"/>
                    <a:pt x="1888761" y="1289154"/>
                  </a:cubicBezTo>
                  <a:cubicBezTo>
                    <a:pt x="1883764" y="1344118"/>
                    <a:pt x="1881575" y="1399410"/>
                    <a:pt x="1873770" y="1454046"/>
                  </a:cubicBezTo>
                  <a:cubicBezTo>
                    <a:pt x="1871535" y="1469688"/>
                    <a:pt x="1867263" y="1485686"/>
                    <a:pt x="1858780" y="1499017"/>
                  </a:cubicBezTo>
                  <a:cubicBezTo>
                    <a:pt x="1831954" y="1541172"/>
                    <a:pt x="1796556" y="1577363"/>
                    <a:pt x="1768839" y="1618938"/>
                  </a:cubicBezTo>
                  <a:lnTo>
                    <a:pt x="1708879" y="1708879"/>
                  </a:lnTo>
                  <a:cubicBezTo>
                    <a:pt x="1698886" y="1723869"/>
                    <a:pt x="1691637" y="1741110"/>
                    <a:pt x="1678898" y="1753849"/>
                  </a:cubicBezTo>
                  <a:lnTo>
                    <a:pt x="1648918" y="1783830"/>
                  </a:lnTo>
                  <a:cubicBezTo>
                    <a:pt x="1632348" y="1734119"/>
                    <a:pt x="1633928" y="1754660"/>
                    <a:pt x="1633928" y="172386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32" name="Group 31"/>
          <p:cNvGrpSpPr/>
          <p:nvPr/>
        </p:nvGrpSpPr>
        <p:grpSpPr>
          <a:xfrm>
            <a:off x="92179" y="98990"/>
            <a:ext cx="1071564" cy="510610"/>
            <a:chOff x="2171700" y="3167408"/>
            <a:chExt cx="1071564" cy="510610"/>
          </a:xfrm>
        </p:grpSpPr>
        <p:grpSp>
          <p:nvGrpSpPr>
            <p:cNvPr id="33" name="Group 32"/>
            <p:cNvGrpSpPr/>
            <p:nvPr/>
          </p:nvGrpSpPr>
          <p:grpSpPr>
            <a:xfrm>
              <a:off x="2245516" y="3544665"/>
              <a:ext cx="509591" cy="133353"/>
              <a:chOff x="2300288" y="4081460"/>
              <a:chExt cx="509591" cy="133353"/>
            </a:xfrm>
          </p:grpSpPr>
          <p:sp>
            <p:nvSpPr>
              <p:cNvPr id="42" name="Oval 41"/>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2245516" y="3167408"/>
              <a:ext cx="509591" cy="133353"/>
              <a:chOff x="2300288" y="4081460"/>
              <a:chExt cx="509591" cy="133353"/>
            </a:xfrm>
          </p:grpSpPr>
          <p:sp>
            <p:nvSpPr>
              <p:cNvPr id="40" name="Oval 39"/>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ounded Rectangle 34"/>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37" name="Straight Connector 36"/>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506869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800" y="1114424"/>
            <a:ext cx="9539654" cy="5743575"/>
          </a:xfrm>
          <a:prstGeom prst="rect">
            <a:avLst/>
          </a:prstGeom>
        </p:spPr>
      </p:pic>
      <p:sp>
        <p:nvSpPr>
          <p:cNvPr id="2" name="Title 1"/>
          <p:cNvSpPr>
            <a:spLocks noGrp="1"/>
          </p:cNvSpPr>
          <p:nvPr>
            <p:ph type="title"/>
          </p:nvPr>
        </p:nvSpPr>
        <p:spPr>
          <a:xfrm>
            <a:off x="144646" y="-167546"/>
            <a:ext cx="11891962" cy="1325563"/>
          </a:xfrm>
          <a:prstGeom prst="ellipse">
            <a:avLst/>
          </a:prstGeom>
        </p:spPr>
        <p:txBody>
          <a:bodyPr vert="horz" lIns="91440" tIns="45720" rIns="91440" bIns="45720" rtlCol="0" anchor="ctr">
            <a:normAutofit fontScale="90000"/>
          </a:bodyPr>
          <a:lstStyle/>
          <a:p>
            <a:r>
              <a:rPr lang="en-US" sz="3200" kern="1200" dirty="0" smtClean="0">
                <a:solidFill>
                  <a:schemeClr val="tx1"/>
                </a:solidFill>
                <a:latin typeface="+mj-lt"/>
                <a:ea typeface="+mj-ea"/>
                <a:cs typeface="+mj-cs"/>
              </a:rPr>
              <a:t>Milestone #1</a:t>
            </a:r>
            <a:r>
              <a:rPr lang="en-US" sz="3200" kern="1200" dirty="0" smtClean="0">
                <a:solidFill>
                  <a:schemeClr val="tx1"/>
                </a:solidFill>
                <a:latin typeface="+mj-lt"/>
                <a:ea typeface="+mj-ea"/>
                <a:cs typeface="+mj-cs"/>
              </a:rPr>
              <a:t>: Detect Object &amp; Turn Right (Avoid) - Code</a:t>
            </a:r>
            <a:endParaRPr lang="en-US" sz="3200" kern="1200" dirty="0">
              <a:solidFill>
                <a:schemeClr val="tx1"/>
              </a:solidFill>
              <a:latin typeface="+mj-lt"/>
              <a:ea typeface="+mj-ea"/>
              <a:cs typeface="+mj-cs"/>
            </a:endParaRPr>
          </a:p>
        </p:txBody>
      </p:sp>
      <p:sp>
        <p:nvSpPr>
          <p:cNvPr id="7" name="Oval 6"/>
          <p:cNvSpPr/>
          <p:nvPr/>
        </p:nvSpPr>
        <p:spPr>
          <a:xfrm>
            <a:off x="6830042" y="1325563"/>
            <a:ext cx="2089259"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2866995" y="4483313"/>
            <a:ext cx="1819922" cy="2055768"/>
            <a:chOff x="3085914" y="3409176"/>
            <a:chExt cx="1819922" cy="2055768"/>
          </a:xfrm>
        </p:grpSpPr>
        <p:cxnSp>
          <p:nvCxnSpPr>
            <p:cNvPr id="8" name="Straight Arrow Connector 7"/>
            <p:cNvCxnSpPr/>
            <p:nvPr/>
          </p:nvCxnSpPr>
          <p:spPr>
            <a:xfrm flipV="1">
              <a:off x="3861709" y="3409176"/>
              <a:ext cx="842962" cy="1614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85914" y="5095612"/>
              <a:ext cx="1819922" cy="369332"/>
            </a:xfrm>
            <a:prstGeom prst="rect">
              <a:avLst/>
            </a:prstGeom>
            <a:noFill/>
          </p:spPr>
          <p:txBody>
            <a:bodyPr wrap="none" rtlCol="0">
              <a:spAutoFit/>
            </a:bodyPr>
            <a:lstStyle/>
            <a:p>
              <a:r>
                <a:rPr lang="en-US" smtClean="0"/>
                <a:t>Ultrasonic Sensor</a:t>
              </a:r>
              <a:endParaRPr lang="en-US" dirty="0"/>
            </a:p>
          </p:txBody>
        </p:sp>
      </p:grpSp>
      <p:grpSp>
        <p:nvGrpSpPr>
          <p:cNvPr id="14" name="Group 13"/>
          <p:cNvGrpSpPr/>
          <p:nvPr/>
        </p:nvGrpSpPr>
        <p:grpSpPr>
          <a:xfrm>
            <a:off x="8029575" y="2708351"/>
            <a:ext cx="4007033" cy="646331"/>
            <a:chOff x="1792955" y="4563565"/>
            <a:chExt cx="4007033" cy="646331"/>
          </a:xfrm>
        </p:grpSpPr>
        <p:cxnSp>
          <p:nvCxnSpPr>
            <p:cNvPr id="15" name="Straight Arrow Connector 14"/>
            <p:cNvCxnSpPr/>
            <p:nvPr/>
          </p:nvCxnSpPr>
          <p:spPr>
            <a:xfrm flipH="1">
              <a:off x="1792955" y="4886730"/>
              <a:ext cx="1275195" cy="65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68150" y="4563565"/>
              <a:ext cx="2731838" cy="646331"/>
            </a:xfrm>
            <a:prstGeom prst="rect">
              <a:avLst/>
            </a:prstGeom>
            <a:noFill/>
          </p:spPr>
          <p:txBody>
            <a:bodyPr wrap="none" rtlCol="0">
              <a:spAutoFit/>
            </a:bodyPr>
            <a:lstStyle/>
            <a:p>
              <a:r>
                <a:rPr lang="en-US" dirty="0" smtClean="0"/>
                <a:t>If (object  within </a:t>
              </a:r>
              <a:r>
                <a:rPr lang="en-US" smtClean="0"/>
                <a:t>10 inches)</a:t>
              </a:r>
              <a:endParaRPr lang="en-US" dirty="0" smtClean="0"/>
            </a:p>
            <a:p>
              <a:r>
                <a:rPr lang="en-US" dirty="0" smtClean="0"/>
                <a:t>- Turn right</a:t>
              </a:r>
            </a:p>
          </p:txBody>
        </p:sp>
      </p:grpSp>
      <p:grpSp>
        <p:nvGrpSpPr>
          <p:cNvPr id="17" name="Group 16"/>
          <p:cNvGrpSpPr/>
          <p:nvPr/>
        </p:nvGrpSpPr>
        <p:grpSpPr>
          <a:xfrm>
            <a:off x="7874672" y="4749682"/>
            <a:ext cx="2983968" cy="646331"/>
            <a:chOff x="1385163" y="4521591"/>
            <a:chExt cx="2983968" cy="646331"/>
          </a:xfrm>
        </p:grpSpPr>
        <p:cxnSp>
          <p:nvCxnSpPr>
            <p:cNvPr id="18" name="Straight Arrow Connector 17"/>
            <p:cNvCxnSpPr/>
            <p:nvPr/>
          </p:nvCxnSpPr>
          <p:spPr>
            <a:xfrm flipH="1" flipV="1">
              <a:off x="1385163" y="4710468"/>
              <a:ext cx="1598624" cy="16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031521" y="4521591"/>
              <a:ext cx="1337610" cy="646331"/>
            </a:xfrm>
            <a:prstGeom prst="rect">
              <a:avLst/>
            </a:prstGeom>
            <a:noFill/>
          </p:spPr>
          <p:txBody>
            <a:bodyPr wrap="none" rtlCol="0">
              <a:spAutoFit/>
            </a:bodyPr>
            <a:lstStyle/>
            <a:p>
              <a:r>
                <a:rPr lang="en-US" dirty="0" smtClean="0"/>
                <a:t>Else</a:t>
              </a:r>
            </a:p>
            <a:p>
              <a:r>
                <a:rPr lang="en-US" dirty="0" smtClean="0"/>
                <a:t>- Go straight</a:t>
              </a:r>
            </a:p>
          </p:txBody>
        </p:sp>
      </p:grpSp>
      <p:sp>
        <p:nvSpPr>
          <p:cNvPr id="20"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sp>
        <p:nvSpPr>
          <p:cNvPr id="21" name="Parallelogram 20"/>
          <p:cNvSpPr/>
          <p:nvPr/>
        </p:nvSpPr>
        <p:spPr>
          <a:xfrm>
            <a:off x="5718568" y="3271438"/>
            <a:ext cx="1757567" cy="82993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Turn right (or 180)</a:t>
            </a:r>
            <a:endParaRPr lang="en-US" dirty="0"/>
          </a:p>
        </p:txBody>
      </p:sp>
      <p:sp>
        <p:nvSpPr>
          <p:cNvPr id="22" name="Parallelogram 21"/>
          <p:cNvSpPr/>
          <p:nvPr/>
        </p:nvSpPr>
        <p:spPr>
          <a:xfrm>
            <a:off x="5819733" y="4875590"/>
            <a:ext cx="1757567" cy="82993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straight</a:t>
            </a:r>
            <a:endParaRPr lang="en-US" dirty="0"/>
          </a:p>
        </p:txBody>
      </p:sp>
      <p:grpSp>
        <p:nvGrpSpPr>
          <p:cNvPr id="23" name="Group 22"/>
          <p:cNvGrpSpPr/>
          <p:nvPr/>
        </p:nvGrpSpPr>
        <p:grpSpPr>
          <a:xfrm>
            <a:off x="92179" y="98990"/>
            <a:ext cx="1071564" cy="510610"/>
            <a:chOff x="2171700" y="3167408"/>
            <a:chExt cx="1071564" cy="510610"/>
          </a:xfrm>
        </p:grpSpPr>
        <p:grpSp>
          <p:nvGrpSpPr>
            <p:cNvPr id="24" name="Group 23"/>
            <p:cNvGrpSpPr/>
            <p:nvPr/>
          </p:nvGrpSpPr>
          <p:grpSpPr>
            <a:xfrm>
              <a:off x="2245516" y="3544665"/>
              <a:ext cx="509591" cy="133353"/>
              <a:chOff x="2300288" y="4081460"/>
              <a:chExt cx="509591" cy="133353"/>
            </a:xfrm>
          </p:grpSpPr>
          <p:sp>
            <p:nvSpPr>
              <p:cNvPr id="33" name="Oval 3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2245516" y="3167408"/>
              <a:ext cx="509591" cy="133353"/>
              <a:chOff x="2300288" y="4081460"/>
              <a:chExt cx="509591" cy="133353"/>
            </a:xfrm>
          </p:grpSpPr>
          <p:sp>
            <p:nvSpPr>
              <p:cNvPr id="31" name="Oval 30"/>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ounded Rectangle 25"/>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28" name="Straight Connector 27"/>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5" name="Diamond 34"/>
          <p:cNvSpPr/>
          <p:nvPr/>
        </p:nvSpPr>
        <p:spPr>
          <a:xfrm>
            <a:off x="3429394" y="3750296"/>
            <a:ext cx="2226039" cy="139408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 object</a:t>
            </a:r>
          </a:p>
          <a:p>
            <a:pPr algn="ctr"/>
            <a:r>
              <a:rPr lang="en-US" dirty="0" smtClean="0"/>
              <a:t>&lt;=10 in?</a:t>
            </a:r>
            <a:endParaRPr lang="en-US" dirty="0"/>
          </a:p>
        </p:txBody>
      </p:sp>
    </p:spTree>
    <p:extLst>
      <p:ext uri="{BB962C8B-B14F-4D97-AF65-F5344CB8AC3E}">
        <p14:creationId xmlns:p14="http://schemas.microsoft.com/office/powerpoint/2010/main" val="583674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2"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2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2"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1" grpId="2" animBg="1"/>
      <p:bldP spid="22" grpId="0" animBg="1"/>
      <p:bldP spid="22" grpId="1" animBg="1"/>
      <p:bldP spid="22" grpId="2" animBg="1"/>
      <p:bldP spid="3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275" y="1212850"/>
            <a:ext cx="10058400" cy="4706324"/>
          </a:xfrm>
          <a:prstGeom prst="rect">
            <a:avLst/>
          </a:prstGeom>
        </p:spPr>
      </p:pic>
      <p:sp>
        <p:nvSpPr>
          <p:cNvPr id="2" name="Title 1"/>
          <p:cNvSpPr>
            <a:spLocks noGrp="1"/>
          </p:cNvSpPr>
          <p:nvPr>
            <p:ph type="title"/>
          </p:nvPr>
        </p:nvSpPr>
        <p:spPr>
          <a:xfrm>
            <a:off x="420791" y="-164069"/>
            <a:ext cx="11049985" cy="1325563"/>
          </a:xfrm>
          <a:prstGeom prst="ellipse">
            <a:avLst/>
          </a:prstGeom>
        </p:spPr>
        <p:txBody>
          <a:bodyPr vert="horz" lIns="91440" tIns="45720" rIns="91440" bIns="45720" rtlCol="0" anchor="ctr">
            <a:normAutofit/>
          </a:bodyPr>
          <a:lstStyle/>
          <a:p>
            <a:r>
              <a:rPr lang="en-US" sz="3200" kern="1200" dirty="0" smtClean="0">
                <a:solidFill>
                  <a:schemeClr val="tx1"/>
                </a:solidFill>
                <a:latin typeface="+mj-lt"/>
                <a:ea typeface="+mj-ea"/>
                <a:cs typeface="+mj-cs"/>
              </a:rPr>
              <a:t>Step #4: Red border Detection </a:t>
            </a:r>
            <a:r>
              <a:rPr lang="mr-IN" sz="3200" kern="1200" dirty="0" smtClean="0">
                <a:solidFill>
                  <a:schemeClr val="tx1"/>
                </a:solidFill>
                <a:latin typeface="+mj-lt"/>
                <a:ea typeface="+mj-ea"/>
                <a:cs typeface="+mj-cs"/>
              </a:rPr>
              <a:t>–</a:t>
            </a:r>
            <a:r>
              <a:rPr lang="en-US" sz="3200" kern="1200" dirty="0" smtClean="0">
                <a:solidFill>
                  <a:schemeClr val="tx1"/>
                </a:solidFill>
                <a:latin typeface="+mj-lt"/>
                <a:ea typeface="+mj-ea"/>
                <a:cs typeface="+mj-cs"/>
              </a:rPr>
              <a:t> (1)</a:t>
            </a:r>
            <a:endParaRPr lang="en-US" sz="3200" kern="1200" dirty="0">
              <a:solidFill>
                <a:schemeClr val="tx1"/>
              </a:solidFill>
              <a:latin typeface="+mj-lt"/>
              <a:ea typeface="+mj-ea"/>
              <a:cs typeface="+mj-cs"/>
            </a:endParaRPr>
          </a:p>
        </p:txBody>
      </p:sp>
      <p:sp>
        <p:nvSpPr>
          <p:cNvPr id="7" name="Oval 6"/>
          <p:cNvSpPr/>
          <p:nvPr/>
        </p:nvSpPr>
        <p:spPr>
          <a:xfrm>
            <a:off x="4686917" y="1464581"/>
            <a:ext cx="2089259"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3624309" y="3422125"/>
            <a:ext cx="2516971" cy="2332767"/>
            <a:chOff x="3085914" y="3409176"/>
            <a:chExt cx="2516971" cy="2332767"/>
          </a:xfrm>
        </p:grpSpPr>
        <p:cxnSp>
          <p:nvCxnSpPr>
            <p:cNvPr id="8" name="Straight Arrow Connector 7"/>
            <p:cNvCxnSpPr/>
            <p:nvPr/>
          </p:nvCxnSpPr>
          <p:spPr>
            <a:xfrm flipV="1">
              <a:off x="3861709" y="3409176"/>
              <a:ext cx="842962" cy="1614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85914" y="5095612"/>
              <a:ext cx="2516971" cy="646331"/>
            </a:xfrm>
            <a:prstGeom prst="rect">
              <a:avLst/>
            </a:prstGeom>
            <a:noFill/>
          </p:spPr>
          <p:txBody>
            <a:bodyPr wrap="none" rtlCol="0">
              <a:spAutoFit/>
            </a:bodyPr>
            <a:lstStyle/>
            <a:p>
              <a:r>
                <a:rPr lang="en-US" dirty="0"/>
                <a:t>Light Sensor</a:t>
              </a:r>
            </a:p>
            <a:p>
              <a:r>
                <a:rPr lang="en-US" dirty="0"/>
                <a:t>- Reflected light intensity</a:t>
              </a:r>
              <a:endParaRPr lang="en-US" dirty="0"/>
            </a:p>
          </p:txBody>
        </p:sp>
      </p:grpSp>
      <p:grpSp>
        <p:nvGrpSpPr>
          <p:cNvPr id="11" name="Group 10"/>
          <p:cNvGrpSpPr/>
          <p:nvPr/>
        </p:nvGrpSpPr>
        <p:grpSpPr>
          <a:xfrm>
            <a:off x="6150714" y="3736157"/>
            <a:ext cx="2176633" cy="1946787"/>
            <a:chOff x="3467963" y="4000207"/>
            <a:chExt cx="2176633" cy="1946787"/>
          </a:xfrm>
        </p:grpSpPr>
        <p:cxnSp>
          <p:nvCxnSpPr>
            <p:cNvPr id="12" name="Straight Arrow Connector 11"/>
            <p:cNvCxnSpPr/>
            <p:nvPr/>
          </p:nvCxnSpPr>
          <p:spPr>
            <a:xfrm flipH="1" flipV="1">
              <a:off x="3467963" y="4000207"/>
              <a:ext cx="689701" cy="1300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86175" y="5300663"/>
              <a:ext cx="1958421" cy="646331"/>
            </a:xfrm>
            <a:prstGeom prst="rect">
              <a:avLst/>
            </a:prstGeom>
            <a:noFill/>
          </p:spPr>
          <p:txBody>
            <a:bodyPr wrap="none" rtlCol="0">
              <a:spAutoFit/>
            </a:bodyPr>
            <a:lstStyle/>
            <a:p>
              <a:r>
                <a:rPr lang="en-US" dirty="0" smtClean="0"/>
                <a:t>Distance Detection</a:t>
              </a:r>
            </a:p>
            <a:p>
              <a:r>
                <a:rPr lang="en-US" dirty="0" smtClean="0"/>
                <a:t>Controls</a:t>
              </a:r>
              <a:endParaRPr lang="en-US" dirty="0"/>
            </a:p>
          </p:txBody>
        </p:sp>
      </p:grpSp>
      <p:sp>
        <p:nvSpPr>
          <p:cNvPr id="15"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14" name="Group 13"/>
          <p:cNvGrpSpPr/>
          <p:nvPr/>
        </p:nvGrpSpPr>
        <p:grpSpPr>
          <a:xfrm>
            <a:off x="92179" y="98990"/>
            <a:ext cx="1071564" cy="510610"/>
            <a:chOff x="2171700" y="3167408"/>
            <a:chExt cx="1071564" cy="510610"/>
          </a:xfrm>
        </p:grpSpPr>
        <p:grpSp>
          <p:nvGrpSpPr>
            <p:cNvPr id="16" name="Group 15"/>
            <p:cNvGrpSpPr/>
            <p:nvPr/>
          </p:nvGrpSpPr>
          <p:grpSpPr>
            <a:xfrm>
              <a:off x="2245516" y="3544665"/>
              <a:ext cx="509591" cy="133353"/>
              <a:chOff x="2300288" y="4081460"/>
              <a:chExt cx="509591" cy="133353"/>
            </a:xfrm>
          </p:grpSpPr>
          <p:sp>
            <p:nvSpPr>
              <p:cNvPr id="25" name="Oval 2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2245516" y="3167408"/>
              <a:ext cx="509591" cy="133353"/>
              <a:chOff x="2300288" y="4081460"/>
              <a:chExt cx="509591" cy="133353"/>
            </a:xfrm>
          </p:grpSpPr>
          <p:sp>
            <p:nvSpPr>
              <p:cNvPr id="23" name="Oval 2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ounded Rectangle 17"/>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20" name="Straight Connector 19"/>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3555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791" y="-164069"/>
            <a:ext cx="11049985" cy="1325563"/>
          </a:xfrm>
          <a:prstGeom prst="ellipse">
            <a:avLst/>
          </a:prstGeom>
        </p:spPr>
        <p:txBody>
          <a:bodyPr vert="horz" lIns="91440" tIns="45720" rIns="91440" bIns="45720" rtlCol="0" anchor="ctr">
            <a:normAutofit/>
          </a:bodyPr>
          <a:lstStyle/>
          <a:p>
            <a:r>
              <a:rPr lang="en-US" sz="3200" kern="1200" dirty="0" smtClean="0">
                <a:solidFill>
                  <a:schemeClr val="tx1"/>
                </a:solidFill>
                <a:latin typeface="+mj-lt"/>
                <a:ea typeface="+mj-ea"/>
                <a:cs typeface="+mj-cs"/>
              </a:rPr>
              <a:t>Step #4: Red border Detection </a:t>
            </a:r>
            <a:r>
              <a:rPr lang="mr-IN" sz="3200" kern="1200" dirty="0" smtClean="0">
                <a:solidFill>
                  <a:schemeClr val="tx1"/>
                </a:solidFill>
                <a:latin typeface="+mj-lt"/>
                <a:ea typeface="+mj-ea"/>
                <a:cs typeface="+mj-cs"/>
              </a:rPr>
              <a:t>–</a:t>
            </a:r>
            <a:r>
              <a:rPr lang="en-US" sz="3200" kern="1200" dirty="0" smtClean="0">
                <a:solidFill>
                  <a:schemeClr val="tx1"/>
                </a:solidFill>
                <a:latin typeface="+mj-lt"/>
                <a:ea typeface="+mj-ea"/>
                <a:cs typeface="+mj-cs"/>
              </a:rPr>
              <a:t> </a:t>
            </a:r>
            <a:r>
              <a:rPr lang="en-US" sz="3200" kern="1200" dirty="0" smtClean="0">
                <a:solidFill>
                  <a:schemeClr val="tx1"/>
                </a:solidFill>
                <a:latin typeface="+mj-lt"/>
                <a:ea typeface="+mj-ea"/>
                <a:cs typeface="+mj-cs"/>
              </a:rPr>
              <a:t>(2)</a:t>
            </a:r>
            <a:endParaRPr lang="en-US" sz="3200" kern="1200" dirty="0">
              <a:solidFill>
                <a:schemeClr val="tx1"/>
              </a:solidFill>
              <a:latin typeface="+mj-lt"/>
              <a:ea typeface="+mj-ea"/>
              <a:cs typeface="+mj-cs"/>
            </a:endParaRPr>
          </a:p>
        </p:txBody>
      </p:sp>
      <p:sp>
        <p:nvSpPr>
          <p:cNvPr id="15"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14" name="Group 13"/>
          <p:cNvGrpSpPr/>
          <p:nvPr/>
        </p:nvGrpSpPr>
        <p:grpSpPr>
          <a:xfrm>
            <a:off x="92179" y="98990"/>
            <a:ext cx="1071564" cy="510610"/>
            <a:chOff x="2171700" y="3167408"/>
            <a:chExt cx="1071564" cy="510610"/>
          </a:xfrm>
        </p:grpSpPr>
        <p:grpSp>
          <p:nvGrpSpPr>
            <p:cNvPr id="16" name="Group 15"/>
            <p:cNvGrpSpPr/>
            <p:nvPr/>
          </p:nvGrpSpPr>
          <p:grpSpPr>
            <a:xfrm>
              <a:off x="2245516" y="3544665"/>
              <a:ext cx="509591" cy="133353"/>
              <a:chOff x="2300288" y="4081460"/>
              <a:chExt cx="509591" cy="133353"/>
            </a:xfrm>
          </p:grpSpPr>
          <p:sp>
            <p:nvSpPr>
              <p:cNvPr id="25" name="Oval 2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2245516" y="3167408"/>
              <a:ext cx="509591" cy="133353"/>
              <a:chOff x="2300288" y="4081460"/>
              <a:chExt cx="509591" cy="133353"/>
            </a:xfrm>
          </p:grpSpPr>
          <p:sp>
            <p:nvSpPr>
              <p:cNvPr id="23" name="Oval 2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ounded Rectangle 17"/>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20" name="Straight Connector 19"/>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pic>
        <p:nvPicPr>
          <p:cNvPr id="42" name="Picture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6266" y="976789"/>
            <a:ext cx="8288721" cy="5450375"/>
          </a:xfrm>
          <a:prstGeom prst="rect">
            <a:avLst/>
          </a:prstGeom>
        </p:spPr>
      </p:pic>
      <p:sp>
        <p:nvSpPr>
          <p:cNvPr id="43" name="Oval 42"/>
          <p:cNvSpPr/>
          <p:nvPr/>
        </p:nvSpPr>
        <p:spPr>
          <a:xfrm>
            <a:off x="7874672" y="1405659"/>
            <a:ext cx="2089259"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2866995" y="4483313"/>
            <a:ext cx="2516971" cy="2332767"/>
            <a:chOff x="3085914" y="3409176"/>
            <a:chExt cx="2516971" cy="2332767"/>
          </a:xfrm>
        </p:grpSpPr>
        <p:cxnSp>
          <p:nvCxnSpPr>
            <p:cNvPr id="45" name="Straight Arrow Connector 44"/>
            <p:cNvCxnSpPr/>
            <p:nvPr/>
          </p:nvCxnSpPr>
          <p:spPr>
            <a:xfrm flipV="1">
              <a:off x="3861709" y="3409176"/>
              <a:ext cx="842962" cy="1614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085914" y="5095612"/>
              <a:ext cx="2516971" cy="646331"/>
            </a:xfrm>
            <a:prstGeom prst="rect">
              <a:avLst/>
            </a:prstGeom>
            <a:noFill/>
          </p:spPr>
          <p:txBody>
            <a:bodyPr wrap="none" rtlCol="0">
              <a:spAutoFit/>
            </a:bodyPr>
            <a:lstStyle/>
            <a:p>
              <a:r>
                <a:rPr lang="en-US" dirty="0" smtClean="0"/>
                <a:t>Light Sensor</a:t>
              </a:r>
            </a:p>
            <a:p>
              <a:r>
                <a:rPr lang="en-US" dirty="0" smtClean="0"/>
                <a:t>- Reflected light intensity</a:t>
              </a:r>
              <a:endParaRPr lang="en-US" dirty="0"/>
            </a:p>
          </p:txBody>
        </p:sp>
      </p:grpSp>
      <p:grpSp>
        <p:nvGrpSpPr>
          <p:cNvPr id="47" name="Group 46"/>
          <p:cNvGrpSpPr/>
          <p:nvPr/>
        </p:nvGrpSpPr>
        <p:grpSpPr>
          <a:xfrm>
            <a:off x="6670467" y="3230050"/>
            <a:ext cx="3135641" cy="646331"/>
            <a:chOff x="1792955" y="4563565"/>
            <a:chExt cx="3135641" cy="646331"/>
          </a:xfrm>
        </p:grpSpPr>
        <p:cxnSp>
          <p:nvCxnSpPr>
            <p:cNvPr id="48" name="Straight Arrow Connector 47"/>
            <p:cNvCxnSpPr/>
            <p:nvPr/>
          </p:nvCxnSpPr>
          <p:spPr>
            <a:xfrm flipH="1">
              <a:off x="1792955" y="4886730"/>
              <a:ext cx="1275195" cy="65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068150" y="4563565"/>
              <a:ext cx="1860446" cy="646331"/>
            </a:xfrm>
            <a:prstGeom prst="rect">
              <a:avLst/>
            </a:prstGeom>
            <a:noFill/>
          </p:spPr>
          <p:txBody>
            <a:bodyPr wrap="none" rtlCol="0">
              <a:spAutoFit/>
            </a:bodyPr>
            <a:lstStyle/>
            <a:p>
              <a:r>
                <a:rPr lang="en-US" smtClean="0"/>
                <a:t>If (redline </a:t>
              </a:r>
              <a:r>
                <a:rPr lang="en-US" dirty="0" smtClean="0"/>
                <a:t>=  ‘yes’)</a:t>
              </a:r>
            </a:p>
            <a:p>
              <a:r>
                <a:rPr lang="en-US" dirty="0" smtClean="0"/>
                <a:t>- Turn right</a:t>
              </a:r>
            </a:p>
          </p:txBody>
        </p:sp>
      </p:grpSp>
      <p:grpSp>
        <p:nvGrpSpPr>
          <p:cNvPr id="50" name="Group 49"/>
          <p:cNvGrpSpPr/>
          <p:nvPr/>
        </p:nvGrpSpPr>
        <p:grpSpPr>
          <a:xfrm>
            <a:off x="7874672" y="4749682"/>
            <a:ext cx="2983968" cy="646331"/>
            <a:chOff x="1385163" y="4521591"/>
            <a:chExt cx="2983968" cy="646331"/>
          </a:xfrm>
        </p:grpSpPr>
        <p:cxnSp>
          <p:nvCxnSpPr>
            <p:cNvPr id="51" name="Straight Arrow Connector 50"/>
            <p:cNvCxnSpPr/>
            <p:nvPr/>
          </p:nvCxnSpPr>
          <p:spPr>
            <a:xfrm flipH="1" flipV="1">
              <a:off x="1385163" y="4710468"/>
              <a:ext cx="1598624" cy="16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031521" y="4521591"/>
              <a:ext cx="1337610" cy="646331"/>
            </a:xfrm>
            <a:prstGeom prst="rect">
              <a:avLst/>
            </a:prstGeom>
            <a:noFill/>
          </p:spPr>
          <p:txBody>
            <a:bodyPr wrap="none" rtlCol="0">
              <a:spAutoFit/>
            </a:bodyPr>
            <a:lstStyle/>
            <a:p>
              <a:r>
                <a:rPr lang="en-US" dirty="0" smtClean="0"/>
                <a:t>Else</a:t>
              </a:r>
            </a:p>
            <a:p>
              <a:r>
                <a:rPr lang="en-US" dirty="0" smtClean="0"/>
                <a:t>- Go straight</a:t>
              </a:r>
            </a:p>
          </p:txBody>
        </p:sp>
      </p:grpSp>
      <p:sp>
        <p:nvSpPr>
          <p:cNvPr id="53" name="Footer Placeholder 3"/>
          <p:cNvSpPr txBox="1">
            <a:spLocks/>
          </p:cNvSpPr>
          <p:nvPr/>
        </p:nvSpPr>
        <p:spPr>
          <a:xfrm>
            <a:off x="4125309" y="6684579"/>
            <a:ext cx="3667991" cy="173421"/>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smtClean="0"/>
              <a:t>Copyright © Vasu Dalal</a:t>
            </a:r>
            <a:endParaRPr lang="en-US" sz="1000" dirty="0"/>
          </a:p>
        </p:txBody>
      </p:sp>
      <p:sp>
        <p:nvSpPr>
          <p:cNvPr id="54" name="Parallelogram 53"/>
          <p:cNvSpPr/>
          <p:nvPr/>
        </p:nvSpPr>
        <p:spPr>
          <a:xfrm>
            <a:off x="5122546" y="3248916"/>
            <a:ext cx="1757567" cy="82993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Turn right (or 180)</a:t>
            </a:r>
            <a:endParaRPr lang="en-US" dirty="0"/>
          </a:p>
        </p:txBody>
      </p:sp>
      <p:sp>
        <p:nvSpPr>
          <p:cNvPr id="55" name="Parallelogram 54"/>
          <p:cNvSpPr/>
          <p:nvPr/>
        </p:nvSpPr>
        <p:spPr>
          <a:xfrm>
            <a:off x="5072475" y="4888876"/>
            <a:ext cx="1757567" cy="82993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straight</a:t>
            </a:r>
            <a:endParaRPr lang="en-US" dirty="0"/>
          </a:p>
        </p:txBody>
      </p:sp>
      <p:sp>
        <p:nvSpPr>
          <p:cNvPr id="56" name="Diamond 55"/>
          <p:cNvSpPr/>
          <p:nvPr/>
        </p:nvSpPr>
        <p:spPr>
          <a:xfrm>
            <a:off x="3429394" y="3750296"/>
            <a:ext cx="2226039" cy="139408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Reflected intensity &gt;=60?</a:t>
            </a:r>
            <a:endParaRPr lang="en-US" dirty="0"/>
          </a:p>
        </p:txBody>
      </p:sp>
    </p:spTree>
    <p:extLst>
      <p:ext uri="{BB962C8B-B14F-4D97-AF65-F5344CB8AC3E}">
        <p14:creationId xmlns:p14="http://schemas.microsoft.com/office/powerpoint/2010/main" val="1000323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5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5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2" nodeType="click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5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2" nodeType="click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4" grpId="1" animBg="1"/>
      <p:bldP spid="54" grpId="2" animBg="1"/>
      <p:bldP spid="55" grpId="0" animBg="1"/>
      <p:bldP spid="55" grpId="1" animBg="1"/>
      <p:bldP spid="55" grpId="2" animBg="1"/>
      <p:bldP spid="5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49763" y="-412923"/>
            <a:ext cx="15018134" cy="1325563"/>
          </a:xfrm>
          <a:prstGeom prst="ellipse">
            <a:avLst/>
          </a:prstGeom>
        </p:spPr>
        <p:txBody>
          <a:bodyPr vert="horz" lIns="91440" tIns="45720" rIns="91440" bIns="45720" rtlCol="0" anchor="ctr">
            <a:noAutofit/>
          </a:bodyPr>
          <a:lstStyle/>
          <a:p>
            <a:pPr algn="ctr"/>
            <a:r>
              <a:rPr lang="en-US" sz="2800" kern="1200" smtClean="0">
                <a:solidFill>
                  <a:schemeClr val="tx1"/>
                </a:solidFill>
                <a:latin typeface="+mj-lt"/>
                <a:ea typeface="+mj-ea"/>
                <a:cs typeface="+mj-cs"/>
              </a:rPr>
              <a:t>Milestone #2</a:t>
            </a:r>
            <a:r>
              <a:rPr lang="en-US" sz="2800" kern="1200" dirty="0" smtClean="0">
                <a:solidFill>
                  <a:schemeClr val="tx1"/>
                </a:solidFill>
                <a:latin typeface="+mj-lt"/>
                <a:ea typeface="+mj-ea"/>
                <a:cs typeface="+mj-cs"/>
              </a:rPr>
              <a:t>: Detect &amp; Avoid Object + Stay in Playpen</a:t>
            </a:r>
            <a:endParaRPr lang="en-US" sz="2800" kern="1200" dirty="0">
              <a:solidFill>
                <a:schemeClr val="tx1"/>
              </a:solidFill>
              <a:latin typeface="+mj-lt"/>
              <a:ea typeface="+mj-ea"/>
              <a:cs typeface="+mj-cs"/>
            </a:endParaRPr>
          </a:p>
        </p:txBody>
      </p:sp>
      <p:grpSp>
        <p:nvGrpSpPr>
          <p:cNvPr id="4" name="Group 3"/>
          <p:cNvGrpSpPr/>
          <p:nvPr/>
        </p:nvGrpSpPr>
        <p:grpSpPr>
          <a:xfrm>
            <a:off x="-194872" y="557954"/>
            <a:ext cx="10151387" cy="5947777"/>
            <a:chOff x="-194872" y="557954"/>
            <a:chExt cx="10151387" cy="5947777"/>
          </a:xfrm>
        </p:grpSpPr>
        <p:sp>
          <p:nvSpPr>
            <p:cNvPr id="5" name="Oval 4"/>
            <p:cNvSpPr/>
            <p:nvPr/>
          </p:nvSpPr>
          <p:spPr>
            <a:xfrm>
              <a:off x="1094280" y="557954"/>
              <a:ext cx="1783830" cy="5486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start</a:t>
              </a:r>
              <a:endParaRPr lang="en-US"/>
            </a:p>
          </p:txBody>
        </p:sp>
        <p:cxnSp>
          <p:nvCxnSpPr>
            <p:cNvPr id="7" name="Straight Arrow Connector 6"/>
            <p:cNvCxnSpPr/>
            <p:nvPr/>
          </p:nvCxnSpPr>
          <p:spPr>
            <a:xfrm>
              <a:off x="1955644" y="1144889"/>
              <a:ext cx="8067" cy="818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Parallelogram 7"/>
            <p:cNvSpPr/>
            <p:nvPr/>
          </p:nvSpPr>
          <p:spPr>
            <a:xfrm>
              <a:off x="869430" y="1963711"/>
              <a:ext cx="2218544"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Move</a:t>
              </a:r>
            </a:p>
            <a:p>
              <a:pPr algn="ctr"/>
              <a:r>
                <a:rPr lang="en-US" dirty="0" smtClean="0"/>
                <a:t>straight</a:t>
              </a:r>
              <a:endParaRPr lang="en-US" dirty="0"/>
            </a:p>
          </p:txBody>
        </p:sp>
        <p:cxnSp>
          <p:nvCxnSpPr>
            <p:cNvPr id="9" name="Straight Arrow Connector 8"/>
            <p:cNvCxnSpPr/>
            <p:nvPr/>
          </p:nvCxnSpPr>
          <p:spPr>
            <a:xfrm>
              <a:off x="1978702" y="2878111"/>
              <a:ext cx="7494" cy="58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Diamond 9"/>
            <p:cNvSpPr/>
            <p:nvPr/>
          </p:nvSpPr>
          <p:spPr>
            <a:xfrm>
              <a:off x="873176" y="3462727"/>
              <a:ext cx="2226039" cy="139408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 object</a:t>
              </a:r>
            </a:p>
            <a:p>
              <a:pPr algn="ctr"/>
              <a:r>
                <a:rPr lang="en-US" dirty="0" smtClean="0"/>
                <a:t>&lt;=10 in?</a:t>
              </a:r>
              <a:endParaRPr lang="en-US" dirty="0"/>
            </a:p>
          </p:txBody>
        </p:sp>
        <p:cxnSp>
          <p:nvCxnSpPr>
            <p:cNvPr id="11" name="Straight Arrow Connector 10"/>
            <p:cNvCxnSpPr/>
            <p:nvPr/>
          </p:nvCxnSpPr>
          <p:spPr>
            <a:xfrm>
              <a:off x="1986195" y="4856813"/>
              <a:ext cx="7494" cy="58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Parallelogram 11"/>
            <p:cNvSpPr/>
            <p:nvPr/>
          </p:nvSpPr>
          <p:spPr>
            <a:xfrm>
              <a:off x="846945" y="5441429"/>
              <a:ext cx="2218544"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Turn right (or 180)</a:t>
              </a:r>
              <a:endParaRPr lang="en-US" dirty="0"/>
            </a:p>
          </p:txBody>
        </p:sp>
        <p:cxnSp>
          <p:nvCxnSpPr>
            <p:cNvPr id="13" name="Elbow Connector 12"/>
            <p:cNvCxnSpPr>
              <a:stCxn id="12" idx="1"/>
            </p:cNvCxnSpPr>
            <p:nvPr/>
          </p:nvCxnSpPr>
          <p:spPr>
            <a:xfrm rot="10800000">
              <a:off x="434716" y="1671404"/>
              <a:ext cx="438461" cy="24883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a:off x="434716" y="1671403"/>
              <a:ext cx="1521501"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08977" y="4167268"/>
              <a:ext cx="428322" cy="369332"/>
            </a:xfrm>
            <a:prstGeom prst="rect">
              <a:avLst/>
            </a:prstGeom>
            <a:noFill/>
          </p:spPr>
          <p:txBody>
            <a:bodyPr wrap="none" rtlCol="0">
              <a:spAutoFit/>
            </a:bodyPr>
            <a:lstStyle/>
            <a:p>
              <a:r>
                <a:rPr lang="en-US" dirty="0" smtClean="0"/>
                <a:t>no</a:t>
              </a:r>
              <a:endParaRPr lang="en-US" dirty="0"/>
            </a:p>
          </p:txBody>
        </p:sp>
        <p:sp>
          <p:nvSpPr>
            <p:cNvPr id="16" name="TextBox 15"/>
            <p:cNvSpPr txBox="1"/>
            <p:nvPr/>
          </p:nvSpPr>
          <p:spPr>
            <a:xfrm flipH="1">
              <a:off x="1499372" y="4779789"/>
              <a:ext cx="607100" cy="369332"/>
            </a:xfrm>
            <a:prstGeom prst="rect">
              <a:avLst/>
            </a:prstGeom>
            <a:noFill/>
          </p:spPr>
          <p:txBody>
            <a:bodyPr wrap="square" rtlCol="0">
              <a:spAutoFit/>
            </a:bodyPr>
            <a:lstStyle/>
            <a:p>
              <a:r>
                <a:rPr lang="en-US" smtClean="0"/>
                <a:t>yes</a:t>
              </a:r>
              <a:endParaRPr lang="en-US"/>
            </a:p>
          </p:txBody>
        </p:sp>
        <p:cxnSp>
          <p:nvCxnSpPr>
            <p:cNvPr id="17" name="Elbow Connector 16"/>
            <p:cNvCxnSpPr>
              <a:stCxn id="14" idx="4"/>
            </p:cNvCxnSpPr>
            <p:nvPr/>
          </p:nvCxnSpPr>
          <p:spPr>
            <a:xfrm rot="16200000" flipH="1">
              <a:off x="2881859" y="5430187"/>
              <a:ext cx="149902" cy="20011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rot="16200000" flipV="1">
              <a:off x="1585887" y="4056973"/>
              <a:ext cx="4710453" cy="1988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flipV="1">
              <a:off x="1993691" y="1691177"/>
              <a:ext cx="1927384"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Freeform 19"/>
            <p:cNvSpPr/>
            <p:nvPr/>
          </p:nvSpPr>
          <p:spPr>
            <a:xfrm>
              <a:off x="-194872" y="1573967"/>
              <a:ext cx="1888761" cy="2070837"/>
            </a:xfrm>
            <a:custGeom>
              <a:avLst/>
              <a:gdLst>
                <a:gd name="connsiteX0" fmla="*/ 1528997 w 1888761"/>
                <a:gd name="connsiteY0" fmla="*/ 2038663 h 2070837"/>
                <a:gd name="connsiteX1" fmla="*/ 659567 w 1888761"/>
                <a:gd name="connsiteY1" fmla="*/ 2038663 h 2070837"/>
                <a:gd name="connsiteX2" fmla="*/ 614597 w 1888761"/>
                <a:gd name="connsiteY2" fmla="*/ 2023672 h 2070837"/>
                <a:gd name="connsiteX3" fmla="*/ 554636 w 1888761"/>
                <a:gd name="connsiteY3" fmla="*/ 2008682 h 2070837"/>
                <a:gd name="connsiteX4" fmla="*/ 509665 w 1888761"/>
                <a:gd name="connsiteY4" fmla="*/ 1978702 h 2070837"/>
                <a:gd name="connsiteX5" fmla="*/ 434715 w 1888761"/>
                <a:gd name="connsiteY5" fmla="*/ 1948722 h 2070837"/>
                <a:gd name="connsiteX6" fmla="*/ 359764 w 1888761"/>
                <a:gd name="connsiteY6" fmla="*/ 1903751 h 2070837"/>
                <a:gd name="connsiteX7" fmla="*/ 329783 w 1888761"/>
                <a:gd name="connsiteY7" fmla="*/ 1873771 h 2070837"/>
                <a:gd name="connsiteX8" fmla="*/ 209862 w 1888761"/>
                <a:gd name="connsiteY8" fmla="*/ 1783830 h 2070837"/>
                <a:gd name="connsiteX9" fmla="*/ 164892 w 1888761"/>
                <a:gd name="connsiteY9" fmla="*/ 1723869 h 2070837"/>
                <a:gd name="connsiteX10" fmla="*/ 89941 w 1888761"/>
                <a:gd name="connsiteY10" fmla="*/ 1618938 h 2070837"/>
                <a:gd name="connsiteX11" fmla="*/ 44970 w 1888761"/>
                <a:gd name="connsiteY11" fmla="*/ 1499017 h 2070837"/>
                <a:gd name="connsiteX12" fmla="*/ 29980 w 1888761"/>
                <a:gd name="connsiteY12" fmla="*/ 1454046 h 2070837"/>
                <a:gd name="connsiteX13" fmla="*/ 0 w 1888761"/>
                <a:gd name="connsiteY13" fmla="*/ 1319135 h 2070837"/>
                <a:gd name="connsiteX14" fmla="*/ 14990 w 1888761"/>
                <a:gd name="connsiteY14" fmla="*/ 794479 h 2070837"/>
                <a:gd name="connsiteX15" fmla="*/ 29980 w 1888761"/>
                <a:gd name="connsiteY15" fmla="*/ 749508 h 2070837"/>
                <a:gd name="connsiteX16" fmla="*/ 134911 w 1888761"/>
                <a:gd name="connsiteY16" fmla="*/ 614597 h 2070837"/>
                <a:gd name="connsiteX17" fmla="*/ 194872 w 1888761"/>
                <a:gd name="connsiteY17" fmla="*/ 569626 h 2070837"/>
                <a:gd name="connsiteX18" fmla="*/ 224852 w 1888761"/>
                <a:gd name="connsiteY18" fmla="*/ 524656 h 2070837"/>
                <a:gd name="connsiteX19" fmla="*/ 329783 w 1888761"/>
                <a:gd name="connsiteY19" fmla="*/ 389744 h 2070837"/>
                <a:gd name="connsiteX20" fmla="*/ 374754 w 1888761"/>
                <a:gd name="connsiteY20" fmla="*/ 329784 h 2070837"/>
                <a:gd name="connsiteX21" fmla="*/ 404734 w 1888761"/>
                <a:gd name="connsiteY21" fmla="*/ 299803 h 2070837"/>
                <a:gd name="connsiteX22" fmla="*/ 479685 w 1888761"/>
                <a:gd name="connsiteY22" fmla="*/ 224853 h 2070837"/>
                <a:gd name="connsiteX23" fmla="*/ 599606 w 1888761"/>
                <a:gd name="connsiteY23" fmla="*/ 149902 h 2070837"/>
                <a:gd name="connsiteX24" fmla="*/ 659567 w 1888761"/>
                <a:gd name="connsiteY24" fmla="*/ 119922 h 2070837"/>
                <a:gd name="connsiteX25" fmla="*/ 749508 w 1888761"/>
                <a:gd name="connsiteY25" fmla="*/ 89941 h 2070837"/>
                <a:gd name="connsiteX26" fmla="*/ 869429 w 1888761"/>
                <a:gd name="connsiteY26" fmla="*/ 44971 h 2070837"/>
                <a:gd name="connsiteX27" fmla="*/ 974361 w 1888761"/>
                <a:gd name="connsiteY27" fmla="*/ 0 h 2070837"/>
                <a:gd name="connsiteX28" fmla="*/ 1124262 w 1888761"/>
                <a:gd name="connsiteY28" fmla="*/ 29981 h 2070837"/>
                <a:gd name="connsiteX29" fmla="*/ 1349115 w 1888761"/>
                <a:gd name="connsiteY29" fmla="*/ 74951 h 2070837"/>
                <a:gd name="connsiteX30" fmla="*/ 1424065 w 1888761"/>
                <a:gd name="connsiteY30" fmla="*/ 149902 h 2070837"/>
                <a:gd name="connsiteX31" fmla="*/ 1499016 w 1888761"/>
                <a:gd name="connsiteY31" fmla="*/ 224853 h 2070837"/>
                <a:gd name="connsiteX32" fmla="*/ 1558977 w 1888761"/>
                <a:gd name="connsiteY32" fmla="*/ 314794 h 2070837"/>
                <a:gd name="connsiteX33" fmla="*/ 1603947 w 1888761"/>
                <a:gd name="connsiteY33" fmla="*/ 419725 h 2070837"/>
                <a:gd name="connsiteX34" fmla="*/ 1633928 w 1888761"/>
                <a:gd name="connsiteY34" fmla="*/ 449705 h 2070837"/>
                <a:gd name="connsiteX35" fmla="*/ 1663908 w 1888761"/>
                <a:gd name="connsiteY35" fmla="*/ 524656 h 2070837"/>
                <a:gd name="connsiteX36" fmla="*/ 1678898 w 1888761"/>
                <a:gd name="connsiteY36" fmla="*/ 569626 h 2070837"/>
                <a:gd name="connsiteX37" fmla="*/ 1708879 w 1888761"/>
                <a:gd name="connsiteY37" fmla="*/ 629587 h 2070837"/>
                <a:gd name="connsiteX38" fmla="*/ 1753849 w 1888761"/>
                <a:gd name="connsiteY38" fmla="*/ 734518 h 2070837"/>
                <a:gd name="connsiteX39" fmla="*/ 1783829 w 1888761"/>
                <a:gd name="connsiteY39" fmla="*/ 839449 h 2070837"/>
                <a:gd name="connsiteX40" fmla="*/ 1798820 w 1888761"/>
                <a:gd name="connsiteY40" fmla="*/ 899410 h 2070837"/>
                <a:gd name="connsiteX41" fmla="*/ 1858780 w 1888761"/>
                <a:gd name="connsiteY41" fmla="*/ 1109272 h 2070837"/>
                <a:gd name="connsiteX42" fmla="*/ 1888761 w 1888761"/>
                <a:gd name="connsiteY42" fmla="*/ 1289154 h 2070837"/>
                <a:gd name="connsiteX43" fmla="*/ 1873770 w 1888761"/>
                <a:gd name="connsiteY43" fmla="*/ 1454046 h 2070837"/>
                <a:gd name="connsiteX44" fmla="*/ 1858780 w 1888761"/>
                <a:gd name="connsiteY44" fmla="*/ 1499017 h 2070837"/>
                <a:gd name="connsiteX45" fmla="*/ 1768839 w 1888761"/>
                <a:gd name="connsiteY45" fmla="*/ 1618938 h 2070837"/>
                <a:gd name="connsiteX46" fmla="*/ 1708879 w 1888761"/>
                <a:gd name="connsiteY46" fmla="*/ 1708879 h 2070837"/>
                <a:gd name="connsiteX47" fmla="*/ 1678898 w 1888761"/>
                <a:gd name="connsiteY47" fmla="*/ 1753849 h 2070837"/>
                <a:gd name="connsiteX48" fmla="*/ 1648918 w 1888761"/>
                <a:gd name="connsiteY48" fmla="*/ 1783830 h 2070837"/>
                <a:gd name="connsiteX49" fmla="*/ 1633928 w 1888761"/>
                <a:gd name="connsiteY49" fmla="*/ 1723869 h 2070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888761" h="2070837">
                  <a:moveTo>
                    <a:pt x="1528997" y="2038663"/>
                  </a:moveTo>
                  <a:cubicBezTo>
                    <a:pt x="1190708" y="2095044"/>
                    <a:pt x="1401098" y="2065628"/>
                    <a:pt x="659567" y="2038663"/>
                  </a:cubicBezTo>
                  <a:cubicBezTo>
                    <a:pt x="643776" y="2038089"/>
                    <a:pt x="629790" y="2028013"/>
                    <a:pt x="614597" y="2023672"/>
                  </a:cubicBezTo>
                  <a:cubicBezTo>
                    <a:pt x="594788" y="2018012"/>
                    <a:pt x="574623" y="2013679"/>
                    <a:pt x="554636" y="2008682"/>
                  </a:cubicBezTo>
                  <a:cubicBezTo>
                    <a:pt x="539646" y="1998689"/>
                    <a:pt x="525779" y="1986759"/>
                    <a:pt x="509665" y="1978702"/>
                  </a:cubicBezTo>
                  <a:cubicBezTo>
                    <a:pt x="485598" y="1966669"/>
                    <a:pt x="458078" y="1962072"/>
                    <a:pt x="434715" y="1948722"/>
                  </a:cubicBezTo>
                  <a:cubicBezTo>
                    <a:pt x="319486" y="1882876"/>
                    <a:pt x="500958" y="1950816"/>
                    <a:pt x="359764" y="1903751"/>
                  </a:cubicBezTo>
                  <a:cubicBezTo>
                    <a:pt x="349770" y="1893758"/>
                    <a:pt x="340514" y="1882969"/>
                    <a:pt x="329783" y="1873771"/>
                  </a:cubicBezTo>
                  <a:cubicBezTo>
                    <a:pt x="267462" y="1820353"/>
                    <a:pt x="266421" y="1821535"/>
                    <a:pt x="209862" y="1783830"/>
                  </a:cubicBezTo>
                  <a:cubicBezTo>
                    <a:pt x="194872" y="1763843"/>
                    <a:pt x="179413" y="1744199"/>
                    <a:pt x="164892" y="1723869"/>
                  </a:cubicBezTo>
                  <a:cubicBezTo>
                    <a:pt x="55295" y="1570434"/>
                    <a:pt x="236910" y="1814899"/>
                    <a:pt x="89941" y="1618938"/>
                  </a:cubicBezTo>
                  <a:cubicBezTo>
                    <a:pt x="62304" y="1508387"/>
                    <a:pt x="92004" y="1608762"/>
                    <a:pt x="44970" y="1499017"/>
                  </a:cubicBezTo>
                  <a:cubicBezTo>
                    <a:pt x="38746" y="1484493"/>
                    <a:pt x="34321" y="1469239"/>
                    <a:pt x="29980" y="1454046"/>
                  </a:cubicBezTo>
                  <a:cubicBezTo>
                    <a:pt x="15867" y="1404651"/>
                    <a:pt x="10304" y="1370653"/>
                    <a:pt x="0" y="1319135"/>
                  </a:cubicBezTo>
                  <a:cubicBezTo>
                    <a:pt x="4997" y="1144250"/>
                    <a:pt x="5795" y="969194"/>
                    <a:pt x="14990" y="794479"/>
                  </a:cubicBezTo>
                  <a:cubicBezTo>
                    <a:pt x="15820" y="778700"/>
                    <a:pt x="22306" y="763321"/>
                    <a:pt x="29980" y="749508"/>
                  </a:cubicBezTo>
                  <a:cubicBezTo>
                    <a:pt x="60737" y="694145"/>
                    <a:pt x="88563" y="654324"/>
                    <a:pt x="134911" y="614597"/>
                  </a:cubicBezTo>
                  <a:cubicBezTo>
                    <a:pt x="153880" y="598338"/>
                    <a:pt x="177206" y="587292"/>
                    <a:pt x="194872" y="569626"/>
                  </a:cubicBezTo>
                  <a:cubicBezTo>
                    <a:pt x="207611" y="556887"/>
                    <a:pt x="214043" y="539069"/>
                    <a:pt x="224852" y="524656"/>
                  </a:cubicBezTo>
                  <a:cubicBezTo>
                    <a:pt x="259035" y="479079"/>
                    <a:pt x="295047" y="434901"/>
                    <a:pt x="329783" y="389744"/>
                  </a:cubicBezTo>
                  <a:cubicBezTo>
                    <a:pt x="345016" y="369941"/>
                    <a:pt x="357088" y="347450"/>
                    <a:pt x="374754" y="329784"/>
                  </a:cubicBezTo>
                  <a:cubicBezTo>
                    <a:pt x="384747" y="319790"/>
                    <a:pt x="395905" y="310839"/>
                    <a:pt x="404734" y="299803"/>
                  </a:cubicBezTo>
                  <a:cubicBezTo>
                    <a:pt x="461837" y="228424"/>
                    <a:pt x="402596" y="276246"/>
                    <a:pt x="479685" y="224853"/>
                  </a:cubicBezTo>
                  <a:cubicBezTo>
                    <a:pt x="537363" y="138334"/>
                    <a:pt x="474736" y="212336"/>
                    <a:pt x="599606" y="149902"/>
                  </a:cubicBezTo>
                  <a:cubicBezTo>
                    <a:pt x="619593" y="139909"/>
                    <a:pt x="638819" y="128221"/>
                    <a:pt x="659567" y="119922"/>
                  </a:cubicBezTo>
                  <a:cubicBezTo>
                    <a:pt x="688909" y="108185"/>
                    <a:pt x="723213" y="107470"/>
                    <a:pt x="749508" y="89941"/>
                  </a:cubicBezTo>
                  <a:cubicBezTo>
                    <a:pt x="815678" y="45829"/>
                    <a:pt x="776813" y="63494"/>
                    <a:pt x="869429" y="44971"/>
                  </a:cubicBezTo>
                  <a:cubicBezTo>
                    <a:pt x="881139" y="39116"/>
                    <a:pt x="952302" y="0"/>
                    <a:pt x="974361" y="0"/>
                  </a:cubicBezTo>
                  <a:cubicBezTo>
                    <a:pt x="1030611" y="0"/>
                    <a:pt x="1071427" y="20074"/>
                    <a:pt x="1124262" y="29981"/>
                  </a:cubicBezTo>
                  <a:cubicBezTo>
                    <a:pt x="1347662" y="71869"/>
                    <a:pt x="1239215" y="38318"/>
                    <a:pt x="1349115" y="74951"/>
                  </a:cubicBezTo>
                  <a:cubicBezTo>
                    <a:pt x="1439056" y="134912"/>
                    <a:pt x="1354110" y="69953"/>
                    <a:pt x="1424065" y="149902"/>
                  </a:cubicBezTo>
                  <a:cubicBezTo>
                    <a:pt x="1447331" y="176492"/>
                    <a:pt x="1499016" y="224853"/>
                    <a:pt x="1499016" y="224853"/>
                  </a:cubicBezTo>
                  <a:cubicBezTo>
                    <a:pt x="1531171" y="321319"/>
                    <a:pt x="1488797" y="216543"/>
                    <a:pt x="1558977" y="314794"/>
                  </a:cubicBezTo>
                  <a:cubicBezTo>
                    <a:pt x="1668638" y="468319"/>
                    <a:pt x="1530543" y="297387"/>
                    <a:pt x="1603947" y="419725"/>
                  </a:cubicBezTo>
                  <a:cubicBezTo>
                    <a:pt x="1611218" y="431844"/>
                    <a:pt x="1623934" y="439712"/>
                    <a:pt x="1633928" y="449705"/>
                  </a:cubicBezTo>
                  <a:cubicBezTo>
                    <a:pt x="1643921" y="474689"/>
                    <a:pt x="1654460" y="499461"/>
                    <a:pt x="1663908" y="524656"/>
                  </a:cubicBezTo>
                  <a:cubicBezTo>
                    <a:pt x="1669456" y="539451"/>
                    <a:pt x="1672674" y="555103"/>
                    <a:pt x="1678898" y="569626"/>
                  </a:cubicBezTo>
                  <a:cubicBezTo>
                    <a:pt x="1687701" y="590165"/>
                    <a:pt x="1700076" y="609048"/>
                    <a:pt x="1708879" y="629587"/>
                  </a:cubicBezTo>
                  <a:cubicBezTo>
                    <a:pt x="1775054" y="783994"/>
                    <a:pt x="1654411" y="535642"/>
                    <a:pt x="1753849" y="734518"/>
                  </a:cubicBezTo>
                  <a:cubicBezTo>
                    <a:pt x="1800698" y="921916"/>
                    <a:pt x="1740829" y="688953"/>
                    <a:pt x="1783829" y="839449"/>
                  </a:cubicBezTo>
                  <a:cubicBezTo>
                    <a:pt x="1789489" y="859258"/>
                    <a:pt x="1792900" y="879677"/>
                    <a:pt x="1798820" y="899410"/>
                  </a:cubicBezTo>
                  <a:cubicBezTo>
                    <a:pt x="1822117" y="977064"/>
                    <a:pt x="1846838" y="1025679"/>
                    <a:pt x="1858780" y="1109272"/>
                  </a:cubicBezTo>
                  <a:cubicBezTo>
                    <a:pt x="1877373" y="1239425"/>
                    <a:pt x="1866840" y="1179557"/>
                    <a:pt x="1888761" y="1289154"/>
                  </a:cubicBezTo>
                  <a:cubicBezTo>
                    <a:pt x="1883764" y="1344118"/>
                    <a:pt x="1881575" y="1399410"/>
                    <a:pt x="1873770" y="1454046"/>
                  </a:cubicBezTo>
                  <a:cubicBezTo>
                    <a:pt x="1871535" y="1469688"/>
                    <a:pt x="1867263" y="1485686"/>
                    <a:pt x="1858780" y="1499017"/>
                  </a:cubicBezTo>
                  <a:cubicBezTo>
                    <a:pt x="1831954" y="1541172"/>
                    <a:pt x="1796556" y="1577363"/>
                    <a:pt x="1768839" y="1618938"/>
                  </a:cubicBezTo>
                  <a:lnTo>
                    <a:pt x="1708879" y="1708879"/>
                  </a:lnTo>
                  <a:cubicBezTo>
                    <a:pt x="1698886" y="1723869"/>
                    <a:pt x="1691637" y="1741110"/>
                    <a:pt x="1678898" y="1753849"/>
                  </a:cubicBezTo>
                  <a:lnTo>
                    <a:pt x="1648918" y="1783830"/>
                  </a:lnTo>
                  <a:cubicBezTo>
                    <a:pt x="1632348" y="1734119"/>
                    <a:pt x="1633928" y="1754660"/>
                    <a:pt x="1633928" y="172386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2447144" y="2420911"/>
              <a:ext cx="1888761" cy="3130446"/>
            </a:xfrm>
            <a:custGeom>
              <a:avLst/>
              <a:gdLst>
                <a:gd name="connsiteX0" fmla="*/ 1528997 w 1888761"/>
                <a:gd name="connsiteY0" fmla="*/ 2038663 h 2070837"/>
                <a:gd name="connsiteX1" fmla="*/ 659567 w 1888761"/>
                <a:gd name="connsiteY1" fmla="*/ 2038663 h 2070837"/>
                <a:gd name="connsiteX2" fmla="*/ 614597 w 1888761"/>
                <a:gd name="connsiteY2" fmla="*/ 2023672 h 2070837"/>
                <a:gd name="connsiteX3" fmla="*/ 554636 w 1888761"/>
                <a:gd name="connsiteY3" fmla="*/ 2008682 h 2070837"/>
                <a:gd name="connsiteX4" fmla="*/ 509665 w 1888761"/>
                <a:gd name="connsiteY4" fmla="*/ 1978702 h 2070837"/>
                <a:gd name="connsiteX5" fmla="*/ 434715 w 1888761"/>
                <a:gd name="connsiteY5" fmla="*/ 1948722 h 2070837"/>
                <a:gd name="connsiteX6" fmla="*/ 359764 w 1888761"/>
                <a:gd name="connsiteY6" fmla="*/ 1903751 h 2070837"/>
                <a:gd name="connsiteX7" fmla="*/ 329783 w 1888761"/>
                <a:gd name="connsiteY7" fmla="*/ 1873771 h 2070837"/>
                <a:gd name="connsiteX8" fmla="*/ 209862 w 1888761"/>
                <a:gd name="connsiteY8" fmla="*/ 1783830 h 2070837"/>
                <a:gd name="connsiteX9" fmla="*/ 164892 w 1888761"/>
                <a:gd name="connsiteY9" fmla="*/ 1723869 h 2070837"/>
                <a:gd name="connsiteX10" fmla="*/ 89941 w 1888761"/>
                <a:gd name="connsiteY10" fmla="*/ 1618938 h 2070837"/>
                <a:gd name="connsiteX11" fmla="*/ 44970 w 1888761"/>
                <a:gd name="connsiteY11" fmla="*/ 1499017 h 2070837"/>
                <a:gd name="connsiteX12" fmla="*/ 29980 w 1888761"/>
                <a:gd name="connsiteY12" fmla="*/ 1454046 h 2070837"/>
                <a:gd name="connsiteX13" fmla="*/ 0 w 1888761"/>
                <a:gd name="connsiteY13" fmla="*/ 1319135 h 2070837"/>
                <a:gd name="connsiteX14" fmla="*/ 14990 w 1888761"/>
                <a:gd name="connsiteY14" fmla="*/ 794479 h 2070837"/>
                <a:gd name="connsiteX15" fmla="*/ 29980 w 1888761"/>
                <a:gd name="connsiteY15" fmla="*/ 749508 h 2070837"/>
                <a:gd name="connsiteX16" fmla="*/ 134911 w 1888761"/>
                <a:gd name="connsiteY16" fmla="*/ 614597 h 2070837"/>
                <a:gd name="connsiteX17" fmla="*/ 194872 w 1888761"/>
                <a:gd name="connsiteY17" fmla="*/ 569626 h 2070837"/>
                <a:gd name="connsiteX18" fmla="*/ 224852 w 1888761"/>
                <a:gd name="connsiteY18" fmla="*/ 524656 h 2070837"/>
                <a:gd name="connsiteX19" fmla="*/ 329783 w 1888761"/>
                <a:gd name="connsiteY19" fmla="*/ 389744 h 2070837"/>
                <a:gd name="connsiteX20" fmla="*/ 374754 w 1888761"/>
                <a:gd name="connsiteY20" fmla="*/ 329784 h 2070837"/>
                <a:gd name="connsiteX21" fmla="*/ 404734 w 1888761"/>
                <a:gd name="connsiteY21" fmla="*/ 299803 h 2070837"/>
                <a:gd name="connsiteX22" fmla="*/ 479685 w 1888761"/>
                <a:gd name="connsiteY22" fmla="*/ 224853 h 2070837"/>
                <a:gd name="connsiteX23" fmla="*/ 599606 w 1888761"/>
                <a:gd name="connsiteY23" fmla="*/ 149902 h 2070837"/>
                <a:gd name="connsiteX24" fmla="*/ 659567 w 1888761"/>
                <a:gd name="connsiteY24" fmla="*/ 119922 h 2070837"/>
                <a:gd name="connsiteX25" fmla="*/ 749508 w 1888761"/>
                <a:gd name="connsiteY25" fmla="*/ 89941 h 2070837"/>
                <a:gd name="connsiteX26" fmla="*/ 869429 w 1888761"/>
                <a:gd name="connsiteY26" fmla="*/ 44971 h 2070837"/>
                <a:gd name="connsiteX27" fmla="*/ 974361 w 1888761"/>
                <a:gd name="connsiteY27" fmla="*/ 0 h 2070837"/>
                <a:gd name="connsiteX28" fmla="*/ 1124262 w 1888761"/>
                <a:gd name="connsiteY28" fmla="*/ 29981 h 2070837"/>
                <a:gd name="connsiteX29" fmla="*/ 1349115 w 1888761"/>
                <a:gd name="connsiteY29" fmla="*/ 74951 h 2070837"/>
                <a:gd name="connsiteX30" fmla="*/ 1424065 w 1888761"/>
                <a:gd name="connsiteY30" fmla="*/ 149902 h 2070837"/>
                <a:gd name="connsiteX31" fmla="*/ 1499016 w 1888761"/>
                <a:gd name="connsiteY31" fmla="*/ 224853 h 2070837"/>
                <a:gd name="connsiteX32" fmla="*/ 1558977 w 1888761"/>
                <a:gd name="connsiteY32" fmla="*/ 314794 h 2070837"/>
                <a:gd name="connsiteX33" fmla="*/ 1603947 w 1888761"/>
                <a:gd name="connsiteY33" fmla="*/ 419725 h 2070837"/>
                <a:gd name="connsiteX34" fmla="*/ 1633928 w 1888761"/>
                <a:gd name="connsiteY34" fmla="*/ 449705 h 2070837"/>
                <a:gd name="connsiteX35" fmla="*/ 1663908 w 1888761"/>
                <a:gd name="connsiteY35" fmla="*/ 524656 h 2070837"/>
                <a:gd name="connsiteX36" fmla="*/ 1678898 w 1888761"/>
                <a:gd name="connsiteY36" fmla="*/ 569626 h 2070837"/>
                <a:gd name="connsiteX37" fmla="*/ 1708879 w 1888761"/>
                <a:gd name="connsiteY37" fmla="*/ 629587 h 2070837"/>
                <a:gd name="connsiteX38" fmla="*/ 1753849 w 1888761"/>
                <a:gd name="connsiteY38" fmla="*/ 734518 h 2070837"/>
                <a:gd name="connsiteX39" fmla="*/ 1783829 w 1888761"/>
                <a:gd name="connsiteY39" fmla="*/ 839449 h 2070837"/>
                <a:gd name="connsiteX40" fmla="*/ 1798820 w 1888761"/>
                <a:gd name="connsiteY40" fmla="*/ 899410 h 2070837"/>
                <a:gd name="connsiteX41" fmla="*/ 1858780 w 1888761"/>
                <a:gd name="connsiteY41" fmla="*/ 1109272 h 2070837"/>
                <a:gd name="connsiteX42" fmla="*/ 1888761 w 1888761"/>
                <a:gd name="connsiteY42" fmla="*/ 1289154 h 2070837"/>
                <a:gd name="connsiteX43" fmla="*/ 1873770 w 1888761"/>
                <a:gd name="connsiteY43" fmla="*/ 1454046 h 2070837"/>
                <a:gd name="connsiteX44" fmla="*/ 1858780 w 1888761"/>
                <a:gd name="connsiteY44" fmla="*/ 1499017 h 2070837"/>
                <a:gd name="connsiteX45" fmla="*/ 1768839 w 1888761"/>
                <a:gd name="connsiteY45" fmla="*/ 1618938 h 2070837"/>
                <a:gd name="connsiteX46" fmla="*/ 1708879 w 1888761"/>
                <a:gd name="connsiteY46" fmla="*/ 1708879 h 2070837"/>
                <a:gd name="connsiteX47" fmla="*/ 1678898 w 1888761"/>
                <a:gd name="connsiteY47" fmla="*/ 1753849 h 2070837"/>
                <a:gd name="connsiteX48" fmla="*/ 1648918 w 1888761"/>
                <a:gd name="connsiteY48" fmla="*/ 1783830 h 2070837"/>
                <a:gd name="connsiteX49" fmla="*/ 1633928 w 1888761"/>
                <a:gd name="connsiteY49" fmla="*/ 1723869 h 2070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888761" h="2070837">
                  <a:moveTo>
                    <a:pt x="1528997" y="2038663"/>
                  </a:moveTo>
                  <a:cubicBezTo>
                    <a:pt x="1190708" y="2095044"/>
                    <a:pt x="1401098" y="2065628"/>
                    <a:pt x="659567" y="2038663"/>
                  </a:cubicBezTo>
                  <a:cubicBezTo>
                    <a:pt x="643776" y="2038089"/>
                    <a:pt x="629790" y="2028013"/>
                    <a:pt x="614597" y="2023672"/>
                  </a:cubicBezTo>
                  <a:cubicBezTo>
                    <a:pt x="594788" y="2018012"/>
                    <a:pt x="574623" y="2013679"/>
                    <a:pt x="554636" y="2008682"/>
                  </a:cubicBezTo>
                  <a:cubicBezTo>
                    <a:pt x="539646" y="1998689"/>
                    <a:pt x="525779" y="1986759"/>
                    <a:pt x="509665" y="1978702"/>
                  </a:cubicBezTo>
                  <a:cubicBezTo>
                    <a:pt x="485598" y="1966669"/>
                    <a:pt x="458078" y="1962072"/>
                    <a:pt x="434715" y="1948722"/>
                  </a:cubicBezTo>
                  <a:cubicBezTo>
                    <a:pt x="319486" y="1882876"/>
                    <a:pt x="500958" y="1950816"/>
                    <a:pt x="359764" y="1903751"/>
                  </a:cubicBezTo>
                  <a:cubicBezTo>
                    <a:pt x="349770" y="1893758"/>
                    <a:pt x="340514" y="1882969"/>
                    <a:pt x="329783" y="1873771"/>
                  </a:cubicBezTo>
                  <a:cubicBezTo>
                    <a:pt x="267462" y="1820353"/>
                    <a:pt x="266421" y="1821535"/>
                    <a:pt x="209862" y="1783830"/>
                  </a:cubicBezTo>
                  <a:cubicBezTo>
                    <a:pt x="194872" y="1763843"/>
                    <a:pt x="179413" y="1744199"/>
                    <a:pt x="164892" y="1723869"/>
                  </a:cubicBezTo>
                  <a:cubicBezTo>
                    <a:pt x="55295" y="1570434"/>
                    <a:pt x="236910" y="1814899"/>
                    <a:pt x="89941" y="1618938"/>
                  </a:cubicBezTo>
                  <a:cubicBezTo>
                    <a:pt x="62304" y="1508387"/>
                    <a:pt x="92004" y="1608762"/>
                    <a:pt x="44970" y="1499017"/>
                  </a:cubicBezTo>
                  <a:cubicBezTo>
                    <a:pt x="38746" y="1484493"/>
                    <a:pt x="34321" y="1469239"/>
                    <a:pt x="29980" y="1454046"/>
                  </a:cubicBezTo>
                  <a:cubicBezTo>
                    <a:pt x="15867" y="1404651"/>
                    <a:pt x="10304" y="1370653"/>
                    <a:pt x="0" y="1319135"/>
                  </a:cubicBezTo>
                  <a:cubicBezTo>
                    <a:pt x="4997" y="1144250"/>
                    <a:pt x="5795" y="969194"/>
                    <a:pt x="14990" y="794479"/>
                  </a:cubicBezTo>
                  <a:cubicBezTo>
                    <a:pt x="15820" y="778700"/>
                    <a:pt x="22306" y="763321"/>
                    <a:pt x="29980" y="749508"/>
                  </a:cubicBezTo>
                  <a:cubicBezTo>
                    <a:pt x="60737" y="694145"/>
                    <a:pt x="88563" y="654324"/>
                    <a:pt x="134911" y="614597"/>
                  </a:cubicBezTo>
                  <a:cubicBezTo>
                    <a:pt x="153880" y="598338"/>
                    <a:pt x="177206" y="587292"/>
                    <a:pt x="194872" y="569626"/>
                  </a:cubicBezTo>
                  <a:cubicBezTo>
                    <a:pt x="207611" y="556887"/>
                    <a:pt x="214043" y="539069"/>
                    <a:pt x="224852" y="524656"/>
                  </a:cubicBezTo>
                  <a:cubicBezTo>
                    <a:pt x="259035" y="479079"/>
                    <a:pt x="295047" y="434901"/>
                    <a:pt x="329783" y="389744"/>
                  </a:cubicBezTo>
                  <a:cubicBezTo>
                    <a:pt x="345016" y="369941"/>
                    <a:pt x="357088" y="347450"/>
                    <a:pt x="374754" y="329784"/>
                  </a:cubicBezTo>
                  <a:cubicBezTo>
                    <a:pt x="384747" y="319790"/>
                    <a:pt x="395905" y="310839"/>
                    <a:pt x="404734" y="299803"/>
                  </a:cubicBezTo>
                  <a:cubicBezTo>
                    <a:pt x="461837" y="228424"/>
                    <a:pt x="402596" y="276246"/>
                    <a:pt x="479685" y="224853"/>
                  </a:cubicBezTo>
                  <a:cubicBezTo>
                    <a:pt x="537363" y="138334"/>
                    <a:pt x="474736" y="212336"/>
                    <a:pt x="599606" y="149902"/>
                  </a:cubicBezTo>
                  <a:cubicBezTo>
                    <a:pt x="619593" y="139909"/>
                    <a:pt x="638819" y="128221"/>
                    <a:pt x="659567" y="119922"/>
                  </a:cubicBezTo>
                  <a:cubicBezTo>
                    <a:pt x="688909" y="108185"/>
                    <a:pt x="723213" y="107470"/>
                    <a:pt x="749508" y="89941"/>
                  </a:cubicBezTo>
                  <a:cubicBezTo>
                    <a:pt x="815678" y="45829"/>
                    <a:pt x="776813" y="63494"/>
                    <a:pt x="869429" y="44971"/>
                  </a:cubicBezTo>
                  <a:cubicBezTo>
                    <a:pt x="881139" y="39116"/>
                    <a:pt x="952302" y="0"/>
                    <a:pt x="974361" y="0"/>
                  </a:cubicBezTo>
                  <a:cubicBezTo>
                    <a:pt x="1030611" y="0"/>
                    <a:pt x="1071427" y="20074"/>
                    <a:pt x="1124262" y="29981"/>
                  </a:cubicBezTo>
                  <a:cubicBezTo>
                    <a:pt x="1347662" y="71869"/>
                    <a:pt x="1239215" y="38318"/>
                    <a:pt x="1349115" y="74951"/>
                  </a:cubicBezTo>
                  <a:cubicBezTo>
                    <a:pt x="1439056" y="134912"/>
                    <a:pt x="1354110" y="69953"/>
                    <a:pt x="1424065" y="149902"/>
                  </a:cubicBezTo>
                  <a:cubicBezTo>
                    <a:pt x="1447331" y="176492"/>
                    <a:pt x="1499016" y="224853"/>
                    <a:pt x="1499016" y="224853"/>
                  </a:cubicBezTo>
                  <a:cubicBezTo>
                    <a:pt x="1531171" y="321319"/>
                    <a:pt x="1488797" y="216543"/>
                    <a:pt x="1558977" y="314794"/>
                  </a:cubicBezTo>
                  <a:cubicBezTo>
                    <a:pt x="1668638" y="468319"/>
                    <a:pt x="1530543" y="297387"/>
                    <a:pt x="1603947" y="419725"/>
                  </a:cubicBezTo>
                  <a:cubicBezTo>
                    <a:pt x="1611218" y="431844"/>
                    <a:pt x="1623934" y="439712"/>
                    <a:pt x="1633928" y="449705"/>
                  </a:cubicBezTo>
                  <a:cubicBezTo>
                    <a:pt x="1643921" y="474689"/>
                    <a:pt x="1654460" y="499461"/>
                    <a:pt x="1663908" y="524656"/>
                  </a:cubicBezTo>
                  <a:cubicBezTo>
                    <a:pt x="1669456" y="539451"/>
                    <a:pt x="1672674" y="555103"/>
                    <a:pt x="1678898" y="569626"/>
                  </a:cubicBezTo>
                  <a:cubicBezTo>
                    <a:pt x="1687701" y="590165"/>
                    <a:pt x="1700076" y="609048"/>
                    <a:pt x="1708879" y="629587"/>
                  </a:cubicBezTo>
                  <a:cubicBezTo>
                    <a:pt x="1775054" y="783994"/>
                    <a:pt x="1654411" y="535642"/>
                    <a:pt x="1753849" y="734518"/>
                  </a:cubicBezTo>
                  <a:cubicBezTo>
                    <a:pt x="1800698" y="921916"/>
                    <a:pt x="1740829" y="688953"/>
                    <a:pt x="1783829" y="839449"/>
                  </a:cubicBezTo>
                  <a:cubicBezTo>
                    <a:pt x="1789489" y="859258"/>
                    <a:pt x="1792900" y="879677"/>
                    <a:pt x="1798820" y="899410"/>
                  </a:cubicBezTo>
                  <a:cubicBezTo>
                    <a:pt x="1822117" y="977064"/>
                    <a:pt x="1846838" y="1025679"/>
                    <a:pt x="1858780" y="1109272"/>
                  </a:cubicBezTo>
                  <a:cubicBezTo>
                    <a:pt x="1877373" y="1239425"/>
                    <a:pt x="1866840" y="1179557"/>
                    <a:pt x="1888761" y="1289154"/>
                  </a:cubicBezTo>
                  <a:cubicBezTo>
                    <a:pt x="1883764" y="1344118"/>
                    <a:pt x="1881575" y="1399410"/>
                    <a:pt x="1873770" y="1454046"/>
                  </a:cubicBezTo>
                  <a:cubicBezTo>
                    <a:pt x="1871535" y="1469688"/>
                    <a:pt x="1867263" y="1485686"/>
                    <a:pt x="1858780" y="1499017"/>
                  </a:cubicBezTo>
                  <a:cubicBezTo>
                    <a:pt x="1831954" y="1541172"/>
                    <a:pt x="1796556" y="1577363"/>
                    <a:pt x="1768839" y="1618938"/>
                  </a:cubicBezTo>
                  <a:lnTo>
                    <a:pt x="1708879" y="1708879"/>
                  </a:lnTo>
                  <a:cubicBezTo>
                    <a:pt x="1698886" y="1723869"/>
                    <a:pt x="1691637" y="1741110"/>
                    <a:pt x="1678898" y="1753849"/>
                  </a:cubicBezTo>
                  <a:lnTo>
                    <a:pt x="1648918" y="1783830"/>
                  </a:lnTo>
                  <a:cubicBezTo>
                    <a:pt x="1632348" y="1734119"/>
                    <a:pt x="1633928" y="1754660"/>
                    <a:pt x="1633928" y="172386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arallelogram 23"/>
            <p:cNvSpPr/>
            <p:nvPr/>
          </p:nvSpPr>
          <p:spPr>
            <a:xfrm>
              <a:off x="6872286" y="1974469"/>
              <a:ext cx="2218544"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Move</a:t>
              </a:r>
            </a:p>
            <a:p>
              <a:pPr algn="ctr"/>
              <a:r>
                <a:rPr lang="en-US" dirty="0" smtClean="0"/>
                <a:t>straight</a:t>
              </a:r>
              <a:endParaRPr lang="en-US" dirty="0"/>
            </a:p>
          </p:txBody>
        </p:sp>
        <p:cxnSp>
          <p:nvCxnSpPr>
            <p:cNvPr id="26" name="Straight Arrow Connector 25"/>
            <p:cNvCxnSpPr/>
            <p:nvPr/>
          </p:nvCxnSpPr>
          <p:spPr>
            <a:xfrm flipH="1">
              <a:off x="7981558" y="1359428"/>
              <a:ext cx="3747" cy="62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977812" y="2822166"/>
              <a:ext cx="7494" cy="58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Diamond 28"/>
            <p:cNvSpPr/>
            <p:nvPr/>
          </p:nvSpPr>
          <p:spPr>
            <a:xfrm>
              <a:off x="6872286" y="3406782"/>
              <a:ext cx="2226039" cy="139408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 </a:t>
              </a:r>
              <a:r>
                <a:rPr lang="en-US" dirty="0" smtClean="0"/>
                <a:t>red border</a:t>
              </a:r>
              <a:endParaRPr lang="en-US" dirty="0" smtClean="0"/>
            </a:p>
            <a:p>
              <a:pPr algn="ctr"/>
              <a:r>
                <a:rPr lang="en-US" dirty="0" smtClean="0"/>
                <a:t>?</a:t>
              </a:r>
              <a:endParaRPr lang="en-US" dirty="0"/>
            </a:p>
          </p:txBody>
        </p:sp>
        <p:cxnSp>
          <p:nvCxnSpPr>
            <p:cNvPr id="30" name="Straight Arrow Connector 29"/>
            <p:cNvCxnSpPr/>
            <p:nvPr/>
          </p:nvCxnSpPr>
          <p:spPr>
            <a:xfrm>
              <a:off x="7985305" y="4800868"/>
              <a:ext cx="7494" cy="58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Parallelogram 30"/>
            <p:cNvSpPr/>
            <p:nvPr/>
          </p:nvSpPr>
          <p:spPr>
            <a:xfrm>
              <a:off x="6846055" y="5385484"/>
              <a:ext cx="2218544"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Turn right (or 180)</a:t>
              </a:r>
              <a:endParaRPr lang="en-US" dirty="0"/>
            </a:p>
          </p:txBody>
        </p:sp>
        <p:cxnSp>
          <p:nvCxnSpPr>
            <p:cNvPr id="32" name="Elbow Connector 31"/>
            <p:cNvCxnSpPr>
              <a:stCxn id="31" idx="1"/>
            </p:cNvCxnSpPr>
            <p:nvPr/>
          </p:nvCxnSpPr>
          <p:spPr>
            <a:xfrm rot="10800000">
              <a:off x="6433826" y="1615459"/>
              <a:ext cx="438461" cy="24883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rot="16200000" flipH="1">
              <a:off x="8880969" y="5374242"/>
              <a:ext cx="149902" cy="20011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p:nvPr/>
          </p:nvCxnSpPr>
          <p:spPr>
            <a:xfrm rot="16200000" flipV="1">
              <a:off x="7572351" y="4037976"/>
              <a:ext cx="4750738" cy="1759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rot="10800000" flipV="1">
              <a:off x="8029129" y="1640669"/>
              <a:ext cx="1927384"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flipH="1">
              <a:off x="7489750" y="4704070"/>
              <a:ext cx="607100" cy="369332"/>
            </a:xfrm>
            <a:prstGeom prst="rect">
              <a:avLst/>
            </a:prstGeom>
            <a:noFill/>
          </p:spPr>
          <p:txBody>
            <a:bodyPr wrap="square" rtlCol="0">
              <a:spAutoFit/>
            </a:bodyPr>
            <a:lstStyle/>
            <a:p>
              <a:r>
                <a:rPr lang="en-US" smtClean="0"/>
                <a:t>yes</a:t>
              </a:r>
              <a:endParaRPr lang="en-US"/>
            </a:p>
          </p:txBody>
        </p:sp>
        <p:sp>
          <p:nvSpPr>
            <p:cNvPr id="39" name="TextBox 38"/>
            <p:cNvSpPr txBox="1"/>
            <p:nvPr/>
          </p:nvSpPr>
          <p:spPr>
            <a:xfrm>
              <a:off x="6561650" y="4089439"/>
              <a:ext cx="428322" cy="369332"/>
            </a:xfrm>
            <a:prstGeom prst="rect">
              <a:avLst/>
            </a:prstGeom>
            <a:noFill/>
          </p:spPr>
          <p:txBody>
            <a:bodyPr wrap="none" rtlCol="0">
              <a:spAutoFit/>
            </a:bodyPr>
            <a:lstStyle/>
            <a:p>
              <a:r>
                <a:rPr lang="en-US" smtClean="0"/>
                <a:t>no</a:t>
              </a:r>
              <a:endParaRPr lang="en-US"/>
            </a:p>
          </p:txBody>
        </p:sp>
        <p:cxnSp>
          <p:nvCxnSpPr>
            <p:cNvPr id="44" name="Elbow Connector 43"/>
            <p:cNvCxnSpPr/>
            <p:nvPr/>
          </p:nvCxnSpPr>
          <p:spPr>
            <a:xfrm>
              <a:off x="6445312" y="1634941"/>
              <a:ext cx="1521501"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2"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cxnSp>
        <p:nvCxnSpPr>
          <p:cNvPr id="23" name="Straight Connector 22"/>
          <p:cNvCxnSpPr/>
          <p:nvPr/>
        </p:nvCxnSpPr>
        <p:spPr>
          <a:xfrm>
            <a:off x="1955644" y="1330852"/>
            <a:ext cx="5987633" cy="57152"/>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1075284" y="0"/>
            <a:ext cx="1116716" cy="369332"/>
          </a:xfrm>
          <a:prstGeom prst="rect">
            <a:avLst/>
          </a:prstGeom>
          <a:noFill/>
        </p:spPr>
        <p:txBody>
          <a:bodyPr wrap="none" rtlCol="0">
            <a:spAutoFit/>
          </a:bodyPr>
          <a:lstStyle/>
          <a:p>
            <a:r>
              <a:rPr lang="en-US" smtClean="0">
                <a:solidFill>
                  <a:srgbClr val="FF0000"/>
                </a:solidFill>
              </a:rPr>
              <a:t>Option #1</a:t>
            </a:r>
            <a:endParaRPr lang="en-US">
              <a:solidFill>
                <a:srgbClr val="FF0000"/>
              </a:solidFill>
            </a:endParaRPr>
          </a:p>
        </p:txBody>
      </p:sp>
      <p:grpSp>
        <p:nvGrpSpPr>
          <p:cNvPr id="37" name="Group 36"/>
          <p:cNvGrpSpPr/>
          <p:nvPr/>
        </p:nvGrpSpPr>
        <p:grpSpPr>
          <a:xfrm>
            <a:off x="92179" y="98990"/>
            <a:ext cx="1071564" cy="510610"/>
            <a:chOff x="2171700" y="3167408"/>
            <a:chExt cx="1071564" cy="510610"/>
          </a:xfrm>
        </p:grpSpPr>
        <p:grpSp>
          <p:nvGrpSpPr>
            <p:cNvPr id="40" name="Group 39"/>
            <p:cNvGrpSpPr/>
            <p:nvPr/>
          </p:nvGrpSpPr>
          <p:grpSpPr>
            <a:xfrm>
              <a:off x="2245516" y="3544665"/>
              <a:ext cx="509591" cy="133353"/>
              <a:chOff x="2300288" y="4081460"/>
              <a:chExt cx="509591" cy="133353"/>
            </a:xfrm>
          </p:grpSpPr>
          <p:sp>
            <p:nvSpPr>
              <p:cNvPr id="50" name="Oval 49"/>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2245516" y="3167408"/>
              <a:ext cx="509591" cy="133353"/>
              <a:chOff x="2300288" y="4081460"/>
              <a:chExt cx="509591" cy="133353"/>
            </a:xfrm>
          </p:grpSpPr>
          <p:sp>
            <p:nvSpPr>
              <p:cNvPr id="48" name="Oval 47"/>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ounded Rectangle 41"/>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45" name="Straight Connector 44"/>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545255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3090" y="-359577"/>
            <a:ext cx="15596203" cy="1325563"/>
          </a:xfrm>
          <a:prstGeom prst="ellipse">
            <a:avLst/>
          </a:prstGeom>
        </p:spPr>
        <p:txBody>
          <a:bodyPr vert="horz" lIns="91440" tIns="45720" rIns="91440" bIns="45720" rtlCol="0" anchor="ctr">
            <a:noAutofit/>
          </a:bodyPr>
          <a:lstStyle/>
          <a:p>
            <a:pPr algn="ctr"/>
            <a:r>
              <a:rPr lang="en-US" sz="2800" dirty="0" smtClean="0"/>
              <a:t>Milestone </a:t>
            </a:r>
            <a:r>
              <a:rPr lang="en-US" sz="2800" kern="1200" dirty="0" smtClean="0">
                <a:solidFill>
                  <a:schemeClr val="tx1"/>
                </a:solidFill>
              </a:rPr>
              <a:t>#2</a:t>
            </a:r>
            <a:r>
              <a:rPr lang="en-US" sz="2800" kern="1200" dirty="0" smtClean="0">
                <a:solidFill>
                  <a:schemeClr val="tx1"/>
                </a:solidFill>
              </a:rPr>
              <a:t>: Detect &amp; Avoid Object + Stay in Playpen</a:t>
            </a:r>
            <a:endParaRPr lang="en-US" sz="2800" kern="1200" dirty="0">
              <a:solidFill>
                <a:schemeClr val="tx1"/>
              </a:solidFill>
            </a:endParaRPr>
          </a:p>
        </p:txBody>
      </p:sp>
      <p:cxnSp>
        <p:nvCxnSpPr>
          <p:cNvPr id="18" name="Elbow Connector 17"/>
          <p:cNvCxnSpPr>
            <a:endCxn id="29" idx="2"/>
          </p:cNvCxnSpPr>
          <p:nvPr/>
        </p:nvCxnSpPr>
        <p:spPr>
          <a:xfrm rot="16200000" flipV="1">
            <a:off x="3521679" y="3870576"/>
            <a:ext cx="546497" cy="489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5289043" y="554964"/>
            <a:ext cx="1783830" cy="5486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start</a:t>
            </a:r>
            <a:endParaRPr lang="en-US"/>
          </a:p>
        </p:txBody>
      </p:sp>
      <p:cxnSp>
        <p:nvCxnSpPr>
          <p:cNvPr id="7" name="Straight Arrow Connector 6"/>
          <p:cNvCxnSpPr/>
          <p:nvPr/>
        </p:nvCxnSpPr>
        <p:spPr>
          <a:xfrm>
            <a:off x="6150407" y="1141899"/>
            <a:ext cx="8067" cy="818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Parallelogram 7"/>
          <p:cNvSpPr/>
          <p:nvPr/>
        </p:nvSpPr>
        <p:spPr>
          <a:xfrm>
            <a:off x="5064193" y="1960721"/>
            <a:ext cx="2218544"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Move</a:t>
            </a:r>
          </a:p>
          <a:p>
            <a:pPr algn="ctr"/>
            <a:r>
              <a:rPr lang="en-US" dirty="0" smtClean="0"/>
              <a:t>straight</a:t>
            </a:r>
            <a:endParaRPr lang="en-US" dirty="0"/>
          </a:p>
        </p:txBody>
      </p:sp>
      <p:cxnSp>
        <p:nvCxnSpPr>
          <p:cNvPr id="9" name="Straight Arrow Connector 8"/>
          <p:cNvCxnSpPr/>
          <p:nvPr/>
        </p:nvCxnSpPr>
        <p:spPr>
          <a:xfrm>
            <a:off x="6173465" y="2875121"/>
            <a:ext cx="7494" cy="58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Diamond 9"/>
          <p:cNvSpPr/>
          <p:nvPr/>
        </p:nvSpPr>
        <p:spPr>
          <a:xfrm>
            <a:off x="5067939" y="3459737"/>
            <a:ext cx="2226039" cy="139408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 object</a:t>
            </a:r>
          </a:p>
          <a:p>
            <a:pPr algn="ctr"/>
            <a:r>
              <a:rPr lang="en-US" dirty="0" smtClean="0"/>
              <a:t>&lt;=10 in?</a:t>
            </a:r>
            <a:endParaRPr lang="en-US" dirty="0"/>
          </a:p>
        </p:txBody>
      </p:sp>
      <p:cxnSp>
        <p:nvCxnSpPr>
          <p:cNvPr id="11" name="Straight Arrow Connector 10"/>
          <p:cNvCxnSpPr/>
          <p:nvPr/>
        </p:nvCxnSpPr>
        <p:spPr>
          <a:xfrm>
            <a:off x="6180958" y="4853823"/>
            <a:ext cx="7494" cy="58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Parallelogram 11"/>
          <p:cNvSpPr/>
          <p:nvPr/>
        </p:nvSpPr>
        <p:spPr>
          <a:xfrm>
            <a:off x="5041708" y="5438439"/>
            <a:ext cx="2218544"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Turn right (or 180)</a:t>
            </a:r>
            <a:endParaRPr lang="en-US" dirty="0"/>
          </a:p>
        </p:txBody>
      </p:sp>
      <p:cxnSp>
        <p:nvCxnSpPr>
          <p:cNvPr id="13" name="Elbow Connector 12"/>
          <p:cNvCxnSpPr>
            <a:stCxn id="10" idx="1"/>
            <a:endCxn id="29" idx="2"/>
          </p:cNvCxnSpPr>
          <p:nvPr/>
        </p:nvCxnSpPr>
        <p:spPr>
          <a:xfrm rot="10800000">
            <a:off x="3791795" y="3610284"/>
            <a:ext cx="1276144" cy="5464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a:off x="2246859" y="5234150"/>
            <a:ext cx="1521501"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680267" y="4080990"/>
            <a:ext cx="428322" cy="369332"/>
          </a:xfrm>
          <a:prstGeom prst="rect">
            <a:avLst/>
          </a:prstGeom>
          <a:noFill/>
        </p:spPr>
        <p:txBody>
          <a:bodyPr wrap="none" rtlCol="0">
            <a:spAutoFit/>
          </a:bodyPr>
          <a:lstStyle/>
          <a:p>
            <a:r>
              <a:rPr lang="en-US" dirty="0" smtClean="0"/>
              <a:t>no</a:t>
            </a:r>
            <a:endParaRPr lang="en-US" dirty="0"/>
          </a:p>
        </p:txBody>
      </p:sp>
      <p:sp>
        <p:nvSpPr>
          <p:cNvPr id="16" name="TextBox 15"/>
          <p:cNvSpPr txBox="1"/>
          <p:nvPr/>
        </p:nvSpPr>
        <p:spPr>
          <a:xfrm flipH="1">
            <a:off x="5769546" y="4757176"/>
            <a:ext cx="607100" cy="369332"/>
          </a:xfrm>
          <a:prstGeom prst="rect">
            <a:avLst/>
          </a:prstGeom>
          <a:noFill/>
        </p:spPr>
        <p:txBody>
          <a:bodyPr wrap="square" rtlCol="0">
            <a:spAutoFit/>
          </a:bodyPr>
          <a:lstStyle/>
          <a:p>
            <a:r>
              <a:rPr lang="en-US" smtClean="0"/>
              <a:t>yes</a:t>
            </a:r>
            <a:endParaRPr lang="en-US"/>
          </a:p>
        </p:txBody>
      </p:sp>
      <p:cxnSp>
        <p:nvCxnSpPr>
          <p:cNvPr id="17" name="Elbow Connector 16"/>
          <p:cNvCxnSpPr>
            <a:stCxn id="14" idx="4"/>
          </p:cNvCxnSpPr>
          <p:nvPr/>
        </p:nvCxnSpPr>
        <p:spPr>
          <a:xfrm rot="16200000" flipH="1">
            <a:off x="4694002" y="8992934"/>
            <a:ext cx="149902" cy="20011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flipV="1">
            <a:off x="6188454" y="1688187"/>
            <a:ext cx="1927384"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Freeform 19"/>
          <p:cNvSpPr/>
          <p:nvPr/>
        </p:nvSpPr>
        <p:spPr>
          <a:xfrm>
            <a:off x="3999891" y="1570977"/>
            <a:ext cx="1888761" cy="2070837"/>
          </a:xfrm>
          <a:custGeom>
            <a:avLst/>
            <a:gdLst>
              <a:gd name="connsiteX0" fmla="*/ 1528997 w 1888761"/>
              <a:gd name="connsiteY0" fmla="*/ 2038663 h 2070837"/>
              <a:gd name="connsiteX1" fmla="*/ 659567 w 1888761"/>
              <a:gd name="connsiteY1" fmla="*/ 2038663 h 2070837"/>
              <a:gd name="connsiteX2" fmla="*/ 614597 w 1888761"/>
              <a:gd name="connsiteY2" fmla="*/ 2023672 h 2070837"/>
              <a:gd name="connsiteX3" fmla="*/ 554636 w 1888761"/>
              <a:gd name="connsiteY3" fmla="*/ 2008682 h 2070837"/>
              <a:gd name="connsiteX4" fmla="*/ 509665 w 1888761"/>
              <a:gd name="connsiteY4" fmla="*/ 1978702 h 2070837"/>
              <a:gd name="connsiteX5" fmla="*/ 434715 w 1888761"/>
              <a:gd name="connsiteY5" fmla="*/ 1948722 h 2070837"/>
              <a:gd name="connsiteX6" fmla="*/ 359764 w 1888761"/>
              <a:gd name="connsiteY6" fmla="*/ 1903751 h 2070837"/>
              <a:gd name="connsiteX7" fmla="*/ 329783 w 1888761"/>
              <a:gd name="connsiteY7" fmla="*/ 1873771 h 2070837"/>
              <a:gd name="connsiteX8" fmla="*/ 209862 w 1888761"/>
              <a:gd name="connsiteY8" fmla="*/ 1783830 h 2070837"/>
              <a:gd name="connsiteX9" fmla="*/ 164892 w 1888761"/>
              <a:gd name="connsiteY9" fmla="*/ 1723869 h 2070837"/>
              <a:gd name="connsiteX10" fmla="*/ 89941 w 1888761"/>
              <a:gd name="connsiteY10" fmla="*/ 1618938 h 2070837"/>
              <a:gd name="connsiteX11" fmla="*/ 44970 w 1888761"/>
              <a:gd name="connsiteY11" fmla="*/ 1499017 h 2070837"/>
              <a:gd name="connsiteX12" fmla="*/ 29980 w 1888761"/>
              <a:gd name="connsiteY12" fmla="*/ 1454046 h 2070837"/>
              <a:gd name="connsiteX13" fmla="*/ 0 w 1888761"/>
              <a:gd name="connsiteY13" fmla="*/ 1319135 h 2070837"/>
              <a:gd name="connsiteX14" fmla="*/ 14990 w 1888761"/>
              <a:gd name="connsiteY14" fmla="*/ 794479 h 2070837"/>
              <a:gd name="connsiteX15" fmla="*/ 29980 w 1888761"/>
              <a:gd name="connsiteY15" fmla="*/ 749508 h 2070837"/>
              <a:gd name="connsiteX16" fmla="*/ 134911 w 1888761"/>
              <a:gd name="connsiteY16" fmla="*/ 614597 h 2070837"/>
              <a:gd name="connsiteX17" fmla="*/ 194872 w 1888761"/>
              <a:gd name="connsiteY17" fmla="*/ 569626 h 2070837"/>
              <a:gd name="connsiteX18" fmla="*/ 224852 w 1888761"/>
              <a:gd name="connsiteY18" fmla="*/ 524656 h 2070837"/>
              <a:gd name="connsiteX19" fmla="*/ 329783 w 1888761"/>
              <a:gd name="connsiteY19" fmla="*/ 389744 h 2070837"/>
              <a:gd name="connsiteX20" fmla="*/ 374754 w 1888761"/>
              <a:gd name="connsiteY20" fmla="*/ 329784 h 2070837"/>
              <a:gd name="connsiteX21" fmla="*/ 404734 w 1888761"/>
              <a:gd name="connsiteY21" fmla="*/ 299803 h 2070837"/>
              <a:gd name="connsiteX22" fmla="*/ 479685 w 1888761"/>
              <a:gd name="connsiteY22" fmla="*/ 224853 h 2070837"/>
              <a:gd name="connsiteX23" fmla="*/ 599606 w 1888761"/>
              <a:gd name="connsiteY23" fmla="*/ 149902 h 2070837"/>
              <a:gd name="connsiteX24" fmla="*/ 659567 w 1888761"/>
              <a:gd name="connsiteY24" fmla="*/ 119922 h 2070837"/>
              <a:gd name="connsiteX25" fmla="*/ 749508 w 1888761"/>
              <a:gd name="connsiteY25" fmla="*/ 89941 h 2070837"/>
              <a:gd name="connsiteX26" fmla="*/ 869429 w 1888761"/>
              <a:gd name="connsiteY26" fmla="*/ 44971 h 2070837"/>
              <a:gd name="connsiteX27" fmla="*/ 974361 w 1888761"/>
              <a:gd name="connsiteY27" fmla="*/ 0 h 2070837"/>
              <a:gd name="connsiteX28" fmla="*/ 1124262 w 1888761"/>
              <a:gd name="connsiteY28" fmla="*/ 29981 h 2070837"/>
              <a:gd name="connsiteX29" fmla="*/ 1349115 w 1888761"/>
              <a:gd name="connsiteY29" fmla="*/ 74951 h 2070837"/>
              <a:gd name="connsiteX30" fmla="*/ 1424065 w 1888761"/>
              <a:gd name="connsiteY30" fmla="*/ 149902 h 2070837"/>
              <a:gd name="connsiteX31" fmla="*/ 1499016 w 1888761"/>
              <a:gd name="connsiteY31" fmla="*/ 224853 h 2070837"/>
              <a:gd name="connsiteX32" fmla="*/ 1558977 w 1888761"/>
              <a:gd name="connsiteY32" fmla="*/ 314794 h 2070837"/>
              <a:gd name="connsiteX33" fmla="*/ 1603947 w 1888761"/>
              <a:gd name="connsiteY33" fmla="*/ 419725 h 2070837"/>
              <a:gd name="connsiteX34" fmla="*/ 1633928 w 1888761"/>
              <a:gd name="connsiteY34" fmla="*/ 449705 h 2070837"/>
              <a:gd name="connsiteX35" fmla="*/ 1663908 w 1888761"/>
              <a:gd name="connsiteY35" fmla="*/ 524656 h 2070837"/>
              <a:gd name="connsiteX36" fmla="*/ 1678898 w 1888761"/>
              <a:gd name="connsiteY36" fmla="*/ 569626 h 2070837"/>
              <a:gd name="connsiteX37" fmla="*/ 1708879 w 1888761"/>
              <a:gd name="connsiteY37" fmla="*/ 629587 h 2070837"/>
              <a:gd name="connsiteX38" fmla="*/ 1753849 w 1888761"/>
              <a:gd name="connsiteY38" fmla="*/ 734518 h 2070837"/>
              <a:gd name="connsiteX39" fmla="*/ 1783829 w 1888761"/>
              <a:gd name="connsiteY39" fmla="*/ 839449 h 2070837"/>
              <a:gd name="connsiteX40" fmla="*/ 1798820 w 1888761"/>
              <a:gd name="connsiteY40" fmla="*/ 899410 h 2070837"/>
              <a:gd name="connsiteX41" fmla="*/ 1858780 w 1888761"/>
              <a:gd name="connsiteY41" fmla="*/ 1109272 h 2070837"/>
              <a:gd name="connsiteX42" fmla="*/ 1888761 w 1888761"/>
              <a:gd name="connsiteY42" fmla="*/ 1289154 h 2070837"/>
              <a:gd name="connsiteX43" fmla="*/ 1873770 w 1888761"/>
              <a:gd name="connsiteY43" fmla="*/ 1454046 h 2070837"/>
              <a:gd name="connsiteX44" fmla="*/ 1858780 w 1888761"/>
              <a:gd name="connsiteY44" fmla="*/ 1499017 h 2070837"/>
              <a:gd name="connsiteX45" fmla="*/ 1768839 w 1888761"/>
              <a:gd name="connsiteY45" fmla="*/ 1618938 h 2070837"/>
              <a:gd name="connsiteX46" fmla="*/ 1708879 w 1888761"/>
              <a:gd name="connsiteY46" fmla="*/ 1708879 h 2070837"/>
              <a:gd name="connsiteX47" fmla="*/ 1678898 w 1888761"/>
              <a:gd name="connsiteY47" fmla="*/ 1753849 h 2070837"/>
              <a:gd name="connsiteX48" fmla="*/ 1648918 w 1888761"/>
              <a:gd name="connsiteY48" fmla="*/ 1783830 h 2070837"/>
              <a:gd name="connsiteX49" fmla="*/ 1633928 w 1888761"/>
              <a:gd name="connsiteY49" fmla="*/ 1723869 h 2070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888761" h="2070837">
                <a:moveTo>
                  <a:pt x="1528997" y="2038663"/>
                </a:moveTo>
                <a:cubicBezTo>
                  <a:pt x="1190708" y="2095044"/>
                  <a:pt x="1401098" y="2065628"/>
                  <a:pt x="659567" y="2038663"/>
                </a:cubicBezTo>
                <a:cubicBezTo>
                  <a:pt x="643776" y="2038089"/>
                  <a:pt x="629790" y="2028013"/>
                  <a:pt x="614597" y="2023672"/>
                </a:cubicBezTo>
                <a:cubicBezTo>
                  <a:pt x="594788" y="2018012"/>
                  <a:pt x="574623" y="2013679"/>
                  <a:pt x="554636" y="2008682"/>
                </a:cubicBezTo>
                <a:cubicBezTo>
                  <a:pt x="539646" y="1998689"/>
                  <a:pt x="525779" y="1986759"/>
                  <a:pt x="509665" y="1978702"/>
                </a:cubicBezTo>
                <a:cubicBezTo>
                  <a:pt x="485598" y="1966669"/>
                  <a:pt x="458078" y="1962072"/>
                  <a:pt x="434715" y="1948722"/>
                </a:cubicBezTo>
                <a:cubicBezTo>
                  <a:pt x="319486" y="1882876"/>
                  <a:pt x="500958" y="1950816"/>
                  <a:pt x="359764" y="1903751"/>
                </a:cubicBezTo>
                <a:cubicBezTo>
                  <a:pt x="349770" y="1893758"/>
                  <a:pt x="340514" y="1882969"/>
                  <a:pt x="329783" y="1873771"/>
                </a:cubicBezTo>
                <a:cubicBezTo>
                  <a:pt x="267462" y="1820353"/>
                  <a:pt x="266421" y="1821535"/>
                  <a:pt x="209862" y="1783830"/>
                </a:cubicBezTo>
                <a:cubicBezTo>
                  <a:pt x="194872" y="1763843"/>
                  <a:pt x="179413" y="1744199"/>
                  <a:pt x="164892" y="1723869"/>
                </a:cubicBezTo>
                <a:cubicBezTo>
                  <a:pt x="55295" y="1570434"/>
                  <a:pt x="236910" y="1814899"/>
                  <a:pt x="89941" y="1618938"/>
                </a:cubicBezTo>
                <a:cubicBezTo>
                  <a:pt x="62304" y="1508387"/>
                  <a:pt x="92004" y="1608762"/>
                  <a:pt x="44970" y="1499017"/>
                </a:cubicBezTo>
                <a:cubicBezTo>
                  <a:pt x="38746" y="1484493"/>
                  <a:pt x="34321" y="1469239"/>
                  <a:pt x="29980" y="1454046"/>
                </a:cubicBezTo>
                <a:cubicBezTo>
                  <a:pt x="15867" y="1404651"/>
                  <a:pt x="10304" y="1370653"/>
                  <a:pt x="0" y="1319135"/>
                </a:cubicBezTo>
                <a:cubicBezTo>
                  <a:pt x="4997" y="1144250"/>
                  <a:pt x="5795" y="969194"/>
                  <a:pt x="14990" y="794479"/>
                </a:cubicBezTo>
                <a:cubicBezTo>
                  <a:pt x="15820" y="778700"/>
                  <a:pt x="22306" y="763321"/>
                  <a:pt x="29980" y="749508"/>
                </a:cubicBezTo>
                <a:cubicBezTo>
                  <a:pt x="60737" y="694145"/>
                  <a:pt x="88563" y="654324"/>
                  <a:pt x="134911" y="614597"/>
                </a:cubicBezTo>
                <a:cubicBezTo>
                  <a:pt x="153880" y="598338"/>
                  <a:pt x="177206" y="587292"/>
                  <a:pt x="194872" y="569626"/>
                </a:cubicBezTo>
                <a:cubicBezTo>
                  <a:pt x="207611" y="556887"/>
                  <a:pt x="214043" y="539069"/>
                  <a:pt x="224852" y="524656"/>
                </a:cubicBezTo>
                <a:cubicBezTo>
                  <a:pt x="259035" y="479079"/>
                  <a:pt x="295047" y="434901"/>
                  <a:pt x="329783" y="389744"/>
                </a:cubicBezTo>
                <a:cubicBezTo>
                  <a:pt x="345016" y="369941"/>
                  <a:pt x="357088" y="347450"/>
                  <a:pt x="374754" y="329784"/>
                </a:cubicBezTo>
                <a:cubicBezTo>
                  <a:pt x="384747" y="319790"/>
                  <a:pt x="395905" y="310839"/>
                  <a:pt x="404734" y="299803"/>
                </a:cubicBezTo>
                <a:cubicBezTo>
                  <a:pt x="461837" y="228424"/>
                  <a:pt x="402596" y="276246"/>
                  <a:pt x="479685" y="224853"/>
                </a:cubicBezTo>
                <a:cubicBezTo>
                  <a:pt x="537363" y="138334"/>
                  <a:pt x="474736" y="212336"/>
                  <a:pt x="599606" y="149902"/>
                </a:cubicBezTo>
                <a:cubicBezTo>
                  <a:pt x="619593" y="139909"/>
                  <a:pt x="638819" y="128221"/>
                  <a:pt x="659567" y="119922"/>
                </a:cubicBezTo>
                <a:cubicBezTo>
                  <a:pt x="688909" y="108185"/>
                  <a:pt x="723213" y="107470"/>
                  <a:pt x="749508" y="89941"/>
                </a:cubicBezTo>
                <a:cubicBezTo>
                  <a:pt x="815678" y="45829"/>
                  <a:pt x="776813" y="63494"/>
                  <a:pt x="869429" y="44971"/>
                </a:cubicBezTo>
                <a:cubicBezTo>
                  <a:pt x="881139" y="39116"/>
                  <a:pt x="952302" y="0"/>
                  <a:pt x="974361" y="0"/>
                </a:cubicBezTo>
                <a:cubicBezTo>
                  <a:pt x="1030611" y="0"/>
                  <a:pt x="1071427" y="20074"/>
                  <a:pt x="1124262" y="29981"/>
                </a:cubicBezTo>
                <a:cubicBezTo>
                  <a:pt x="1347662" y="71869"/>
                  <a:pt x="1239215" y="38318"/>
                  <a:pt x="1349115" y="74951"/>
                </a:cubicBezTo>
                <a:cubicBezTo>
                  <a:pt x="1439056" y="134912"/>
                  <a:pt x="1354110" y="69953"/>
                  <a:pt x="1424065" y="149902"/>
                </a:cubicBezTo>
                <a:cubicBezTo>
                  <a:pt x="1447331" y="176492"/>
                  <a:pt x="1499016" y="224853"/>
                  <a:pt x="1499016" y="224853"/>
                </a:cubicBezTo>
                <a:cubicBezTo>
                  <a:pt x="1531171" y="321319"/>
                  <a:pt x="1488797" y="216543"/>
                  <a:pt x="1558977" y="314794"/>
                </a:cubicBezTo>
                <a:cubicBezTo>
                  <a:pt x="1668638" y="468319"/>
                  <a:pt x="1530543" y="297387"/>
                  <a:pt x="1603947" y="419725"/>
                </a:cubicBezTo>
                <a:cubicBezTo>
                  <a:pt x="1611218" y="431844"/>
                  <a:pt x="1623934" y="439712"/>
                  <a:pt x="1633928" y="449705"/>
                </a:cubicBezTo>
                <a:cubicBezTo>
                  <a:pt x="1643921" y="474689"/>
                  <a:pt x="1654460" y="499461"/>
                  <a:pt x="1663908" y="524656"/>
                </a:cubicBezTo>
                <a:cubicBezTo>
                  <a:pt x="1669456" y="539451"/>
                  <a:pt x="1672674" y="555103"/>
                  <a:pt x="1678898" y="569626"/>
                </a:cubicBezTo>
                <a:cubicBezTo>
                  <a:pt x="1687701" y="590165"/>
                  <a:pt x="1700076" y="609048"/>
                  <a:pt x="1708879" y="629587"/>
                </a:cubicBezTo>
                <a:cubicBezTo>
                  <a:pt x="1775054" y="783994"/>
                  <a:pt x="1654411" y="535642"/>
                  <a:pt x="1753849" y="734518"/>
                </a:cubicBezTo>
                <a:cubicBezTo>
                  <a:pt x="1800698" y="921916"/>
                  <a:pt x="1740829" y="688953"/>
                  <a:pt x="1783829" y="839449"/>
                </a:cubicBezTo>
                <a:cubicBezTo>
                  <a:pt x="1789489" y="859258"/>
                  <a:pt x="1792900" y="879677"/>
                  <a:pt x="1798820" y="899410"/>
                </a:cubicBezTo>
                <a:cubicBezTo>
                  <a:pt x="1822117" y="977064"/>
                  <a:pt x="1846838" y="1025679"/>
                  <a:pt x="1858780" y="1109272"/>
                </a:cubicBezTo>
                <a:cubicBezTo>
                  <a:pt x="1877373" y="1239425"/>
                  <a:pt x="1866840" y="1179557"/>
                  <a:pt x="1888761" y="1289154"/>
                </a:cubicBezTo>
                <a:cubicBezTo>
                  <a:pt x="1883764" y="1344118"/>
                  <a:pt x="1881575" y="1399410"/>
                  <a:pt x="1873770" y="1454046"/>
                </a:cubicBezTo>
                <a:cubicBezTo>
                  <a:pt x="1871535" y="1469688"/>
                  <a:pt x="1867263" y="1485686"/>
                  <a:pt x="1858780" y="1499017"/>
                </a:cubicBezTo>
                <a:cubicBezTo>
                  <a:pt x="1831954" y="1541172"/>
                  <a:pt x="1796556" y="1577363"/>
                  <a:pt x="1768839" y="1618938"/>
                </a:cubicBezTo>
                <a:lnTo>
                  <a:pt x="1708879" y="1708879"/>
                </a:lnTo>
                <a:cubicBezTo>
                  <a:pt x="1698886" y="1723869"/>
                  <a:pt x="1691637" y="1741110"/>
                  <a:pt x="1678898" y="1753849"/>
                </a:cubicBezTo>
                <a:lnTo>
                  <a:pt x="1648918" y="1783830"/>
                </a:lnTo>
                <a:cubicBezTo>
                  <a:pt x="1632348" y="1734119"/>
                  <a:pt x="1633928" y="1754660"/>
                  <a:pt x="1633928" y="172386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2414257" y="1660512"/>
            <a:ext cx="2810814" cy="3130446"/>
          </a:xfrm>
          <a:custGeom>
            <a:avLst/>
            <a:gdLst>
              <a:gd name="connsiteX0" fmla="*/ 1528997 w 1888761"/>
              <a:gd name="connsiteY0" fmla="*/ 2038663 h 2070837"/>
              <a:gd name="connsiteX1" fmla="*/ 659567 w 1888761"/>
              <a:gd name="connsiteY1" fmla="*/ 2038663 h 2070837"/>
              <a:gd name="connsiteX2" fmla="*/ 614597 w 1888761"/>
              <a:gd name="connsiteY2" fmla="*/ 2023672 h 2070837"/>
              <a:gd name="connsiteX3" fmla="*/ 554636 w 1888761"/>
              <a:gd name="connsiteY3" fmla="*/ 2008682 h 2070837"/>
              <a:gd name="connsiteX4" fmla="*/ 509665 w 1888761"/>
              <a:gd name="connsiteY4" fmla="*/ 1978702 h 2070837"/>
              <a:gd name="connsiteX5" fmla="*/ 434715 w 1888761"/>
              <a:gd name="connsiteY5" fmla="*/ 1948722 h 2070837"/>
              <a:gd name="connsiteX6" fmla="*/ 359764 w 1888761"/>
              <a:gd name="connsiteY6" fmla="*/ 1903751 h 2070837"/>
              <a:gd name="connsiteX7" fmla="*/ 329783 w 1888761"/>
              <a:gd name="connsiteY7" fmla="*/ 1873771 h 2070837"/>
              <a:gd name="connsiteX8" fmla="*/ 209862 w 1888761"/>
              <a:gd name="connsiteY8" fmla="*/ 1783830 h 2070837"/>
              <a:gd name="connsiteX9" fmla="*/ 164892 w 1888761"/>
              <a:gd name="connsiteY9" fmla="*/ 1723869 h 2070837"/>
              <a:gd name="connsiteX10" fmla="*/ 89941 w 1888761"/>
              <a:gd name="connsiteY10" fmla="*/ 1618938 h 2070837"/>
              <a:gd name="connsiteX11" fmla="*/ 44970 w 1888761"/>
              <a:gd name="connsiteY11" fmla="*/ 1499017 h 2070837"/>
              <a:gd name="connsiteX12" fmla="*/ 29980 w 1888761"/>
              <a:gd name="connsiteY12" fmla="*/ 1454046 h 2070837"/>
              <a:gd name="connsiteX13" fmla="*/ 0 w 1888761"/>
              <a:gd name="connsiteY13" fmla="*/ 1319135 h 2070837"/>
              <a:gd name="connsiteX14" fmla="*/ 14990 w 1888761"/>
              <a:gd name="connsiteY14" fmla="*/ 794479 h 2070837"/>
              <a:gd name="connsiteX15" fmla="*/ 29980 w 1888761"/>
              <a:gd name="connsiteY15" fmla="*/ 749508 h 2070837"/>
              <a:gd name="connsiteX16" fmla="*/ 134911 w 1888761"/>
              <a:gd name="connsiteY16" fmla="*/ 614597 h 2070837"/>
              <a:gd name="connsiteX17" fmla="*/ 194872 w 1888761"/>
              <a:gd name="connsiteY17" fmla="*/ 569626 h 2070837"/>
              <a:gd name="connsiteX18" fmla="*/ 224852 w 1888761"/>
              <a:gd name="connsiteY18" fmla="*/ 524656 h 2070837"/>
              <a:gd name="connsiteX19" fmla="*/ 329783 w 1888761"/>
              <a:gd name="connsiteY19" fmla="*/ 389744 h 2070837"/>
              <a:gd name="connsiteX20" fmla="*/ 374754 w 1888761"/>
              <a:gd name="connsiteY20" fmla="*/ 329784 h 2070837"/>
              <a:gd name="connsiteX21" fmla="*/ 404734 w 1888761"/>
              <a:gd name="connsiteY21" fmla="*/ 299803 h 2070837"/>
              <a:gd name="connsiteX22" fmla="*/ 479685 w 1888761"/>
              <a:gd name="connsiteY22" fmla="*/ 224853 h 2070837"/>
              <a:gd name="connsiteX23" fmla="*/ 599606 w 1888761"/>
              <a:gd name="connsiteY23" fmla="*/ 149902 h 2070837"/>
              <a:gd name="connsiteX24" fmla="*/ 659567 w 1888761"/>
              <a:gd name="connsiteY24" fmla="*/ 119922 h 2070837"/>
              <a:gd name="connsiteX25" fmla="*/ 749508 w 1888761"/>
              <a:gd name="connsiteY25" fmla="*/ 89941 h 2070837"/>
              <a:gd name="connsiteX26" fmla="*/ 869429 w 1888761"/>
              <a:gd name="connsiteY26" fmla="*/ 44971 h 2070837"/>
              <a:gd name="connsiteX27" fmla="*/ 974361 w 1888761"/>
              <a:gd name="connsiteY27" fmla="*/ 0 h 2070837"/>
              <a:gd name="connsiteX28" fmla="*/ 1124262 w 1888761"/>
              <a:gd name="connsiteY28" fmla="*/ 29981 h 2070837"/>
              <a:gd name="connsiteX29" fmla="*/ 1349115 w 1888761"/>
              <a:gd name="connsiteY29" fmla="*/ 74951 h 2070837"/>
              <a:gd name="connsiteX30" fmla="*/ 1424065 w 1888761"/>
              <a:gd name="connsiteY30" fmla="*/ 149902 h 2070837"/>
              <a:gd name="connsiteX31" fmla="*/ 1499016 w 1888761"/>
              <a:gd name="connsiteY31" fmla="*/ 224853 h 2070837"/>
              <a:gd name="connsiteX32" fmla="*/ 1558977 w 1888761"/>
              <a:gd name="connsiteY32" fmla="*/ 314794 h 2070837"/>
              <a:gd name="connsiteX33" fmla="*/ 1603947 w 1888761"/>
              <a:gd name="connsiteY33" fmla="*/ 419725 h 2070837"/>
              <a:gd name="connsiteX34" fmla="*/ 1633928 w 1888761"/>
              <a:gd name="connsiteY34" fmla="*/ 449705 h 2070837"/>
              <a:gd name="connsiteX35" fmla="*/ 1663908 w 1888761"/>
              <a:gd name="connsiteY35" fmla="*/ 524656 h 2070837"/>
              <a:gd name="connsiteX36" fmla="*/ 1678898 w 1888761"/>
              <a:gd name="connsiteY36" fmla="*/ 569626 h 2070837"/>
              <a:gd name="connsiteX37" fmla="*/ 1708879 w 1888761"/>
              <a:gd name="connsiteY37" fmla="*/ 629587 h 2070837"/>
              <a:gd name="connsiteX38" fmla="*/ 1753849 w 1888761"/>
              <a:gd name="connsiteY38" fmla="*/ 734518 h 2070837"/>
              <a:gd name="connsiteX39" fmla="*/ 1783829 w 1888761"/>
              <a:gd name="connsiteY39" fmla="*/ 839449 h 2070837"/>
              <a:gd name="connsiteX40" fmla="*/ 1798820 w 1888761"/>
              <a:gd name="connsiteY40" fmla="*/ 899410 h 2070837"/>
              <a:gd name="connsiteX41" fmla="*/ 1858780 w 1888761"/>
              <a:gd name="connsiteY41" fmla="*/ 1109272 h 2070837"/>
              <a:gd name="connsiteX42" fmla="*/ 1888761 w 1888761"/>
              <a:gd name="connsiteY42" fmla="*/ 1289154 h 2070837"/>
              <a:gd name="connsiteX43" fmla="*/ 1873770 w 1888761"/>
              <a:gd name="connsiteY43" fmla="*/ 1454046 h 2070837"/>
              <a:gd name="connsiteX44" fmla="*/ 1858780 w 1888761"/>
              <a:gd name="connsiteY44" fmla="*/ 1499017 h 2070837"/>
              <a:gd name="connsiteX45" fmla="*/ 1768839 w 1888761"/>
              <a:gd name="connsiteY45" fmla="*/ 1618938 h 2070837"/>
              <a:gd name="connsiteX46" fmla="*/ 1708879 w 1888761"/>
              <a:gd name="connsiteY46" fmla="*/ 1708879 h 2070837"/>
              <a:gd name="connsiteX47" fmla="*/ 1678898 w 1888761"/>
              <a:gd name="connsiteY47" fmla="*/ 1753849 h 2070837"/>
              <a:gd name="connsiteX48" fmla="*/ 1648918 w 1888761"/>
              <a:gd name="connsiteY48" fmla="*/ 1783830 h 2070837"/>
              <a:gd name="connsiteX49" fmla="*/ 1633928 w 1888761"/>
              <a:gd name="connsiteY49" fmla="*/ 1723869 h 2070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888761" h="2070837">
                <a:moveTo>
                  <a:pt x="1528997" y="2038663"/>
                </a:moveTo>
                <a:cubicBezTo>
                  <a:pt x="1190708" y="2095044"/>
                  <a:pt x="1401098" y="2065628"/>
                  <a:pt x="659567" y="2038663"/>
                </a:cubicBezTo>
                <a:cubicBezTo>
                  <a:pt x="643776" y="2038089"/>
                  <a:pt x="629790" y="2028013"/>
                  <a:pt x="614597" y="2023672"/>
                </a:cubicBezTo>
                <a:cubicBezTo>
                  <a:pt x="594788" y="2018012"/>
                  <a:pt x="574623" y="2013679"/>
                  <a:pt x="554636" y="2008682"/>
                </a:cubicBezTo>
                <a:cubicBezTo>
                  <a:pt x="539646" y="1998689"/>
                  <a:pt x="525779" y="1986759"/>
                  <a:pt x="509665" y="1978702"/>
                </a:cubicBezTo>
                <a:cubicBezTo>
                  <a:pt x="485598" y="1966669"/>
                  <a:pt x="458078" y="1962072"/>
                  <a:pt x="434715" y="1948722"/>
                </a:cubicBezTo>
                <a:cubicBezTo>
                  <a:pt x="319486" y="1882876"/>
                  <a:pt x="500958" y="1950816"/>
                  <a:pt x="359764" y="1903751"/>
                </a:cubicBezTo>
                <a:cubicBezTo>
                  <a:pt x="349770" y="1893758"/>
                  <a:pt x="340514" y="1882969"/>
                  <a:pt x="329783" y="1873771"/>
                </a:cubicBezTo>
                <a:cubicBezTo>
                  <a:pt x="267462" y="1820353"/>
                  <a:pt x="266421" y="1821535"/>
                  <a:pt x="209862" y="1783830"/>
                </a:cubicBezTo>
                <a:cubicBezTo>
                  <a:pt x="194872" y="1763843"/>
                  <a:pt x="179413" y="1744199"/>
                  <a:pt x="164892" y="1723869"/>
                </a:cubicBezTo>
                <a:cubicBezTo>
                  <a:pt x="55295" y="1570434"/>
                  <a:pt x="236910" y="1814899"/>
                  <a:pt x="89941" y="1618938"/>
                </a:cubicBezTo>
                <a:cubicBezTo>
                  <a:pt x="62304" y="1508387"/>
                  <a:pt x="92004" y="1608762"/>
                  <a:pt x="44970" y="1499017"/>
                </a:cubicBezTo>
                <a:cubicBezTo>
                  <a:pt x="38746" y="1484493"/>
                  <a:pt x="34321" y="1469239"/>
                  <a:pt x="29980" y="1454046"/>
                </a:cubicBezTo>
                <a:cubicBezTo>
                  <a:pt x="15867" y="1404651"/>
                  <a:pt x="10304" y="1370653"/>
                  <a:pt x="0" y="1319135"/>
                </a:cubicBezTo>
                <a:cubicBezTo>
                  <a:pt x="4997" y="1144250"/>
                  <a:pt x="5795" y="969194"/>
                  <a:pt x="14990" y="794479"/>
                </a:cubicBezTo>
                <a:cubicBezTo>
                  <a:pt x="15820" y="778700"/>
                  <a:pt x="22306" y="763321"/>
                  <a:pt x="29980" y="749508"/>
                </a:cubicBezTo>
                <a:cubicBezTo>
                  <a:pt x="60737" y="694145"/>
                  <a:pt x="88563" y="654324"/>
                  <a:pt x="134911" y="614597"/>
                </a:cubicBezTo>
                <a:cubicBezTo>
                  <a:pt x="153880" y="598338"/>
                  <a:pt x="177206" y="587292"/>
                  <a:pt x="194872" y="569626"/>
                </a:cubicBezTo>
                <a:cubicBezTo>
                  <a:pt x="207611" y="556887"/>
                  <a:pt x="214043" y="539069"/>
                  <a:pt x="224852" y="524656"/>
                </a:cubicBezTo>
                <a:cubicBezTo>
                  <a:pt x="259035" y="479079"/>
                  <a:pt x="295047" y="434901"/>
                  <a:pt x="329783" y="389744"/>
                </a:cubicBezTo>
                <a:cubicBezTo>
                  <a:pt x="345016" y="369941"/>
                  <a:pt x="357088" y="347450"/>
                  <a:pt x="374754" y="329784"/>
                </a:cubicBezTo>
                <a:cubicBezTo>
                  <a:pt x="384747" y="319790"/>
                  <a:pt x="395905" y="310839"/>
                  <a:pt x="404734" y="299803"/>
                </a:cubicBezTo>
                <a:cubicBezTo>
                  <a:pt x="461837" y="228424"/>
                  <a:pt x="402596" y="276246"/>
                  <a:pt x="479685" y="224853"/>
                </a:cubicBezTo>
                <a:cubicBezTo>
                  <a:pt x="537363" y="138334"/>
                  <a:pt x="474736" y="212336"/>
                  <a:pt x="599606" y="149902"/>
                </a:cubicBezTo>
                <a:cubicBezTo>
                  <a:pt x="619593" y="139909"/>
                  <a:pt x="638819" y="128221"/>
                  <a:pt x="659567" y="119922"/>
                </a:cubicBezTo>
                <a:cubicBezTo>
                  <a:pt x="688909" y="108185"/>
                  <a:pt x="723213" y="107470"/>
                  <a:pt x="749508" y="89941"/>
                </a:cubicBezTo>
                <a:cubicBezTo>
                  <a:pt x="815678" y="45829"/>
                  <a:pt x="776813" y="63494"/>
                  <a:pt x="869429" y="44971"/>
                </a:cubicBezTo>
                <a:cubicBezTo>
                  <a:pt x="881139" y="39116"/>
                  <a:pt x="952302" y="0"/>
                  <a:pt x="974361" y="0"/>
                </a:cubicBezTo>
                <a:cubicBezTo>
                  <a:pt x="1030611" y="0"/>
                  <a:pt x="1071427" y="20074"/>
                  <a:pt x="1124262" y="29981"/>
                </a:cubicBezTo>
                <a:cubicBezTo>
                  <a:pt x="1347662" y="71869"/>
                  <a:pt x="1239215" y="38318"/>
                  <a:pt x="1349115" y="74951"/>
                </a:cubicBezTo>
                <a:cubicBezTo>
                  <a:pt x="1439056" y="134912"/>
                  <a:pt x="1354110" y="69953"/>
                  <a:pt x="1424065" y="149902"/>
                </a:cubicBezTo>
                <a:cubicBezTo>
                  <a:pt x="1447331" y="176492"/>
                  <a:pt x="1499016" y="224853"/>
                  <a:pt x="1499016" y="224853"/>
                </a:cubicBezTo>
                <a:cubicBezTo>
                  <a:pt x="1531171" y="321319"/>
                  <a:pt x="1488797" y="216543"/>
                  <a:pt x="1558977" y="314794"/>
                </a:cubicBezTo>
                <a:cubicBezTo>
                  <a:pt x="1668638" y="468319"/>
                  <a:pt x="1530543" y="297387"/>
                  <a:pt x="1603947" y="419725"/>
                </a:cubicBezTo>
                <a:cubicBezTo>
                  <a:pt x="1611218" y="431844"/>
                  <a:pt x="1623934" y="439712"/>
                  <a:pt x="1633928" y="449705"/>
                </a:cubicBezTo>
                <a:cubicBezTo>
                  <a:pt x="1643921" y="474689"/>
                  <a:pt x="1654460" y="499461"/>
                  <a:pt x="1663908" y="524656"/>
                </a:cubicBezTo>
                <a:cubicBezTo>
                  <a:pt x="1669456" y="539451"/>
                  <a:pt x="1672674" y="555103"/>
                  <a:pt x="1678898" y="569626"/>
                </a:cubicBezTo>
                <a:cubicBezTo>
                  <a:pt x="1687701" y="590165"/>
                  <a:pt x="1700076" y="609048"/>
                  <a:pt x="1708879" y="629587"/>
                </a:cubicBezTo>
                <a:cubicBezTo>
                  <a:pt x="1775054" y="783994"/>
                  <a:pt x="1654411" y="535642"/>
                  <a:pt x="1753849" y="734518"/>
                </a:cubicBezTo>
                <a:cubicBezTo>
                  <a:pt x="1800698" y="921916"/>
                  <a:pt x="1740829" y="688953"/>
                  <a:pt x="1783829" y="839449"/>
                </a:cubicBezTo>
                <a:cubicBezTo>
                  <a:pt x="1789489" y="859258"/>
                  <a:pt x="1792900" y="879677"/>
                  <a:pt x="1798820" y="899410"/>
                </a:cubicBezTo>
                <a:cubicBezTo>
                  <a:pt x="1822117" y="977064"/>
                  <a:pt x="1846838" y="1025679"/>
                  <a:pt x="1858780" y="1109272"/>
                </a:cubicBezTo>
                <a:cubicBezTo>
                  <a:pt x="1877373" y="1239425"/>
                  <a:pt x="1866840" y="1179557"/>
                  <a:pt x="1888761" y="1289154"/>
                </a:cubicBezTo>
                <a:cubicBezTo>
                  <a:pt x="1883764" y="1344118"/>
                  <a:pt x="1881575" y="1399410"/>
                  <a:pt x="1873770" y="1454046"/>
                </a:cubicBezTo>
                <a:cubicBezTo>
                  <a:pt x="1871535" y="1469688"/>
                  <a:pt x="1867263" y="1485686"/>
                  <a:pt x="1858780" y="1499017"/>
                </a:cubicBezTo>
                <a:cubicBezTo>
                  <a:pt x="1831954" y="1541172"/>
                  <a:pt x="1796556" y="1577363"/>
                  <a:pt x="1768839" y="1618938"/>
                </a:cubicBezTo>
                <a:lnTo>
                  <a:pt x="1708879" y="1708879"/>
                </a:lnTo>
                <a:cubicBezTo>
                  <a:pt x="1698886" y="1723869"/>
                  <a:pt x="1691637" y="1741110"/>
                  <a:pt x="1678898" y="1753849"/>
                </a:cubicBezTo>
                <a:lnTo>
                  <a:pt x="1648918" y="1783830"/>
                </a:lnTo>
                <a:cubicBezTo>
                  <a:pt x="1632348" y="1734119"/>
                  <a:pt x="1633928" y="1754660"/>
                  <a:pt x="1633928" y="172386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iamond 28"/>
          <p:cNvSpPr/>
          <p:nvPr/>
        </p:nvSpPr>
        <p:spPr>
          <a:xfrm>
            <a:off x="2679461" y="2205687"/>
            <a:ext cx="2226039" cy="139408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 </a:t>
            </a:r>
            <a:r>
              <a:rPr lang="en-US" dirty="0" smtClean="0"/>
              <a:t>red border</a:t>
            </a:r>
            <a:endParaRPr lang="en-US" dirty="0" smtClean="0"/>
          </a:p>
          <a:p>
            <a:pPr algn="ctr"/>
            <a:r>
              <a:rPr lang="en-US" dirty="0" smtClean="0"/>
              <a:t>?</a:t>
            </a:r>
            <a:endParaRPr lang="en-US" dirty="0"/>
          </a:p>
        </p:txBody>
      </p:sp>
      <p:sp>
        <p:nvSpPr>
          <p:cNvPr id="39" name="TextBox 38"/>
          <p:cNvSpPr txBox="1"/>
          <p:nvPr/>
        </p:nvSpPr>
        <p:spPr>
          <a:xfrm>
            <a:off x="2264074" y="2505789"/>
            <a:ext cx="491288" cy="369332"/>
          </a:xfrm>
          <a:prstGeom prst="rect">
            <a:avLst/>
          </a:prstGeom>
          <a:noFill/>
        </p:spPr>
        <p:txBody>
          <a:bodyPr wrap="none" rtlCol="0">
            <a:spAutoFit/>
          </a:bodyPr>
          <a:lstStyle/>
          <a:p>
            <a:r>
              <a:rPr lang="en-US" dirty="0" smtClean="0"/>
              <a:t>yes</a:t>
            </a:r>
            <a:endParaRPr lang="en-US" dirty="0"/>
          </a:p>
        </p:txBody>
      </p:sp>
      <p:cxnSp>
        <p:nvCxnSpPr>
          <p:cNvPr id="44" name="Elbow Connector 43"/>
          <p:cNvCxnSpPr/>
          <p:nvPr/>
        </p:nvCxnSpPr>
        <p:spPr>
          <a:xfrm flipV="1">
            <a:off x="3791794" y="1685711"/>
            <a:ext cx="2299375" cy="356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cxnSp>
        <p:nvCxnSpPr>
          <p:cNvPr id="539" name="Straight Arrow Connector 538"/>
          <p:cNvCxnSpPr>
            <a:stCxn id="29" idx="0"/>
          </p:cNvCxnSpPr>
          <p:nvPr/>
        </p:nvCxnSpPr>
        <p:spPr>
          <a:xfrm flipH="1" flipV="1">
            <a:off x="3791794" y="1721339"/>
            <a:ext cx="687" cy="484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1" name="Straight Arrow Connector 540"/>
          <p:cNvCxnSpPr>
            <a:stCxn id="29" idx="1"/>
          </p:cNvCxnSpPr>
          <p:nvPr/>
        </p:nvCxnSpPr>
        <p:spPr>
          <a:xfrm flipH="1">
            <a:off x="2154621" y="2902730"/>
            <a:ext cx="5248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3" name="Straight Arrow Connector 542"/>
          <p:cNvCxnSpPr/>
          <p:nvPr/>
        </p:nvCxnSpPr>
        <p:spPr>
          <a:xfrm>
            <a:off x="2196662" y="2902730"/>
            <a:ext cx="52552" cy="2331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9" name="Elbow Connector 758"/>
          <p:cNvCxnSpPr/>
          <p:nvPr/>
        </p:nvCxnSpPr>
        <p:spPr>
          <a:xfrm>
            <a:off x="3767542" y="5234150"/>
            <a:ext cx="2390932"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61" name="TextBox 760"/>
          <p:cNvSpPr txBox="1"/>
          <p:nvPr/>
        </p:nvSpPr>
        <p:spPr>
          <a:xfrm>
            <a:off x="11075284" y="0"/>
            <a:ext cx="1116716" cy="369332"/>
          </a:xfrm>
          <a:prstGeom prst="rect">
            <a:avLst/>
          </a:prstGeom>
          <a:noFill/>
        </p:spPr>
        <p:txBody>
          <a:bodyPr wrap="none" rtlCol="0">
            <a:spAutoFit/>
          </a:bodyPr>
          <a:lstStyle/>
          <a:p>
            <a:r>
              <a:rPr lang="en-US" dirty="0" smtClean="0">
                <a:solidFill>
                  <a:srgbClr val="FF0000"/>
                </a:solidFill>
              </a:rPr>
              <a:t>Option #2</a:t>
            </a:r>
            <a:endParaRPr lang="en-US" dirty="0">
              <a:solidFill>
                <a:srgbClr val="FF0000"/>
              </a:solidFill>
            </a:endParaRPr>
          </a:p>
        </p:txBody>
      </p:sp>
      <p:sp>
        <p:nvSpPr>
          <p:cNvPr id="762" name="TextBox 761"/>
          <p:cNvSpPr txBox="1"/>
          <p:nvPr/>
        </p:nvSpPr>
        <p:spPr>
          <a:xfrm flipH="1">
            <a:off x="3288743" y="1853761"/>
            <a:ext cx="607100" cy="369332"/>
          </a:xfrm>
          <a:prstGeom prst="rect">
            <a:avLst/>
          </a:prstGeom>
          <a:noFill/>
        </p:spPr>
        <p:txBody>
          <a:bodyPr wrap="square" rtlCol="0">
            <a:spAutoFit/>
          </a:bodyPr>
          <a:lstStyle/>
          <a:p>
            <a:r>
              <a:rPr lang="en-US" dirty="0" smtClean="0"/>
              <a:t>no</a:t>
            </a:r>
            <a:endParaRPr lang="en-US" dirty="0"/>
          </a:p>
        </p:txBody>
      </p:sp>
      <p:cxnSp>
        <p:nvCxnSpPr>
          <p:cNvPr id="763" name="Elbow Connector 762"/>
          <p:cNvCxnSpPr/>
          <p:nvPr/>
        </p:nvCxnSpPr>
        <p:spPr>
          <a:xfrm rot="16200000" flipH="1">
            <a:off x="7106601" y="5419284"/>
            <a:ext cx="149902" cy="20011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4" name="Elbow Connector 763"/>
          <p:cNvCxnSpPr/>
          <p:nvPr/>
        </p:nvCxnSpPr>
        <p:spPr>
          <a:xfrm rot="16200000" flipV="1">
            <a:off x="5797983" y="4083018"/>
            <a:ext cx="4750738" cy="1759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92179" y="98990"/>
            <a:ext cx="1071564" cy="510610"/>
            <a:chOff x="2171700" y="3167408"/>
            <a:chExt cx="1071564" cy="510610"/>
          </a:xfrm>
        </p:grpSpPr>
        <p:grpSp>
          <p:nvGrpSpPr>
            <p:cNvPr id="32" name="Group 31"/>
            <p:cNvGrpSpPr/>
            <p:nvPr/>
          </p:nvGrpSpPr>
          <p:grpSpPr>
            <a:xfrm>
              <a:off x="2245516" y="3544665"/>
              <a:ext cx="509591" cy="133353"/>
              <a:chOff x="2300288" y="4081460"/>
              <a:chExt cx="509591" cy="133353"/>
            </a:xfrm>
          </p:grpSpPr>
          <p:sp>
            <p:nvSpPr>
              <p:cNvPr id="42" name="Oval 41"/>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p:cNvGrpSpPr/>
            <p:nvPr/>
          </p:nvGrpSpPr>
          <p:grpSpPr>
            <a:xfrm>
              <a:off x="2245516" y="3167408"/>
              <a:ext cx="509591" cy="133353"/>
              <a:chOff x="2300288" y="4081460"/>
              <a:chExt cx="509591" cy="133353"/>
            </a:xfrm>
          </p:grpSpPr>
          <p:sp>
            <p:nvSpPr>
              <p:cNvPr id="40" name="Oval 39"/>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ounded Rectangle 33"/>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36" name="Straight Connector 35"/>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38191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5062" y="-241737"/>
            <a:ext cx="10515600" cy="1325563"/>
          </a:xfrm>
          <a:prstGeom prst="ellipse">
            <a:avLst/>
          </a:prstGeom>
        </p:spPr>
        <p:txBody>
          <a:bodyPr vert="horz" lIns="91440" tIns="45720" rIns="91440" bIns="45720" rtlCol="0" anchor="ctr">
            <a:normAutofit/>
          </a:bodyPr>
          <a:lstStyle/>
          <a:p>
            <a:r>
              <a:rPr lang="en-US" sz="4000" kern="1200" dirty="0" smtClean="0">
                <a:solidFill>
                  <a:schemeClr val="tx1"/>
                </a:solidFill>
                <a:latin typeface="+mj-lt"/>
                <a:ea typeface="+mj-ea"/>
                <a:cs typeface="+mj-cs"/>
              </a:rPr>
              <a:t>Goal: Demo </a:t>
            </a:r>
            <a:r>
              <a:rPr lang="en-US" sz="4000" kern="1200" dirty="0" smtClean="0">
                <a:solidFill>
                  <a:schemeClr val="tx1"/>
                </a:solidFill>
                <a:latin typeface="+mj-lt"/>
                <a:ea typeface="+mj-ea"/>
                <a:cs typeface="+mj-cs"/>
              </a:rPr>
              <a:t>Day</a:t>
            </a:r>
            <a:endParaRPr lang="en-US" sz="4000" kern="1200" dirty="0">
              <a:solidFill>
                <a:schemeClr val="tx1"/>
              </a:solidFill>
              <a:latin typeface="+mj-lt"/>
              <a:ea typeface="+mj-ea"/>
              <a:cs typeface="+mj-cs"/>
            </a:endParaRPr>
          </a:p>
        </p:txBody>
      </p:sp>
      <p:sp>
        <p:nvSpPr>
          <p:cNvPr id="7"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4" name="Group 3"/>
          <p:cNvGrpSpPr/>
          <p:nvPr/>
        </p:nvGrpSpPr>
        <p:grpSpPr>
          <a:xfrm>
            <a:off x="5100638" y="1083826"/>
            <a:ext cx="6872287" cy="4772025"/>
            <a:chOff x="5100638" y="1083826"/>
            <a:chExt cx="6872287" cy="4772025"/>
          </a:xfrm>
        </p:grpSpPr>
        <p:sp>
          <p:nvSpPr>
            <p:cNvPr id="6" name="Rectangle 5"/>
            <p:cNvSpPr/>
            <p:nvPr/>
          </p:nvSpPr>
          <p:spPr>
            <a:xfrm>
              <a:off x="5100638" y="1083826"/>
              <a:ext cx="6872287" cy="4772025"/>
            </a:xfrm>
            <a:prstGeom prst="rect">
              <a:avLst/>
            </a:prstGeom>
            <a:solidFill>
              <a:schemeClr val="bg1"/>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5352669" y="3254508"/>
              <a:ext cx="1071564" cy="510610"/>
              <a:chOff x="2171700" y="3167408"/>
              <a:chExt cx="1071564" cy="510610"/>
            </a:xfrm>
          </p:grpSpPr>
          <p:grpSp>
            <p:nvGrpSpPr>
              <p:cNvPr id="11" name="Group 10"/>
              <p:cNvGrpSpPr/>
              <p:nvPr/>
            </p:nvGrpSpPr>
            <p:grpSpPr>
              <a:xfrm>
                <a:off x="2245516" y="3544665"/>
                <a:ext cx="509591" cy="133353"/>
                <a:chOff x="2300288" y="4081460"/>
                <a:chExt cx="509591" cy="133353"/>
              </a:xfrm>
            </p:grpSpPr>
            <p:sp>
              <p:nvSpPr>
                <p:cNvPr id="9" name="Oval 8"/>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2245516" y="3167408"/>
                <a:ext cx="509591" cy="133353"/>
                <a:chOff x="2300288" y="4081460"/>
                <a:chExt cx="509591" cy="133353"/>
              </a:xfrm>
            </p:grpSpPr>
            <p:sp>
              <p:nvSpPr>
                <p:cNvPr id="13" name="Oval 1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ounded Rectangle 7"/>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7" name="Straight Connector 16"/>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rot="20305578">
              <a:off x="6906774" y="2016769"/>
              <a:ext cx="1071564" cy="510610"/>
              <a:chOff x="2171700" y="3167408"/>
              <a:chExt cx="1071564" cy="510610"/>
            </a:xfrm>
          </p:grpSpPr>
          <p:grpSp>
            <p:nvGrpSpPr>
              <p:cNvPr id="26" name="Group 25"/>
              <p:cNvGrpSpPr/>
              <p:nvPr/>
            </p:nvGrpSpPr>
            <p:grpSpPr>
              <a:xfrm>
                <a:off x="2245516" y="3544665"/>
                <a:ext cx="509591" cy="133353"/>
                <a:chOff x="2300288" y="4081460"/>
                <a:chExt cx="509591" cy="133353"/>
              </a:xfrm>
            </p:grpSpPr>
            <p:sp>
              <p:nvSpPr>
                <p:cNvPr id="35" name="Oval 3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2245516" y="3167408"/>
                <a:ext cx="509591" cy="133353"/>
                <a:chOff x="2300288" y="4081460"/>
                <a:chExt cx="509591" cy="133353"/>
              </a:xfrm>
            </p:grpSpPr>
            <p:sp>
              <p:nvSpPr>
                <p:cNvPr id="33" name="Oval 3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ounded Rectangle 27"/>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30" name="Straight Connector 29"/>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rot="9688191">
              <a:off x="9550440" y="1709144"/>
              <a:ext cx="1071564" cy="510610"/>
              <a:chOff x="2171700" y="3167408"/>
              <a:chExt cx="1071564" cy="510610"/>
            </a:xfrm>
          </p:grpSpPr>
          <p:grpSp>
            <p:nvGrpSpPr>
              <p:cNvPr id="38" name="Group 37"/>
              <p:cNvGrpSpPr/>
              <p:nvPr/>
            </p:nvGrpSpPr>
            <p:grpSpPr>
              <a:xfrm>
                <a:off x="2245516" y="3544665"/>
                <a:ext cx="509591" cy="133353"/>
                <a:chOff x="2300288" y="4081460"/>
                <a:chExt cx="509591" cy="133353"/>
              </a:xfrm>
            </p:grpSpPr>
            <p:sp>
              <p:nvSpPr>
                <p:cNvPr id="47" name="Oval 46"/>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2245516" y="3167408"/>
                <a:ext cx="509591" cy="133353"/>
                <a:chOff x="2300288" y="4081460"/>
                <a:chExt cx="509591" cy="133353"/>
              </a:xfrm>
            </p:grpSpPr>
            <p:sp>
              <p:nvSpPr>
                <p:cNvPr id="45" name="Oval 4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ounded Rectangle 39"/>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42" name="Straight Connector 41"/>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rot="7795797">
              <a:off x="8116449" y="3569344"/>
              <a:ext cx="1071564" cy="510610"/>
              <a:chOff x="2171700" y="3167408"/>
              <a:chExt cx="1071564" cy="510610"/>
            </a:xfrm>
          </p:grpSpPr>
          <p:grpSp>
            <p:nvGrpSpPr>
              <p:cNvPr id="62" name="Group 61"/>
              <p:cNvGrpSpPr/>
              <p:nvPr/>
            </p:nvGrpSpPr>
            <p:grpSpPr>
              <a:xfrm>
                <a:off x="2245516" y="3544665"/>
                <a:ext cx="509591" cy="133353"/>
                <a:chOff x="2300288" y="4081460"/>
                <a:chExt cx="509591" cy="133353"/>
              </a:xfrm>
            </p:grpSpPr>
            <p:sp>
              <p:nvSpPr>
                <p:cNvPr id="71" name="Oval 70"/>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p:cNvGrpSpPr/>
              <p:nvPr/>
            </p:nvGrpSpPr>
            <p:grpSpPr>
              <a:xfrm>
                <a:off x="2245516" y="3167408"/>
                <a:ext cx="509591" cy="133353"/>
                <a:chOff x="2300288" y="4081460"/>
                <a:chExt cx="509591" cy="133353"/>
              </a:xfrm>
            </p:grpSpPr>
            <p:sp>
              <p:nvSpPr>
                <p:cNvPr id="69" name="Oval 68"/>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ounded Rectangle 63"/>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66" name="Straight Connector 65"/>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rot="10800000">
              <a:off x="6757349" y="4467410"/>
              <a:ext cx="1071564" cy="510610"/>
              <a:chOff x="2171700" y="3167408"/>
              <a:chExt cx="1071564" cy="510610"/>
            </a:xfrm>
          </p:grpSpPr>
          <p:grpSp>
            <p:nvGrpSpPr>
              <p:cNvPr id="74" name="Group 73"/>
              <p:cNvGrpSpPr/>
              <p:nvPr/>
            </p:nvGrpSpPr>
            <p:grpSpPr>
              <a:xfrm>
                <a:off x="2245516" y="3544665"/>
                <a:ext cx="509591" cy="133353"/>
                <a:chOff x="2300288" y="4081460"/>
                <a:chExt cx="509591" cy="133353"/>
              </a:xfrm>
            </p:grpSpPr>
            <p:sp>
              <p:nvSpPr>
                <p:cNvPr id="83" name="Oval 8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p:cNvGrpSpPr/>
              <p:nvPr/>
            </p:nvGrpSpPr>
            <p:grpSpPr>
              <a:xfrm>
                <a:off x="2245516" y="3167408"/>
                <a:ext cx="509591" cy="133353"/>
                <a:chOff x="2300288" y="4081460"/>
                <a:chExt cx="509591" cy="133353"/>
              </a:xfrm>
            </p:grpSpPr>
            <p:sp>
              <p:nvSpPr>
                <p:cNvPr id="81" name="Oval 80"/>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ounded Rectangle 75"/>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78" name="Straight Connector 77"/>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rot="12112527">
              <a:off x="9993604" y="4799040"/>
              <a:ext cx="1071564" cy="510610"/>
              <a:chOff x="2171700" y="3167408"/>
              <a:chExt cx="1071564" cy="510610"/>
            </a:xfrm>
          </p:grpSpPr>
          <p:grpSp>
            <p:nvGrpSpPr>
              <p:cNvPr id="86" name="Group 85"/>
              <p:cNvGrpSpPr/>
              <p:nvPr/>
            </p:nvGrpSpPr>
            <p:grpSpPr>
              <a:xfrm>
                <a:off x="2245516" y="3544665"/>
                <a:ext cx="509591" cy="133353"/>
                <a:chOff x="2300288" y="4081460"/>
                <a:chExt cx="509591" cy="133353"/>
              </a:xfrm>
            </p:grpSpPr>
            <p:sp>
              <p:nvSpPr>
                <p:cNvPr id="95" name="Oval 9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p:cNvGrpSpPr/>
              <p:nvPr/>
            </p:nvGrpSpPr>
            <p:grpSpPr>
              <a:xfrm>
                <a:off x="2245516" y="3167408"/>
                <a:ext cx="509591" cy="133353"/>
                <a:chOff x="2300288" y="4081460"/>
                <a:chExt cx="509591" cy="133353"/>
              </a:xfrm>
            </p:grpSpPr>
            <p:sp>
              <p:nvSpPr>
                <p:cNvPr id="93" name="Oval 9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Rounded Rectangle 87"/>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90" name="Straight Connector 89"/>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97" name="Group 96"/>
            <p:cNvGrpSpPr/>
            <p:nvPr/>
          </p:nvGrpSpPr>
          <p:grpSpPr>
            <a:xfrm rot="20831731">
              <a:off x="10196036" y="3192225"/>
              <a:ext cx="1071564" cy="510610"/>
              <a:chOff x="2171700" y="3167408"/>
              <a:chExt cx="1071564" cy="510610"/>
            </a:xfrm>
          </p:grpSpPr>
          <p:grpSp>
            <p:nvGrpSpPr>
              <p:cNvPr id="98" name="Group 97"/>
              <p:cNvGrpSpPr/>
              <p:nvPr/>
            </p:nvGrpSpPr>
            <p:grpSpPr>
              <a:xfrm>
                <a:off x="2245516" y="3544665"/>
                <a:ext cx="509591" cy="133353"/>
                <a:chOff x="2300288" y="4081460"/>
                <a:chExt cx="509591" cy="133353"/>
              </a:xfrm>
            </p:grpSpPr>
            <p:sp>
              <p:nvSpPr>
                <p:cNvPr id="107" name="Oval 106"/>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p:cNvGrpSpPr/>
              <p:nvPr/>
            </p:nvGrpSpPr>
            <p:grpSpPr>
              <a:xfrm>
                <a:off x="2245516" y="3167408"/>
                <a:ext cx="509591" cy="133353"/>
                <a:chOff x="2300288" y="4081460"/>
                <a:chExt cx="509591" cy="133353"/>
              </a:xfrm>
            </p:grpSpPr>
            <p:sp>
              <p:nvSpPr>
                <p:cNvPr id="105" name="Oval 10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0" name="Rounded Rectangle 99"/>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02" name="Straight Connector 101"/>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sp>
        <p:nvSpPr>
          <p:cNvPr id="110" name="TextBox 109"/>
          <p:cNvSpPr txBox="1"/>
          <p:nvPr/>
        </p:nvSpPr>
        <p:spPr>
          <a:xfrm>
            <a:off x="267087" y="1867638"/>
            <a:ext cx="4107728" cy="3046988"/>
          </a:xfrm>
          <a:prstGeom prst="rect">
            <a:avLst/>
          </a:prstGeom>
          <a:noFill/>
        </p:spPr>
        <p:txBody>
          <a:bodyPr wrap="none" rtlCol="0">
            <a:spAutoFit/>
          </a:bodyPr>
          <a:lstStyle/>
          <a:p>
            <a:r>
              <a:rPr lang="en-US" sz="4800" b="1" dirty="0" smtClean="0"/>
              <a:t>Goals</a:t>
            </a:r>
            <a:endParaRPr lang="en-US" sz="4000" b="1" dirty="0" smtClean="0"/>
          </a:p>
          <a:p>
            <a:pPr marL="342900" indent="-342900">
              <a:buAutoNum type="arabicPeriod"/>
            </a:pPr>
            <a:r>
              <a:rPr lang="en-US" sz="3600" dirty="0" smtClean="0"/>
              <a:t>Avoid crashes</a:t>
            </a:r>
          </a:p>
          <a:p>
            <a:pPr marL="342900" indent="-342900">
              <a:buAutoNum type="arabicPeriod"/>
            </a:pPr>
            <a:r>
              <a:rPr lang="en-US" sz="3600" dirty="0" smtClean="0"/>
              <a:t>Stay in the playpen</a:t>
            </a:r>
          </a:p>
          <a:p>
            <a:pPr marL="342900" indent="-342900">
              <a:buAutoNum type="arabicPeriod"/>
            </a:pPr>
            <a:r>
              <a:rPr lang="en-US" sz="3600" dirty="0" smtClean="0"/>
              <a:t>Move continuously</a:t>
            </a:r>
          </a:p>
          <a:p>
            <a:pPr marL="342900" indent="-342900">
              <a:buAutoNum type="arabicPeriod"/>
            </a:pPr>
            <a:r>
              <a:rPr lang="en-US" sz="3600" dirty="0" smtClean="0"/>
              <a:t>Learn &amp; have fun!</a:t>
            </a:r>
          </a:p>
        </p:txBody>
      </p:sp>
      <p:sp>
        <p:nvSpPr>
          <p:cNvPr id="3" name="Smiley Face 2"/>
          <p:cNvSpPr/>
          <p:nvPr/>
        </p:nvSpPr>
        <p:spPr>
          <a:xfrm>
            <a:off x="1876504" y="5202988"/>
            <a:ext cx="598398" cy="625351"/>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111" name="Group 110"/>
          <p:cNvGrpSpPr/>
          <p:nvPr/>
        </p:nvGrpSpPr>
        <p:grpSpPr>
          <a:xfrm>
            <a:off x="92179" y="98990"/>
            <a:ext cx="1071564" cy="510610"/>
            <a:chOff x="2171700" y="3167408"/>
            <a:chExt cx="1071564" cy="510610"/>
          </a:xfrm>
        </p:grpSpPr>
        <p:grpSp>
          <p:nvGrpSpPr>
            <p:cNvPr id="112" name="Group 111"/>
            <p:cNvGrpSpPr/>
            <p:nvPr/>
          </p:nvGrpSpPr>
          <p:grpSpPr>
            <a:xfrm>
              <a:off x="2245516" y="3544665"/>
              <a:ext cx="509591" cy="133353"/>
              <a:chOff x="2300288" y="4081460"/>
              <a:chExt cx="509591" cy="133353"/>
            </a:xfrm>
          </p:grpSpPr>
          <p:sp>
            <p:nvSpPr>
              <p:cNvPr id="121" name="Oval 120"/>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p:cNvGrpSpPr/>
            <p:nvPr/>
          </p:nvGrpSpPr>
          <p:grpSpPr>
            <a:xfrm>
              <a:off x="2245516" y="3167408"/>
              <a:ext cx="509591" cy="133353"/>
              <a:chOff x="2300288" y="4081460"/>
              <a:chExt cx="509591" cy="133353"/>
            </a:xfrm>
          </p:grpSpPr>
          <p:sp>
            <p:nvSpPr>
              <p:cNvPr id="119" name="Oval 118"/>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4" name="Rounded Rectangle 113"/>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16" name="Straight Connector 115"/>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04184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3090" y="-359577"/>
            <a:ext cx="15596203" cy="1325563"/>
          </a:xfrm>
          <a:prstGeom prst="ellipse">
            <a:avLst/>
          </a:prstGeom>
        </p:spPr>
        <p:txBody>
          <a:bodyPr vert="horz" lIns="91440" tIns="45720" rIns="91440" bIns="45720" rtlCol="0" anchor="ctr">
            <a:noAutofit/>
          </a:bodyPr>
          <a:lstStyle/>
          <a:p>
            <a:pPr algn="ctr"/>
            <a:r>
              <a:rPr lang="en-US" sz="2800"/>
              <a:t>Milestone </a:t>
            </a:r>
            <a:r>
              <a:rPr lang="en-US" sz="2800" kern="1200" smtClean="0">
                <a:solidFill>
                  <a:schemeClr val="tx1"/>
                </a:solidFill>
              </a:rPr>
              <a:t>#</a:t>
            </a:r>
            <a:r>
              <a:rPr lang="en-US" sz="2800" kern="1200" dirty="0" smtClean="0">
                <a:solidFill>
                  <a:schemeClr val="tx1"/>
                </a:solidFill>
              </a:rPr>
              <a:t>2: Detect &amp; Avoid Object + Stay in Playpen</a:t>
            </a:r>
            <a:endParaRPr lang="en-US" sz="2800" kern="1200" dirty="0">
              <a:solidFill>
                <a:schemeClr val="tx1"/>
              </a:solidFill>
            </a:endParaRPr>
          </a:p>
        </p:txBody>
      </p:sp>
      <p:cxnSp>
        <p:nvCxnSpPr>
          <p:cNvPr id="18" name="Elbow Connector 17"/>
          <p:cNvCxnSpPr>
            <a:endCxn id="29" idx="2"/>
          </p:cNvCxnSpPr>
          <p:nvPr/>
        </p:nvCxnSpPr>
        <p:spPr>
          <a:xfrm rot="5400000" flipH="1" flipV="1">
            <a:off x="7856935" y="6169618"/>
            <a:ext cx="650420"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5289043" y="554964"/>
            <a:ext cx="1783830" cy="5486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start</a:t>
            </a:r>
            <a:endParaRPr lang="en-US"/>
          </a:p>
        </p:txBody>
      </p:sp>
      <p:cxnSp>
        <p:nvCxnSpPr>
          <p:cNvPr id="7" name="Straight Arrow Connector 6"/>
          <p:cNvCxnSpPr/>
          <p:nvPr/>
        </p:nvCxnSpPr>
        <p:spPr>
          <a:xfrm>
            <a:off x="6150407" y="1141899"/>
            <a:ext cx="8067" cy="818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Parallelogram 7"/>
          <p:cNvSpPr/>
          <p:nvPr/>
        </p:nvSpPr>
        <p:spPr>
          <a:xfrm>
            <a:off x="5064193" y="1960721"/>
            <a:ext cx="2218544"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Move</a:t>
            </a:r>
          </a:p>
          <a:p>
            <a:pPr algn="ctr"/>
            <a:r>
              <a:rPr lang="en-US" dirty="0" smtClean="0"/>
              <a:t>straight</a:t>
            </a:r>
            <a:endParaRPr lang="en-US" dirty="0"/>
          </a:p>
        </p:txBody>
      </p:sp>
      <p:cxnSp>
        <p:nvCxnSpPr>
          <p:cNvPr id="9" name="Straight Arrow Connector 8"/>
          <p:cNvCxnSpPr/>
          <p:nvPr/>
        </p:nvCxnSpPr>
        <p:spPr>
          <a:xfrm>
            <a:off x="6173465" y="2875121"/>
            <a:ext cx="7494" cy="58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Diamond 9"/>
          <p:cNvSpPr/>
          <p:nvPr/>
        </p:nvSpPr>
        <p:spPr>
          <a:xfrm>
            <a:off x="5067939" y="3459737"/>
            <a:ext cx="2226039" cy="139408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 object</a:t>
            </a:r>
          </a:p>
          <a:p>
            <a:pPr algn="ctr"/>
            <a:r>
              <a:rPr lang="en-US" dirty="0" smtClean="0"/>
              <a:t>&lt;=10 in?</a:t>
            </a:r>
            <a:endParaRPr lang="en-US" dirty="0"/>
          </a:p>
        </p:txBody>
      </p:sp>
      <p:cxnSp>
        <p:nvCxnSpPr>
          <p:cNvPr id="11" name="Straight Arrow Connector 10"/>
          <p:cNvCxnSpPr/>
          <p:nvPr/>
        </p:nvCxnSpPr>
        <p:spPr>
          <a:xfrm>
            <a:off x="6180958" y="4853823"/>
            <a:ext cx="7494" cy="58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Parallelogram 11"/>
          <p:cNvSpPr/>
          <p:nvPr/>
        </p:nvSpPr>
        <p:spPr>
          <a:xfrm>
            <a:off x="5041708" y="5438439"/>
            <a:ext cx="2218544"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Turn right (or 180)</a:t>
            </a:r>
            <a:endParaRPr lang="en-US" dirty="0"/>
          </a:p>
        </p:txBody>
      </p:sp>
      <p:cxnSp>
        <p:nvCxnSpPr>
          <p:cNvPr id="13" name="Elbow Connector 12"/>
          <p:cNvCxnSpPr>
            <a:stCxn id="10" idx="1"/>
          </p:cNvCxnSpPr>
          <p:nvPr/>
        </p:nvCxnSpPr>
        <p:spPr>
          <a:xfrm rot="10800000" flipV="1">
            <a:off x="4500563" y="4156780"/>
            <a:ext cx="567376" cy="23380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680267" y="4080990"/>
            <a:ext cx="428322" cy="369332"/>
          </a:xfrm>
          <a:prstGeom prst="rect">
            <a:avLst/>
          </a:prstGeom>
          <a:noFill/>
        </p:spPr>
        <p:txBody>
          <a:bodyPr wrap="none" rtlCol="0">
            <a:spAutoFit/>
          </a:bodyPr>
          <a:lstStyle/>
          <a:p>
            <a:r>
              <a:rPr lang="en-US" dirty="0" smtClean="0"/>
              <a:t>no</a:t>
            </a:r>
            <a:endParaRPr lang="en-US" dirty="0"/>
          </a:p>
        </p:txBody>
      </p:sp>
      <p:sp>
        <p:nvSpPr>
          <p:cNvPr id="16" name="TextBox 15"/>
          <p:cNvSpPr txBox="1"/>
          <p:nvPr/>
        </p:nvSpPr>
        <p:spPr>
          <a:xfrm flipH="1">
            <a:off x="5740275" y="4743385"/>
            <a:ext cx="607100" cy="369332"/>
          </a:xfrm>
          <a:prstGeom prst="rect">
            <a:avLst/>
          </a:prstGeom>
          <a:noFill/>
        </p:spPr>
        <p:txBody>
          <a:bodyPr wrap="square" rtlCol="0">
            <a:spAutoFit/>
          </a:bodyPr>
          <a:lstStyle/>
          <a:p>
            <a:r>
              <a:rPr lang="en-US" smtClean="0"/>
              <a:t>yes</a:t>
            </a:r>
            <a:endParaRPr lang="en-US"/>
          </a:p>
        </p:txBody>
      </p:sp>
      <p:cxnSp>
        <p:nvCxnSpPr>
          <p:cNvPr id="17" name="Elbow Connector 16"/>
          <p:cNvCxnSpPr/>
          <p:nvPr/>
        </p:nvCxnSpPr>
        <p:spPr>
          <a:xfrm rot="16200000" flipH="1">
            <a:off x="4694002" y="8992934"/>
            <a:ext cx="149902" cy="20011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flipV="1">
            <a:off x="6188454" y="1688187"/>
            <a:ext cx="1927384"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Diamond 28"/>
          <p:cNvSpPr/>
          <p:nvPr/>
        </p:nvSpPr>
        <p:spPr>
          <a:xfrm>
            <a:off x="7069125" y="4450322"/>
            <a:ext cx="2226039" cy="139408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 </a:t>
            </a:r>
            <a:r>
              <a:rPr lang="en-US" dirty="0" smtClean="0"/>
              <a:t>red border</a:t>
            </a:r>
            <a:endParaRPr lang="en-US" dirty="0" smtClean="0"/>
          </a:p>
          <a:p>
            <a:pPr algn="ctr"/>
            <a:r>
              <a:rPr lang="en-US" dirty="0" smtClean="0"/>
              <a:t>?</a:t>
            </a:r>
            <a:endParaRPr lang="en-US" dirty="0"/>
          </a:p>
        </p:txBody>
      </p:sp>
      <p:sp>
        <p:nvSpPr>
          <p:cNvPr id="39" name="TextBox 38"/>
          <p:cNvSpPr txBox="1"/>
          <p:nvPr/>
        </p:nvSpPr>
        <p:spPr>
          <a:xfrm>
            <a:off x="6838291" y="4749101"/>
            <a:ext cx="491288" cy="369332"/>
          </a:xfrm>
          <a:prstGeom prst="rect">
            <a:avLst/>
          </a:prstGeom>
          <a:noFill/>
        </p:spPr>
        <p:txBody>
          <a:bodyPr wrap="none" rtlCol="0">
            <a:spAutoFit/>
          </a:bodyPr>
          <a:lstStyle/>
          <a:p>
            <a:r>
              <a:rPr lang="en-US" dirty="0" smtClean="0"/>
              <a:t>yes</a:t>
            </a:r>
            <a:endParaRPr lang="en-US" dirty="0"/>
          </a:p>
        </p:txBody>
      </p:sp>
      <p:sp>
        <p:nvSpPr>
          <p:cNvPr id="22"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cxnSp>
        <p:nvCxnSpPr>
          <p:cNvPr id="539" name="Straight Arrow Connector 538"/>
          <p:cNvCxnSpPr>
            <a:stCxn id="29" idx="0"/>
          </p:cNvCxnSpPr>
          <p:nvPr/>
        </p:nvCxnSpPr>
        <p:spPr>
          <a:xfrm flipV="1">
            <a:off x="8182145" y="1685711"/>
            <a:ext cx="0" cy="2764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1" name="Straight Arrow Connector 540"/>
          <p:cNvCxnSpPr/>
          <p:nvPr/>
        </p:nvCxnSpPr>
        <p:spPr>
          <a:xfrm flipH="1">
            <a:off x="6188452" y="5175941"/>
            <a:ext cx="880673" cy="7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1" name="TextBox 760"/>
          <p:cNvSpPr txBox="1"/>
          <p:nvPr/>
        </p:nvSpPr>
        <p:spPr>
          <a:xfrm>
            <a:off x="11075284" y="0"/>
            <a:ext cx="1116716" cy="369332"/>
          </a:xfrm>
          <a:prstGeom prst="rect">
            <a:avLst/>
          </a:prstGeom>
          <a:noFill/>
        </p:spPr>
        <p:txBody>
          <a:bodyPr wrap="none" rtlCol="0">
            <a:spAutoFit/>
          </a:bodyPr>
          <a:lstStyle/>
          <a:p>
            <a:r>
              <a:rPr lang="en-US" dirty="0" smtClean="0">
                <a:solidFill>
                  <a:srgbClr val="FF0000"/>
                </a:solidFill>
              </a:rPr>
              <a:t>Option #3</a:t>
            </a:r>
            <a:endParaRPr lang="en-US" dirty="0">
              <a:solidFill>
                <a:srgbClr val="FF0000"/>
              </a:solidFill>
            </a:endParaRPr>
          </a:p>
        </p:txBody>
      </p:sp>
      <p:sp>
        <p:nvSpPr>
          <p:cNvPr id="762" name="TextBox 761"/>
          <p:cNvSpPr txBox="1"/>
          <p:nvPr/>
        </p:nvSpPr>
        <p:spPr>
          <a:xfrm flipH="1">
            <a:off x="8174651" y="4146582"/>
            <a:ext cx="607100" cy="369332"/>
          </a:xfrm>
          <a:prstGeom prst="rect">
            <a:avLst/>
          </a:prstGeom>
          <a:noFill/>
        </p:spPr>
        <p:txBody>
          <a:bodyPr wrap="square" rtlCol="0">
            <a:spAutoFit/>
          </a:bodyPr>
          <a:lstStyle/>
          <a:p>
            <a:r>
              <a:rPr lang="en-US" dirty="0" smtClean="0"/>
              <a:t>no</a:t>
            </a:r>
            <a:endParaRPr lang="en-US" dirty="0"/>
          </a:p>
        </p:txBody>
      </p:sp>
      <p:cxnSp>
        <p:nvCxnSpPr>
          <p:cNvPr id="763" name="Elbow Connector 762"/>
          <p:cNvCxnSpPr/>
          <p:nvPr/>
        </p:nvCxnSpPr>
        <p:spPr>
          <a:xfrm rot="16200000" flipH="1">
            <a:off x="7106601" y="5419284"/>
            <a:ext cx="149902" cy="20011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a:off x="4500562" y="6467182"/>
            <a:ext cx="1687890" cy="2764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92179" y="98990"/>
            <a:ext cx="1071564" cy="510610"/>
            <a:chOff x="2171700" y="3167408"/>
            <a:chExt cx="1071564" cy="510610"/>
          </a:xfrm>
        </p:grpSpPr>
        <p:grpSp>
          <p:nvGrpSpPr>
            <p:cNvPr id="26" name="Group 25"/>
            <p:cNvGrpSpPr/>
            <p:nvPr/>
          </p:nvGrpSpPr>
          <p:grpSpPr>
            <a:xfrm>
              <a:off x="2245516" y="3544665"/>
              <a:ext cx="509591" cy="133353"/>
              <a:chOff x="2300288" y="4081460"/>
              <a:chExt cx="509591" cy="133353"/>
            </a:xfrm>
          </p:grpSpPr>
          <p:sp>
            <p:nvSpPr>
              <p:cNvPr id="37" name="Oval 36"/>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2245516" y="3167408"/>
              <a:ext cx="509591" cy="133353"/>
              <a:chOff x="2300288" y="4081460"/>
              <a:chExt cx="509591" cy="133353"/>
            </a:xfrm>
          </p:grpSpPr>
          <p:sp>
            <p:nvSpPr>
              <p:cNvPr id="34" name="Oval 33"/>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ounded Rectangle 27"/>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31" name="Straight Connector 30"/>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63420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6266" y="976789"/>
            <a:ext cx="8288721" cy="5450375"/>
          </a:xfrm>
          <a:prstGeom prst="rect">
            <a:avLst/>
          </a:prstGeom>
        </p:spPr>
      </p:pic>
      <p:sp>
        <p:nvSpPr>
          <p:cNvPr id="2" name="Title 1"/>
          <p:cNvSpPr>
            <a:spLocks noGrp="1"/>
          </p:cNvSpPr>
          <p:nvPr>
            <p:ph type="title"/>
          </p:nvPr>
        </p:nvSpPr>
        <p:spPr>
          <a:xfrm>
            <a:off x="144646" y="-167546"/>
            <a:ext cx="11891962" cy="1325563"/>
          </a:xfrm>
          <a:prstGeom prst="ellipse">
            <a:avLst/>
          </a:prstGeom>
        </p:spPr>
        <p:txBody>
          <a:bodyPr vert="horz" lIns="91440" tIns="45720" rIns="91440" bIns="45720" rtlCol="0" anchor="ctr">
            <a:normAutofit fontScale="90000"/>
          </a:bodyPr>
          <a:lstStyle/>
          <a:p>
            <a:r>
              <a:rPr lang="en-US" sz="3200" dirty="0"/>
              <a:t>Milestone </a:t>
            </a:r>
            <a:r>
              <a:rPr lang="en-US" sz="3200" kern="1200" dirty="0" smtClean="0">
                <a:solidFill>
                  <a:schemeClr val="tx1"/>
                </a:solidFill>
                <a:latin typeface="+mj-lt"/>
                <a:ea typeface="+mj-ea"/>
                <a:cs typeface="+mj-cs"/>
              </a:rPr>
              <a:t>#2: </a:t>
            </a:r>
            <a:r>
              <a:rPr lang="en-US" sz="3200" kern="1200" dirty="0" smtClean="0">
                <a:solidFill>
                  <a:schemeClr val="tx1"/>
                </a:solidFill>
                <a:latin typeface="+mj-lt"/>
                <a:ea typeface="+mj-ea"/>
                <a:cs typeface="+mj-cs"/>
              </a:rPr>
              <a:t>Detect </a:t>
            </a:r>
            <a:r>
              <a:rPr lang="en-US" sz="3200" kern="1200" dirty="0" smtClean="0">
                <a:solidFill>
                  <a:schemeClr val="tx1"/>
                </a:solidFill>
                <a:latin typeface="+mj-lt"/>
                <a:ea typeface="+mj-ea"/>
                <a:cs typeface="+mj-cs"/>
              </a:rPr>
              <a:t>Red border &amp; </a:t>
            </a:r>
            <a:r>
              <a:rPr lang="en-US" sz="3200" kern="1200" dirty="0" smtClean="0">
                <a:solidFill>
                  <a:schemeClr val="tx1"/>
                </a:solidFill>
                <a:latin typeface="+mj-lt"/>
                <a:ea typeface="+mj-ea"/>
                <a:cs typeface="+mj-cs"/>
              </a:rPr>
              <a:t>Turn Right - Code</a:t>
            </a:r>
            <a:endParaRPr lang="en-US" sz="3200" kern="1200" dirty="0">
              <a:solidFill>
                <a:schemeClr val="tx1"/>
              </a:solidFill>
              <a:latin typeface="+mj-lt"/>
              <a:ea typeface="+mj-ea"/>
              <a:cs typeface="+mj-cs"/>
            </a:endParaRPr>
          </a:p>
        </p:txBody>
      </p:sp>
      <p:sp>
        <p:nvSpPr>
          <p:cNvPr id="7" name="Oval 6"/>
          <p:cNvSpPr/>
          <p:nvPr/>
        </p:nvSpPr>
        <p:spPr>
          <a:xfrm>
            <a:off x="7874672" y="1405659"/>
            <a:ext cx="2089259"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2866995" y="4483313"/>
            <a:ext cx="2516971" cy="2332767"/>
            <a:chOff x="3085914" y="3409176"/>
            <a:chExt cx="2516971" cy="2332767"/>
          </a:xfrm>
        </p:grpSpPr>
        <p:cxnSp>
          <p:nvCxnSpPr>
            <p:cNvPr id="8" name="Straight Arrow Connector 7"/>
            <p:cNvCxnSpPr/>
            <p:nvPr/>
          </p:nvCxnSpPr>
          <p:spPr>
            <a:xfrm flipV="1">
              <a:off x="3861709" y="3409176"/>
              <a:ext cx="842962" cy="1614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85914" y="5095612"/>
              <a:ext cx="2516971" cy="646331"/>
            </a:xfrm>
            <a:prstGeom prst="rect">
              <a:avLst/>
            </a:prstGeom>
            <a:noFill/>
          </p:spPr>
          <p:txBody>
            <a:bodyPr wrap="none" rtlCol="0">
              <a:spAutoFit/>
            </a:bodyPr>
            <a:lstStyle/>
            <a:p>
              <a:r>
                <a:rPr lang="en-US" dirty="0" smtClean="0"/>
                <a:t>Light Sensor</a:t>
              </a:r>
            </a:p>
            <a:p>
              <a:r>
                <a:rPr lang="en-US" dirty="0" smtClean="0"/>
                <a:t>- Reflected light intensity</a:t>
              </a:r>
              <a:endParaRPr lang="en-US" dirty="0"/>
            </a:p>
          </p:txBody>
        </p:sp>
      </p:grpSp>
      <p:grpSp>
        <p:nvGrpSpPr>
          <p:cNvPr id="14" name="Group 13"/>
          <p:cNvGrpSpPr/>
          <p:nvPr/>
        </p:nvGrpSpPr>
        <p:grpSpPr>
          <a:xfrm>
            <a:off x="6670467" y="3230050"/>
            <a:ext cx="3135641" cy="646331"/>
            <a:chOff x="1792955" y="4563565"/>
            <a:chExt cx="3135641" cy="646331"/>
          </a:xfrm>
        </p:grpSpPr>
        <p:cxnSp>
          <p:nvCxnSpPr>
            <p:cNvPr id="15" name="Straight Arrow Connector 14"/>
            <p:cNvCxnSpPr/>
            <p:nvPr/>
          </p:nvCxnSpPr>
          <p:spPr>
            <a:xfrm flipH="1">
              <a:off x="1792955" y="4886730"/>
              <a:ext cx="1275195" cy="65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68150" y="4563565"/>
              <a:ext cx="1860446" cy="646331"/>
            </a:xfrm>
            <a:prstGeom prst="rect">
              <a:avLst/>
            </a:prstGeom>
            <a:noFill/>
          </p:spPr>
          <p:txBody>
            <a:bodyPr wrap="none" rtlCol="0">
              <a:spAutoFit/>
            </a:bodyPr>
            <a:lstStyle/>
            <a:p>
              <a:r>
                <a:rPr lang="en-US" smtClean="0"/>
                <a:t>If (redline </a:t>
              </a:r>
              <a:r>
                <a:rPr lang="en-US" dirty="0" smtClean="0"/>
                <a:t>=  ‘yes’)</a:t>
              </a:r>
            </a:p>
            <a:p>
              <a:r>
                <a:rPr lang="en-US" dirty="0" smtClean="0"/>
                <a:t>- Turn right</a:t>
              </a:r>
            </a:p>
          </p:txBody>
        </p:sp>
      </p:grpSp>
      <p:grpSp>
        <p:nvGrpSpPr>
          <p:cNvPr id="17" name="Group 16"/>
          <p:cNvGrpSpPr/>
          <p:nvPr/>
        </p:nvGrpSpPr>
        <p:grpSpPr>
          <a:xfrm>
            <a:off x="7874672" y="4749682"/>
            <a:ext cx="2983968" cy="646331"/>
            <a:chOff x="1385163" y="4521591"/>
            <a:chExt cx="2983968" cy="646331"/>
          </a:xfrm>
        </p:grpSpPr>
        <p:cxnSp>
          <p:nvCxnSpPr>
            <p:cNvPr id="18" name="Straight Arrow Connector 17"/>
            <p:cNvCxnSpPr/>
            <p:nvPr/>
          </p:nvCxnSpPr>
          <p:spPr>
            <a:xfrm flipH="1" flipV="1">
              <a:off x="1385163" y="4710468"/>
              <a:ext cx="1598624" cy="16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031521" y="4521591"/>
              <a:ext cx="1337610" cy="646331"/>
            </a:xfrm>
            <a:prstGeom prst="rect">
              <a:avLst/>
            </a:prstGeom>
            <a:noFill/>
          </p:spPr>
          <p:txBody>
            <a:bodyPr wrap="none" rtlCol="0">
              <a:spAutoFit/>
            </a:bodyPr>
            <a:lstStyle/>
            <a:p>
              <a:r>
                <a:rPr lang="en-US" dirty="0" smtClean="0"/>
                <a:t>Else</a:t>
              </a:r>
            </a:p>
            <a:p>
              <a:r>
                <a:rPr lang="en-US" dirty="0" smtClean="0"/>
                <a:t>- Go straight</a:t>
              </a:r>
            </a:p>
          </p:txBody>
        </p:sp>
      </p:grpSp>
      <p:sp>
        <p:nvSpPr>
          <p:cNvPr id="20"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sp>
        <p:nvSpPr>
          <p:cNvPr id="21" name="Parallelogram 20"/>
          <p:cNvSpPr/>
          <p:nvPr/>
        </p:nvSpPr>
        <p:spPr>
          <a:xfrm>
            <a:off x="5122546" y="3248916"/>
            <a:ext cx="1757567" cy="82993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Turn right (or 180)</a:t>
            </a:r>
            <a:endParaRPr lang="en-US" dirty="0"/>
          </a:p>
        </p:txBody>
      </p:sp>
      <p:sp>
        <p:nvSpPr>
          <p:cNvPr id="22" name="Parallelogram 21"/>
          <p:cNvSpPr/>
          <p:nvPr/>
        </p:nvSpPr>
        <p:spPr>
          <a:xfrm>
            <a:off x="5072475" y="4888876"/>
            <a:ext cx="1757567" cy="82993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straight</a:t>
            </a:r>
            <a:endParaRPr lang="en-US" dirty="0"/>
          </a:p>
        </p:txBody>
      </p:sp>
      <p:grpSp>
        <p:nvGrpSpPr>
          <p:cNvPr id="23" name="Group 22"/>
          <p:cNvGrpSpPr/>
          <p:nvPr/>
        </p:nvGrpSpPr>
        <p:grpSpPr>
          <a:xfrm>
            <a:off x="92179" y="98990"/>
            <a:ext cx="1071564" cy="510610"/>
            <a:chOff x="2171700" y="3167408"/>
            <a:chExt cx="1071564" cy="510610"/>
          </a:xfrm>
        </p:grpSpPr>
        <p:grpSp>
          <p:nvGrpSpPr>
            <p:cNvPr id="24" name="Group 23"/>
            <p:cNvGrpSpPr/>
            <p:nvPr/>
          </p:nvGrpSpPr>
          <p:grpSpPr>
            <a:xfrm>
              <a:off x="2245516" y="3544665"/>
              <a:ext cx="509591" cy="133353"/>
              <a:chOff x="2300288" y="4081460"/>
              <a:chExt cx="509591" cy="133353"/>
            </a:xfrm>
          </p:grpSpPr>
          <p:sp>
            <p:nvSpPr>
              <p:cNvPr id="33" name="Oval 3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2245516" y="3167408"/>
              <a:ext cx="509591" cy="133353"/>
              <a:chOff x="2300288" y="4081460"/>
              <a:chExt cx="509591" cy="133353"/>
            </a:xfrm>
          </p:grpSpPr>
          <p:sp>
            <p:nvSpPr>
              <p:cNvPr id="31" name="Oval 30"/>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ounded Rectangle 25"/>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28" name="Straight Connector 27"/>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5" name="Diamond 34"/>
          <p:cNvSpPr/>
          <p:nvPr/>
        </p:nvSpPr>
        <p:spPr>
          <a:xfrm>
            <a:off x="3429394" y="3750296"/>
            <a:ext cx="2226039" cy="139408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Reflected intensity &gt;=60?</a:t>
            </a:r>
            <a:endParaRPr lang="en-US" dirty="0"/>
          </a:p>
        </p:txBody>
      </p:sp>
    </p:spTree>
    <p:extLst>
      <p:ext uri="{BB962C8B-B14F-4D97-AF65-F5344CB8AC3E}">
        <p14:creationId xmlns:p14="http://schemas.microsoft.com/office/powerpoint/2010/main" val="80492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2"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2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2"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1" grpId="2" animBg="1"/>
      <p:bldP spid="22" grpId="0" animBg="1"/>
      <p:bldP spid="22" grpId="1" animBg="1"/>
      <p:bldP spid="22" grpId="2" animBg="1"/>
      <p:bldP spid="3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79" y="769680"/>
            <a:ext cx="12032839" cy="5815136"/>
          </a:xfrm>
          <a:prstGeom prst="rect">
            <a:avLst/>
          </a:prstGeom>
        </p:spPr>
      </p:pic>
      <p:sp>
        <p:nvSpPr>
          <p:cNvPr id="2" name="Title 1"/>
          <p:cNvSpPr>
            <a:spLocks noGrp="1"/>
          </p:cNvSpPr>
          <p:nvPr>
            <p:ph type="title"/>
          </p:nvPr>
        </p:nvSpPr>
        <p:spPr>
          <a:xfrm>
            <a:off x="144646" y="-167546"/>
            <a:ext cx="11891962" cy="1325563"/>
          </a:xfrm>
          <a:prstGeom prst="ellipse">
            <a:avLst/>
          </a:prstGeom>
        </p:spPr>
        <p:txBody>
          <a:bodyPr vert="horz" lIns="91440" tIns="45720" rIns="91440" bIns="45720" rtlCol="0" anchor="ctr">
            <a:normAutofit fontScale="90000"/>
          </a:bodyPr>
          <a:lstStyle/>
          <a:p>
            <a:r>
              <a:rPr lang="en-US" sz="3200" dirty="0"/>
              <a:t>Milestone </a:t>
            </a:r>
            <a:r>
              <a:rPr lang="en-US" sz="3200" kern="1200" dirty="0" smtClean="0">
                <a:solidFill>
                  <a:schemeClr val="tx1"/>
                </a:solidFill>
                <a:latin typeface="+mj-lt"/>
                <a:ea typeface="+mj-ea"/>
                <a:cs typeface="+mj-cs"/>
              </a:rPr>
              <a:t>#2: </a:t>
            </a:r>
            <a:r>
              <a:rPr lang="en-US" sz="3200" kern="1200" dirty="0" smtClean="0">
                <a:solidFill>
                  <a:schemeClr val="tx1"/>
                </a:solidFill>
                <a:latin typeface="+mj-lt"/>
                <a:ea typeface="+mj-ea"/>
                <a:cs typeface="+mj-cs"/>
              </a:rPr>
              <a:t>Detect </a:t>
            </a:r>
            <a:r>
              <a:rPr lang="en-US" sz="3200" kern="1200" dirty="0" smtClean="0">
                <a:solidFill>
                  <a:schemeClr val="tx1"/>
                </a:solidFill>
                <a:latin typeface="+mj-lt"/>
                <a:ea typeface="+mj-ea"/>
                <a:cs typeface="+mj-cs"/>
              </a:rPr>
              <a:t>Red border &amp; </a:t>
            </a:r>
            <a:r>
              <a:rPr lang="en-US" sz="3200" kern="1200" dirty="0" smtClean="0">
                <a:solidFill>
                  <a:schemeClr val="tx1"/>
                </a:solidFill>
                <a:latin typeface="+mj-lt"/>
                <a:ea typeface="+mj-ea"/>
                <a:cs typeface="+mj-cs"/>
              </a:rPr>
              <a:t>Turn Right - Code</a:t>
            </a:r>
            <a:endParaRPr lang="en-US" sz="3200" kern="1200" dirty="0">
              <a:solidFill>
                <a:schemeClr val="tx1"/>
              </a:solidFill>
              <a:latin typeface="+mj-lt"/>
              <a:ea typeface="+mj-ea"/>
              <a:cs typeface="+mj-cs"/>
            </a:endParaRPr>
          </a:p>
        </p:txBody>
      </p:sp>
      <p:sp>
        <p:nvSpPr>
          <p:cNvPr id="7" name="Oval 6"/>
          <p:cNvSpPr/>
          <p:nvPr/>
        </p:nvSpPr>
        <p:spPr>
          <a:xfrm>
            <a:off x="6786626" y="1010787"/>
            <a:ext cx="2089259"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2866995" y="4624136"/>
            <a:ext cx="2516971" cy="2191944"/>
            <a:chOff x="3085914" y="3549999"/>
            <a:chExt cx="2516971" cy="2191944"/>
          </a:xfrm>
        </p:grpSpPr>
        <p:cxnSp>
          <p:nvCxnSpPr>
            <p:cNvPr id="8" name="Straight Arrow Connector 7"/>
            <p:cNvCxnSpPr/>
            <p:nvPr/>
          </p:nvCxnSpPr>
          <p:spPr>
            <a:xfrm flipV="1">
              <a:off x="3861709" y="3549999"/>
              <a:ext cx="827610" cy="1473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85914" y="5095612"/>
              <a:ext cx="2516971" cy="646331"/>
            </a:xfrm>
            <a:prstGeom prst="rect">
              <a:avLst/>
            </a:prstGeom>
            <a:noFill/>
          </p:spPr>
          <p:txBody>
            <a:bodyPr wrap="none" rtlCol="0">
              <a:spAutoFit/>
            </a:bodyPr>
            <a:lstStyle/>
            <a:p>
              <a:r>
                <a:rPr lang="en-US" dirty="0" smtClean="0"/>
                <a:t>Light Sensor</a:t>
              </a:r>
            </a:p>
            <a:p>
              <a:r>
                <a:rPr lang="en-US" dirty="0" smtClean="0"/>
                <a:t>- Reflected light intensity</a:t>
              </a:r>
              <a:endParaRPr lang="en-US" dirty="0"/>
            </a:p>
          </p:txBody>
        </p:sp>
      </p:grpSp>
      <p:grpSp>
        <p:nvGrpSpPr>
          <p:cNvPr id="14" name="Group 13"/>
          <p:cNvGrpSpPr/>
          <p:nvPr/>
        </p:nvGrpSpPr>
        <p:grpSpPr>
          <a:xfrm>
            <a:off x="6670467" y="3230050"/>
            <a:ext cx="3135641" cy="646331"/>
            <a:chOff x="1792955" y="4563565"/>
            <a:chExt cx="3135641" cy="646331"/>
          </a:xfrm>
        </p:grpSpPr>
        <p:cxnSp>
          <p:nvCxnSpPr>
            <p:cNvPr id="15" name="Straight Arrow Connector 14"/>
            <p:cNvCxnSpPr/>
            <p:nvPr/>
          </p:nvCxnSpPr>
          <p:spPr>
            <a:xfrm flipH="1">
              <a:off x="1792955" y="4886730"/>
              <a:ext cx="1275195" cy="65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68150" y="4563565"/>
              <a:ext cx="1860446" cy="646331"/>
            </a:xfrm>
            <a:prstGeom prst="rect">
              <a:avLst/>
            </a:prstGeom>
            <a:noFill/>
          </p:spPr>
          <p:txBody>
            <a:bodyPr wrap="none" rtlCol="0">
              <a:spAutoFit/>
            </a:bodyPr>
            <a:lstStyle/>
            <a:p>
              <a:r>
                <a:rPr lang="en-US" dirty="0" smtClean="0"/>
                <a:t>If (redline =  ‘yes’)</a:t>
              </a:r>
            </a:p>
            <a:p>
              <a:r>
                <a:rPr lang="en-US" dirty="0" smtClean="0"/>
                <a:t>- Turn right</a:t>
              </a:r>
            </a:p>
          </p:txBody>
        </p:sp>
      </p:grpSp>
      <p:grpSp>
        <p:nvGrpSpPr>
          <p:cNvPr id="17" name="Group 16"/>
          <p:cNvGrpSpPr/>
          <p:nvPr/>
        </p:nvGrpSpPr>
        <p:grpSpPr>
          <a:xfrm>
            <a:off x="7874672" y="4749682"/>
            <a:ext cx="2983968" cy="646331"/>
            <a:chOff x="1385163" y="4521591"/>
            <a:chExt cx="2983968" cy="646331"/>
          </a:xfrm>
        </p:grpSpPr>
        <p:cxnSp>
          <p:nvCxnSpPr>
            <p:cNvPr id="18" name="Straight Arrow Connector 17"/>
            <p:cNvCxnSpPr/>
            <p:nvPr/>
          </p:nvCxnSpPr>
          <p:spPr>
            <a:xfrm flipH="1" flipV="1">
              <a:off x="1385163" y="4710468"/>
              <a:ext cx="1598624" cy="16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031521" y="4521591"/>
              <a:ext cx="1337610" cy="646331"/>
            </a:xfrm>
            <a:prstGeom prst="rect">
              <a:avLst/>
            </a:prstGeom>
            <a:noFill/>
          </p:spPr>
          <p:txBody>
            <a:bodyPr wrap="none" rtlCol="0">
              <a:spAutoFit/>
            </a:bodyPr>
            <a:lstStyle/>
            <a:p>
              <a:r>
                <a:rPr lang="en-US" dirty="0" smtClean="0"/>
                <a:t>Else</a:t>
              </a:r>
            </a:p>
            <a:p>
              <a:r>
                <a:rPr lang="en-US" dirty="0" smtClean="0"/>
                <a:t>- Go straight</a:t>
              </a:r>
            </a:p>
          </p:txBody>
        </p:sp>
      </p:grpSp>
      <p:sp>
        <p:nvSpPr>
          <p:cNvPr id="20"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sp>
        <p:nvSpPr>
          <p:cNvPr id="21" name="Parallelogram 20"/>
          <p:cNvSpPr/>
          <p:nvPr/>
        </p:nvSpPr>
        <p:spPr>
          <a:xfrm>
            <a:off x="5655433" y="2779469"/>
            <a:ext cx="1757567" cy="82993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Turn right (or 180)</a:t>
            </a:r>
            <a:endParaRPr lang="en-US" dirty="0"/>
          </a:p>
        </p:txBody>
      </p:sp>
      <p:sp>
        <p:nvSpPr>
          <p:cNvPr id="22" name="Parallelogram 21"/>
          <p:cNvSpPr/>
          <p:nvPr/>
        </p:nvSpPr>
        <p:spPr>
          <a:xfrm>
            <a:off x="5078540" y="4400921"/>
            <a:ext cx="1757567" cy="82993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straight</a:t>
            </a:r>
            <a:endParaRPr lang="en-US" dirty="0"/>
          </a:p>
        </p:txBody>
      </p:sp>
      <p:grpSp>
        <p:nvGrpSpPr>
          <p:cNvPr id="23" name="Group 22"/>
          <p:cNvGrpSpPr/>
          <p:nvPr/>
        </p:nvGrpSpPr>
        <p:grpSpPr>
          <a:xfrm>
            <a:off x="92179" y="98990"/>
            <a:ext cx="1071564" cy="510610"/>
            <a:chOff x="2171700" y="3167408"/>
            <a:chExt cx="1071564" cy="510610"/>
          </a:xfrm>
        </p:grpSpPr>
        <p:grpSp>
          <p:nvGrpSpPr>
            <p:cNvPr id="24" name="Group 23"/>
            <p:cNvGrpSpPr/>
            <p:nvPr/>
          </p:nvGrpSpPr>
          <p:grpSpPr>
            <a:xfrm>
              <a:off x="2245516" y="3544665"/>
              <a:ext cx="509591" cy="133353"/>
              <a:chOff x="2300288" y="4081460"/>
              <a:chExt cx="509591" cy="133353"/>
            </a:xfrm>
          </p:grpSpPr>
          <p:sp>
            <p:nvSpPr>
              <p:cNvPr id="33" name="Oval 3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2245516" y="3167408"/>
              <a:ext cx="509591" cy="133353"/>
              <a:chOff x="2300288" y="4081460"/>
              <a:chExt cx="509591" cy="133353"/>
            </a:xfrm>
          </p:grpSpPr>
          <p:sp>
            <p:nvSpPr>
              <p:cNvPr id="31" name="Oval 30"/>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ounded Rectangle 25"/>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28" name="Straight Connector 27"/>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5" name="Diamond 34"/>
          <p:cNvSpPr/>
          <p:nvPr/>
        </p:nvSpPr>
        <p:spPr>
          <a:xfrm>
            <a:off x="3500514" y="3230050"/>
            <a:ext cx="2226039" cy="139408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Reflected intensity &gt;=60?</a:t>
            </a:r>
            <a:endParaRPr lang="en-US" dirty="0"/>
          </a:p>
        </p:txBody>
      </p:sp>
    </p:spTree>
    <p:extLst>
      <p:ext uri="{BB962C8B-B14F-4D97-AF65-F5344CB8AC3E}">
        <p14:creationId xmlns:p14="http://schemas.microsoft.com/office/powerpoint/2010/main" val="15487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2"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2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2"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1" grpId="2" animBg="1"/>
      <p:bldP spid="22" grpId="0" animBg="1"/>
      <p:bldP spid="22" grpId="1" animBg="1"/>
      <p:bldP spid="22" grpId="2" animBg="1"/>
      <p:bldP spid="3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062" y="-241737"/>
            <a:ext cx="10515600" cy="1325563"/>
          </a:xfrm>
          <a:prstGeom prst="ellipse">
            <a:avLst/>
          </a:prstGeom>
        </p:spPr>
        <p:txBody>
          <a:bodyPr vert="horz" lIns="91440" tIns="45720" rIns="91440" bIns="45720" rtlCol="0" anchor="ctr">
            <a:normAutofit/>
          </a:bodyPr>
          <a:lstStyle/>
          <a:p>
            <a:r>
              <a:rPr lang="en-US" sz="4000" kern="1200" dirty="0" smtClean="0">
                <a:solidFill>
                  <a:schemeClr val="tx1"/>
                </a:solidFill>
                <a:latin typeface="+mj-lt"/>
                <a:ea typeface="+mj-ea"/>
                <a:cs typeface="+mj-cs"/>
              </a:rPr>
              <a:t>Goal: Demo </a:t>
            </a:r>
            <a:r>
              <a:rPr lang="en-US" sz="4000" kern="1200" dirty="0" smtClean="0">
                <a:solidFill>
                  <a:schemeClr val="tx1"/>
                </a:solidFill>
                <a:latin typeface="+mj-lt"/>
                <a:ea typeface="+mj-ea"/>
                <a:cs typeface="+mj-cs"/>
              </a:rPr>
              <a:t>Day</a:t>
            </a:r>
            <a:endParaRPr lang="en-US" sz="4000" kern="1200" dirty="0">
              <a:solidFill>
                <a:schemeClr val="tx1"/>
              </a:solidFill>
              <a:latin typeface="+mj-lt"/>
              <a:ea typeface="+mj-ea"/>
              <a:cs typeface="+mj-cs"/>
            </a:endParaRPr>
          </a:p>
        </p:txBody>
      </p:sp>
      <p:sp>
        <p:nvSpPr>
          <p:cNvPr id="7"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4" name="Group 3"/>
          <p:cNvGrpSpPr/>
          <p:nvPr/>
        </p:nvGrpSpPr>
        <p:grpSpPr>
          <a:xfrm>
            <a:off x="5100638" y="1083826"/>
            <a:ext cx="6872287" cy="4772025"/>
            <a:chOff x="5100638" y="1083826"/>
            <a:chExt cx="6872287" cy="4772025"/>
          </a:xfrm>
        </p:grpSpPr>
        <p:sp>
          <p:nvSpPr>
            <p:cNvPr id="6" name="Rectangle 5"/>
            <p:cNvSpPr/>
            <p:nvPr/>
          </p:nvSpPr>
          <p:spPr>
            <a:xfrm>
              <a:off x="5100638" y="1083826"/>
              <a:ext cx="6872287" cy="4772025"/>
            </a:xfrm>
            <a:prstGeom prst="rect">
              <a:avLst/>
            </a:prstGeom>
            <a:solidFill>
              <a:schemeClr val="bg1"/>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5352669" y="3254508"/>
              <a:ext cx="1071564" cy="510610"/>
              <a:chOff x="2171700" y="3167408"/>
              <a:chExt cx="1071564" cy="510610"/>
            </a:xfrm>
          </p:grpSpPr>
          <p:grpSp>
            <p:nvGrpSpPr>
              <p:cNvPr id="11" name="Group 10"/>
              <p:cNvGrpSpPr/>
              <p:nvPr/>
            </p:nvGrpSpPr>
            <p:grpSpPr>
              <a:xfrm>
                <a:off x="2245516" y="3544665"/>
                <a:ext cx="509591" cy="133353"/>
                <a:chOff x="2300288" y="4081460"/>
                <a:chExt cx="509591" cy="133353"/>
              </a:xfrm>
            </p:grpSpPr>
            <p:sp>
              <p:nvSpPr>
                <p:cNvPr id="9" name="Oval 8"/>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2245516" y="3167408"/>
                <a:ext cx="509591" cy="133353"/>
                <a:chOff x="2300288" y="4081460"/>
                <a:chExt cx="509591" cy="133353"/>
              </a:xfrm>
            </p:grpSpPr>
            <p:sp>
              <p:nvSpPr>
                <p:cNvPr id="13" name="Oval 1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ounded Rectangle 7"/>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7" name="Straight Connector 16"/>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rot="20305578">
              <a:off x="6906774" y="2016769"/>
              <a:ext cx="1071564" cy="510610"/>
              <a:chOff x="2171700" y="3167408"/>
              <a:chExt cx="1071564" cy="510610"/>
            </a:xfrm>
          </p:grpSpPr>
          <p:grpSp>
            <p:nvGrpSpPr>
              <p:cNvPr id="26" name="Group 25"/>
              <p:cNvGrpSpPr/>
              <p:nvPr/>
            </p:nvGrpSpPr>
            <p:grpSpPr>
              <a:xfrm>
                <a:off x="2245516" y="3544665"/>
                <a:ext cx="509591" cy="133353"/>
                <a:chOff x="2300288" y="4081460"/>
                <a:chExt cx="509591" cy="133353"/>
              </a:xfrm>
            </p:grpSpPr>
            <p:sp>
              <p:nvSpPr>
                <p:cNvPr id="35" name="Oval 3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2245516" y="3167408"/>
                <a:ext cx="509591" cy="133353"/>
                <a:chOff x="2300288" y="4081460"/>
                <a:chExt cx="509591" cy="133353"/>
              </a:xfrm>
            </p:grpSpPr>
            <p:sp>
              <p:nvSpPr>
                <p:cNvPr id="33" name="Oval 3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ounded Rectangle 27"/>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30" name="Straight Connector 29"/>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rot="9688191">
              <a:off x="9550440" y="1709144"/>
              <a:ext cx="1071564" cy="510610"/>
              <a:chOff x="2171700" y="3167408"/>
              <a:chExt cx="1071564" cy="510610"/>
            </a:xfrm>
          </p:grpSpPr>
          <p:grpSp>
            <p:nvGrpSpPr>
              <p:cNvPr id="38" name="Group 37"/>
              <p:cNvGrpSpPr/>
              <p:nvPr/>
            </p:nvGrpSpPr>
            <p:grpSpPr>
              <a:xfrm>
                <a:off x="2245516" y="3544665"/>
                <a:ext cx="509591" cy="133353"/>
                <a:chOff x="2300288" y="4081460"/>
                <a:chExt cx="509591" cy="133353"/>
              </a:xfrm>
            </p:grpSpPr>
            <p:sp>
              <p:nvSpPr>
                <p:cNvPr id="47" name="Oval 46"/>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2245516" y="3167408"/>
                <a:ext cx="509591" cy="133353"/>
                <a:chOff x="2300288" y="4081460"/>
                <a:chExt cx="509591" cy="133353"/>
              </a:xfrm>
            </p:grpSpPr>
            <p:sp>
              <p:nvSpPr>
                <p:cNvPr id="45" name="Oval 4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ounded Rectangle 39"/>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42" name="Straight Connector 41"/>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rot="7795797">
              <a:off x="8116449" y="3569344"/>
              <a:ext cx="1071564" cy="510610"/>
              <a:chOff x="2171700" y="3167408"/>
              <a:chExt cx="1071564" cy="510610"/>
            </a:xfrm>
          </p:grpSpPr>
          <p:grpSp>
            <p:nvGrpSpPr>
              <p:cNvPr id="62" name="Group 61"/>
              <p:cNvGrpSpPr/>
              <p:nvPr/>
            </p:nvGrpSpPr>
            <p:grpSpPr>
              <a:xfrm>
                <a:off x="2245516" y="3544665"/>
                <a:ext cx="509591" cy="133353"/>
                <a:chOff x="2300288" y="4081460"/>
                <a:chExt cx="509591" cy="133353"/>
              </a:xfrm>
            </p:grpSpPr>
            <p:sp>
              <p:nvSpPr>
                <p:cNvPr id="71" name="Oval 70"/>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p:cNvGrpSpPr/>
              <p:nvPr/>
            </p:nvGrpSpPr>
            <p:grpSpPr>
              <a:xfrm>
                <a:off x="2245516" y="3167408"/>
                <a:ext cx="509591" cy="133353"/>
                <a:chOff x="2300288" y="4081460"/>
                <a:chExt cx="509591" cy="133353"/>
              </a:xfrm>
            </p:grpSpPr>
            <p:sp>
              <p:nvSpPr>
                <p:cNvPr id="69" name="Oval 68"/>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ounded Rectangle 63"/>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66" name="Straight Connector 65"/>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rot="10800000">
              <a:off x="6757349" y="4467410"/>
              <a:ext cx="1071564" cy="510610"/>
              <a:chOff x="2171700" y="3167408"/>
              <a:chExt cx="1071564" cy="510610"/>
            </a:xfrm>
          </p:grpSpPr>
          <p:grpSp>
            <p:nvGrpSpPr>
              <p:cNvPr id="74" name="Group 73"/>
              <p:cNvGrpSpPr/>
              <p:nvPr/>
            </p:nvGrpSpPr>
            <p:grpSpPr>
              <a:xfrm>
                <a:off x="2245516" y="3544665"/>
                <a:ext cx="509591" cy="133353"/>
                <a:chOff x="2300288" y="4081460"/>
                <a:chExt cx="509591" cy="133353"/>
              </a:xfrm>
            </p:grpSpPr>
            <p:sp>
              <p:nvSpPr>
                <p:cNvPr id="83" name="Oval 8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p:cNvGrpSpPr/>
              <p:nvPr/>
            </p:nvGrpSpPr>
            <p:grpSpPr>
              <a:xfrm>
                <a:off x="2245516" y="3167408"/>
                <a:ext cx="509591" cy="133353"/>
                <a:chOff x="2300288" y="4081460"/>
                <a:chExt cx="509591" cy="133353"/>
              </a:xfrm>
            </p:grpSpPr>
            <p:sp>
              <p:nvSpPr>
                <p:cNvPr id="81" name="Oval 80"/>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ounded Rectangle 75"/>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78" name="Straight Connector 77"/>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rot="12112527">
              <a:off x="9993604" y="4799040"/>
              <a:ext cx="1071564" cy="510610"/>
              <a:chOff x="2171700" y="3167408"/>
              <a:chExt cx="1071564" cy="510610"/>
            </a:xfrm>
          </p:grpSpPr>
          <p:grpSp>
            <p:nvGrpSpPr>
              <p:cNvPr id="86" name="Group 85"/>
              <p:cNvGrpSpPr/>
              <p:nvPr/>
            </p:nvGrpSpPr>
            <p:grpSpPr>
              <a:xfrm>
                <a:off x="2245516" y="3544665"/>
                <a:ext cx="509591" cy="133353"/>
                <a:chOff x="2300288" y="4081460"/>
                <a:chExt cx="509591" cy="133353"/>
              </a:xfrm>
            </p:grpSpPr>
            <p:sp>
              <p:nvSpPr>
                <p:cNvPr id="95" name="Oval 9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p:cNvGrpSpPr/>
              <p:nvPr/>
            </p:nvGrpSpPr>
            <p:grpSpPr>
              <a:xfrm>
                <a:off x="2245516" y="3167408"/>
                <a:ext cx="509591" cy="133353"/>
                <a:chOff x="2300288" y="4081460"/>
                <a:chExt cx="509591" cy="133353"/>
              </a:xfrm>
            </p:grpSpPr>
            <p:sp>
              <p:nvSpPr>
                <p:cNvPr id="93" name="Oval 9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Rounded Rectangle 87"/>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90" name="Straight Connector 89"/>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97" name="Group 96"/>
            <p:cNvGrpSpPr/>
            <p:nvPr/>
          </p:nvGrpSpPr>
          <p:grpSpPr>
            <a:xfrm rot="20831731">
              <a:off x="10196036" y="3192225"/>
              <a:ext cx="1071564" cy="510610"/>
              <a:chOff x="2171700" y="3167408"/>
              <a:chExt cx="1071564" cy="510610"/>
            </a:xfrm>
          </p:grpSpPr>
          <p:grpSp>
            <p:nvGrpSpPr>
              <p:cNvPr id="98" name="Group 97"/>
              <p:cNvGrpSpPr/>
              <p:nvPr/>
            </p:nvGrpSpPr>
            <p:grpSpPr>
              <a:xfrm>
                <a:off x="2245516" y="3544665"/>
                <a:ext cx="509591" cy="133353"/>
                <a:chOff x="2300288" y="4081460"/>
                <a:chExt cx="509591" cy="133353"/>
              </a:xfrm>
            </p:grpSpPr>
            <p:sp>
              <p:nvSpPr>
                <p:cNvPr id="107" name="Oval 106"/>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p:cNvGrpSpPr/>
              <p:nvPr/>
            </p:nvGrpSpPr>
            <p:grpSpPr>
              <a:xfrm>
                <a:off x="2245516" y="3167408"/>
                <a:ext cx="509591" cy="133353"/>
                <a:chOff x="2300288" y="4081460"/>
                <a:chExt cx="509591" cy="133353"/>
              </a:xfrm>
            </p:grpSpPr>
            <p:sp>
              <p:nvSpPr>
                <p:cNvPr id="105" name="Oval 10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0" name="Rounded Rectangle 99"/>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02" name="Straight Connector 101"/>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sp>
        <p:nvSpPr>
          <p:cNvPr id="110" name="TextBox 109"/>
          <p:cNvSpPr txBox="1"/>
          <p:nvPr/>
        </p:nvSpPr>
        <p:spPr>
          <a:xfrm>
            <a:off x="267087" y="1867638"/>
            <a:ext cx="4107728" cy="3046988"/>
          </a:xfrm>
          <a:prstGeom prst="rect">
            <a:avLst/>
          </a:prstGeom>
          <a:noFill/>
        </p:spPr>
        <p:txBody>
          <a:bodyPr wrap="none" rtlCol="0">
            <a:spAutoFit/>
          </a:bodyPr>
          <a:lstStyle/>
          <a:p>
            <a:r>
              <a:rPr lang="en-US" sz="4800" b="1" dirty="0" smtClean="0"/>
              <a:t>Goals</a:t>
            </a:r>
            <a:endParaRPr lang="en-US" sz="4000" b="1" dirty="0" smtClean="0"/>
          </a:p>
          <a:p>
            <a:pPr marL="342900" indent="-342900">
              <a:buAutoNum type="arabicPeriod"/>
            </a:pPr>
            <a:r>
              <a:rPr lang="en-US" sz="3600" dirty="0" smtClean="0"/>
              <a:t>Avoid crashes</a:t>
            </a:r>
          </a:p>
          <a:p>
            <a:pPr marL="342900" indent="-342900">
              <a:buAutoNum type="arabicPeriod"/>
            </a:pPr>
            <a:r>
              <a:rPr lang="en-US" sz="3600" dirty="0" smtClean="0"/>
              <a:t>Stay in the playpen</a:t>
            </a:r>
          </a:p>
          <a:p>
            <a:pPr marL="342900" indent="-342900">
              <a:buAutoNum type="arabicPeriod"/>
            </a:pPr>
            <a:r>
              <a:rPr lang="en-US" sz="3600" dirty="0" smtClean="0"/>
              <a:t>Move continuously</a:t>
            </a:r>
          </a:p>
          <a:p>
            <a:pPr marL="342900" indent="-342900">
              <a:buAutoNum type="arabicPeriod"/>
            </a:pPr>
            <a:r>
              <a:rPr lang="en-US" sz="3600" dirty="0" smtClean="0"/>
              <a:t>Learn &amp; have fun!</a:t>
            </a:r>
          </a:p>
        </p:txBody>
      </p:sp>
      <p:sp>
        <p:nvSpPr>
          <p:cNvPr id="3" name="Smiley Face 2"/>
          <p:cNvSpPr/>
          <p:nvPr/>
        </p:nvSpPr>
        <p:spPr>
          <a:xfrm>
            <a:off x="1876504" y="5202988"/>
            <a:ext cx="598398" cy="625351"/>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111" name="Group 110"/>
          <p:cNvGrpSpPr/>
          <p:nvPr/>
        </p:nvGrpSpPr>
        <p:grpSpPr>
          <a:xfrm>
            <a:off x="92179" y="98990"/>
            <a:ext cx="1071564" cy="510610"/>
            <a:chOff x="2171700" y="3167408"/>
            <a:chExt cx="1071564" cy="510610"/>
          </a:xfrm>
        </p:grpSpPr>
        <p:grpSp>
          <p:nvGrpSpPr>
            <p:cNvPr id="112" name="Group 111"/>
            <p:cNvGrpSpPr/>
            <p:nvPr/>
          </p:nvGrpSpPr>
          <p:grpSpPr>
            <a:xfrm>
              <a:off x="2245516" y="3544665"/>
              <a:ext cx="509591" cy="133353"/>
              <a:chOff x="2300288" y="4081460"/>
              <a:chExt cx="509591" cy="133353"/>
            </a:xfrm>
          </p:grpSpPr>
          <p:sp>
            <p:nvSpPr>
              <p:cNvPr id="121" name="Oval 120"/>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p:cNvGrpSpPr/>
            <p:nvPr/>
          </p:nvGrpSpPr>
          <p:grpSpPr>
            <a:xfrm>
              <a:off x="2245516" y="3167408"/>
              <a:ext cx="509591" cy="133353"/>
              <a:chOff x="2300288" y="4081460"/>
              <a:chExt cx="509591" cy="133353"/>
            </a:xfrm>
          </p:grpSpPr>
          <p:sp>
            <p:nvSpPr>
              <p:cNvPr id="119" name="Oval 118"/>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4" name="Rounded Rectangle 113"/>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16" name="Straight Connector 115"/>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5" name="TextBox 4"/>
          <p:cNvSpPr txBox="1"/>
          <p:nvPr/>
        </p:nvSpPr>
        <p:spPr>
          <a:xfrm>
            <a:off x="3883006" y="5974962"/>
            <a:ext cx="3869393" cy="1015663"/>
          </a:xfrm>
          <a:prstGeom prst="rect">
            <a:avLst/>
          </a:prstGeom>
          <a:noFill/>
        </p:spPr>
        <p:txBody>
          <a:bodyPr wrap="none" rtlCol="0">
            <a:spAutoFit/>
          </a:bodyPr>
          <a:lstStyle/>
          <a:p>
            <a:pPr algn="ctr"/>
            <a:r>
              <a:rPr lang="en-US" sz="2000" dirty="0" smtClean="0"/>
              <a:t>Thank you!</a:t>
            </a:r>
          </a:p>
          <a:p>
            <a:r>
              <a:rPr lang="en-US" sz="2000" dirty="0">
                <a:hlinkClick r:id="rId2"/>
              </a:rPr>
              <a:t>https://</a:t>
            </a:r>
            <a:r>
              <a:rPr lang="en-US" sz="2000" dirty="0" smtClean="0">
                <a:hlinkClick r:id="rId2"/>
              </a:rPr>
              <a:t>github.com/vdalal/lego-ev3</a:t>
            </a:r>
            <a:endParaRPr lang="en-US" sz="2000" dirty="0" smtClean="0"/>
          </a:p>
          <a:p>
            <a:endParaRPr lang="en-US" sz="2000" dirty="0"/>
          </a:p>
        </p:txBody>
      </p:sp>
    </p:spTree>
    <p:extLst>
      <p:ext uri="{BB962C8B-B14F-4D97-AF65-F5344CB8AC3E}">
        <p14:creationId xmlns:p14="http://schemas.microsoft.com/office/powerpoint/2010/main" val="10543516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9" name="Content Placeholder 18"/>
          <p:cNvGraphicFramePr>
            <a:graphicFrameLocks noGrp="1"/>
          </p:cNvGraphicFramePr>
          <p:nvPr>
            <p:ph idx="1"/>
            <p:extLst>
              <p:ext uri="{D42A27DB-BD31-4B8C-83A1-F6EECF244321}">
                <p14:modId xmlns:p14="http://schemas.microsoft.com/office/powerpoint/2010/main" val="2044605824"/>
              </p:ext>
            </p:extLst>
          </p:nvPr>
        </p:nvGraphicFramePr>
        <p:xfrm>
          <a:off x="1163741" y="917025"/>
          <a:ext cx="10733620" cy="6005376"/>
        </p:xfrm>
        <a:graphic>
          <a:graphicData uri="http://schemas.openxmlformats.org/drawingml/2006/table">
            <a:tbl>
              <a:tblPr/>
              <a:tblGrid>
                <a:gridCol w="1358904"/>
                <a:gridCol w="6398889"/>
                <a:gridCol w="2975827"/>
              </a:tblGrid>
              <a:tr h="214280">
                <a:tc>
                  <a:txBody>
                    <a:bodyPr/>
                    <a:lstStyle/>
                    <a:p>
                      <a:pPr algn="ctr" rtl="0" fontAlgn="t">
                        <a:spcBef>
                          <a:spcPts val="0"/>
                        </a:spcBef>
                        <a:spcAft>
                          <a:spcPts val="0"/>
                        </a:spcAft>
                      </a:pPr>
                      <a:r>
                        <a:rPr lang="en-US" sz="1200" b="1" i="0" u="none" strike="noStrike">
                          <a:solidFill>
                            <a:srgbClr val="000000"/>
                          </a:solidFill>
                          <a:effectLst/>
                          <a:latin typeface="Arial" charset="0"/>
                        </a:rPr>
                        <a:t>Week</a:t>
                      </a:r>
                      <a:endParaRPr lang="en-US" sz="1200">
                        <a:effectLst/>
                      </a:endParaRP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Arial" charset="0"/>
                        </a:rPr>
                        <a:t>Plan</a:t>
                      </a:r>
                      <a:endParaRPr lang="en-US" sz="1200">
                        <a:effectLst/>
                      </a:endParaRP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Arial" charset="0"/>
                        </a:rPr>
                        <a:t>Comments</a:t>
                      </a:r>
                      <a:endParaRPr lang="en-US" sz="1200">
                        <a:effectLst/>
                      </a:endParaRP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4315">
                <a:tc>
                  <a:txBody>
                    <a:bodyPr/>
                    <a:lstStyle/>
                    <a:p>
                      <a:pPr algn="ctr" rtl="0" fontAlgn="t">
                        <a:spcBef>
                          <a:spcPts val="0"/>
                        </a:spcBef>
                        <a:spcAft>
                          <a:spcPts val="0"/>
                        </a:spcAft>
                      </a:pPr>
                      <a:r>
                        <a:rPr lang="en-US" sz="1200" b="0" i="0" u="none" strike="noStrike" dirty="0">
                          <a:solidFill>
                            <a:srgbClr val="000000"/>
                          </a:solidFill>
                          <a:effectLst/>
                          <a:latin typeface="Arial" charset="0"/>
                        </a:rPr>
                        <a:t>Week #1</a:t>
                      </a:r>
                      <a:endParaRPr lang="en-US" sz="1200" dirty="0">
                        <a:effectLst/>
                      </a:endParaRP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Introduction - 5 mins</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EV3 Kit, sensors, code, download etc.</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Logistics - 5 mins</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EV3 proficiency, split into groups</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Norms</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Discuss - 10 mins</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Session Goal: </a:t>
                      </a:r>
                    </a:p>
                    <a:p>
                      <a:pPr marL="1143000" lvl="2" indent="-228600" rtl="0" fontAlgn="base">
                        <a:spcBef>
                          <a:spcPts val="0"/>
                        </a:spcBef>
                        <a:spcAft>
                          <a:spcPts val="0"/>
                        </a:spcAft>
                        <a:buFont typeface="Arial" charset="0"/>
                        <a:buChar char="•"/>
                      </a:pPr>
                      <a:r>
                        <a:rPr lang="en-US" sz="1200" b="0" i="0" u="none" strike="noStrike" dirty="0">
                          <a:solidFill>
                            <a:srgbClr val="000000"/>
                          </a:solidFill>
                          <a:effectLst/>
                          <a:latin typeface="Arial" charset="0"/>
                        </a:rPr>
                        <a:t>Demo</a:t>
                      </a:r>
                    </a:p>
                    <a:p>
                      <a:pPr marL="1600200" lvl="3" indent="-228600" rtl="0" fontAlgn="base">
                        <a:spcBef>
                          <a:spcPts val="0"/>
                        </a:spcBef>
                        <a:spcAft>
                          <a:spcPts val="0"/>
                        </a:spcAft>
                        <a:buFont typeface="Arial" charset="0"/>
                        <a:buChar char="•"/>
                      </a:pPr>
                      <a:r>
                        <a:rPr lang="en-US" sz="1200" b="0" i="0" u="none" strike="noStrike" dirty="0">
                          <a:solidFill>
                            <a:srgbClr val="000000"/>
                          </a:solidFill>
                          <a:effectLst/>
                          <a:latin typeface="Arial" charset="0"/>
                        </a:rPr>
                        <a:t>Bot MUST work cooperatively (avoid obstacles, not crash)</a:t>
                      </a:r>
                    </a:p>
                    <a:p>
                      <a:pPr marL="1143000" lvl="2" indent="-228600" rtl="0" fontAlgn="base">
                        <a:spcBef>
                          <a:spcPts val="0"/>
                        </a:spcBef>
                        <a:spcAft>
                          <a:spcPts val="0"/>
                        </a:spcAft>
                        <a:buFont typeface="Arial" charset="0"/>
                        <a:buChar char="•"/>
                      </a:pPr>
                      <a:r>
                        <a:rPr lang="en-US" sz="1200" b="0" i="0" u="none" strike="noStrike" dirty="0">
                          <a:solidFill>
                            <a:srgbClr val="000000"/>
                          </a:solidFill>
                          <a:effectLst/>
                          <a:latin typeface="Arial" charset="0"/>
                        </a:rPr>
                        <a:t>Stay within boundary</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Discuss/Debate sensor options</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Build - Driver Base (start) - 45 mins</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Program - Driver Base</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Download code</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Move straight line, move back/forth, &amp; turn</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Loop(s)</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Review Goal(s)</a:t>
                      </a: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2 students/group, 8 groups, 8 kits</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Everyone does the same build so we can help each other</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Challenge: our builds can interact with each other </a:t>
                      </a:r>
                    </a:p>
                    <a:p>
                      <a:pPr fontAlgn="t"/>
                      <a:r>
                        <a:rPr lang="en-US" sz="1200" dirty="0">
                          <a:effectLst/>
                        </a:rPr>
                        <a:t/>
                      </a:r>
                      <a:br>
                        <a:rPr lang="en-US" sz="1200" dirty="0">
                          <a:effectLst/>
                        </a:rPr>
                      </a:br>
                      <a:endParaRPr lang="en-US" sz="1200" dirty="0">
                        <a:effectLst/>
                      </a:endParaRP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1808">
                <a:tc>
                  <a:txBody>
                    <a:bodyPr/>
                    <a:lstStyle/>
                    <a:p>
                      <a:pPr algn="ctr" rtl="0" fontAlgn="t">
                        <a:spcBef>
                          <a:spcPts val="0"/>
                        </a:spcBef>
                        <a:spcAft>
                          <a:spcPts val="0"/>
                        </a:spcAft>
                      </a:pPr>
                      <a:r>
                        <a:rPr lang="en-US" sz="1200" b="0" i="0" u="none" strike="noStrike" dirty="0">
                          <a:solidFill>
                            <a:srgbClr val="000000"/>
                          </a:solidFill>
                          <a:effectLst/>
                          <a:latin typeface="Arial" charset="0"/>
                        </a:rPr>
                        <a:t>Week #2</a:t>
                      </a:r>
                      <a:endParaRPr lang="en-US" sz="1200" dirty="0">
                        <a:effectLst/>
                      </a:endParaRP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buFont typeface="Arial" charset="0"/>
                        <a:buChar char="•"/>
                      </a:pPr>
                      <a:r>
                        <a:rPr lang="en-US" sz="1200" b="0" i="0" u="none" strike="noStrike">
                          <a:solidFill>
                            <a:srgbClr val="000000"/>
                          </a:solidFill>
                          <a:effectLst/>
                          <a:latin typeface="Arial" charset="0"/>
                        </a:rPr>
                        <a:t>Discuss: </a:t>
                      </a:r>
                    </a:p>
                    <a:p>
                      <a:pPr marL="742950" lvl="1" indent="-285750" rtl="0" fontAlgn="base">
                        <a:spcBef>
                          <a:spcPts val="0"/>
                        </a:spcBef>
                        <a:spcAft>
                          <a:spcPts val="0"/>
                        </a:spcAft>
                        <a:buFont typeface="Arial" charset="0"/>
                        <a:buChar char="•"/>
                      </a:pPr>
                      <a:r>
                        <a:rPr lang="en-US" sz="1200" b="0" i="0" u="none" strike="noStrike">
                          <a:solidFill>
                            <a:srgbClr val="000000"/>
                          </a:solidFill>
                          <a:effectLst/>
                          <a:latin typeface="Arial" charset="0"/>
                        </a:rPr>
                        <a:t>Goal(s) - weekly &amp; session goals</a:t>
                      </a:r>
                    </a:p>
                    <a:p>
                      <a:pPr rtl="0" fontAlgn="base">
                        <a:spcBef>
                          <a:spcPts val="0"/>
                        </a:spcBef>
                        <a:spcAft>
                          <a:spcPts val="0"/>
                        </a:spcAft>
                        <a:buFont typeface="Arial" charset="0"/>
                        <a:buChar char="•"/>
                      </a:pPr>
                      <a:r>
                        <a:rPr lang="en-US" sz="1200" b="0" i="0" u="none" strike="noStrike">
                          <a:solidFill>
                            <a:srgbClr val="000000"/>
                          </a:solidFill>
                          <a:effectLst/>
                          <a:latin typeface="Arial" charset="0"/>
                        </a:rPr>
                        <a:t>Finalize sensor options</a:t>
                      </a:r>
                    </a:p>
                    <a:p>
                      <a:pPr rtl="0" fontAlgn="base">
                        <a:spcBef>
                          <a:spcPts val="0"/>
                        </a:spcBef>
                        <a:spcAft>
                          <a:spcPts val="0"/>
                        </a:spcAft>
                        <a:buFont typeface="Arial" charset="0"/>
                        <a:buChar char="•"/>
                      </a:pPr>
                      <a:r>
                        <a:rPr lang="en-US" sz="1200" b="0" i="0" u="none" strike="noStrike">
                          <a:solidFill>
                            <a:srgbClr val="000000"/>
                          </a:solidFill>
                          <a:effectLst/>
                          <a:latin typeface="Arial" charset="0"/>
                        </a:rPr>
                        <a:t>Program - Driver Base (continued)</a:t>
                      </a:r>
                    </a:p>
                    <a:p>
                      <a:pPr marL="742950" lvl="1" indent="-285750" rtl="0" fontAlgn="base">
                        <a:spcBef>
                          <a:spcPts val="0"/>
                        </a:spcBef>
                        <a:spcAft>
                          <a:spcPts val="0"/>
                        </a:spcAft>
                        <a:buFont typeface="Arial" charset="0"/>
                        <a:buChar char="•"/>
                      </a:pPr>
                      <a:r>
                        <a:rPr lang="en-US" sz="1200" b="0" i="0" u="none" strike="noStrike">
                          <a:solidFill>
                            <a:srgbClr val="000000"/>
                          </a:solidFill>
                          <a:effectLst/>
                          <a:latin typeface="Arial" charset="0"/>
                        </a:rPr>
                        <a:t>Move straight line, move back/forth, &amp; turn</a:t>
                      </a:r>
                    </a:p>
                    <a:p>
                      <a:pPr marL="742950" lvl="1" indent="-285750" rtl="0" fontAlgn="base">
                        <a:spcBef>
                          <a:spcPts val="0"/>
                        </a:spcBef>
                        <a:spcAft>
                          <a:spcPts val="0"/>
                        </a:spcAft>
                        <a:buFont typeface="Arial" charset="0"/>
                        <a:buChar char="•"/>
                      </a:pPr>
                      <a:r>
                        <a:rPr lang="en-US" sz="1200" b="0" i="0" u="none" strike="noStrike">
                          <a:solidFill>
                            <a:srgbClr val="000000"/>
                          </a:solidFill>
                          <a:effectLst/>
                          <a:latin typeface="Arial" charset="0"/>
                        </a:rPr>
                        <a:t>Loop(s)</a:t>
                      </a:r>
                    </a:p>
                    <a:p>
                      <a:pPr rtl="0" fontAlgn="base">
                        <a:spcBef>
                          <a:spcPts val="0"/>
                        </a:spcBef>
                        <a:spcAft>
                          <a:spcPts val="0"/>
                        </a:spcAft>
                        <a:buFont typeface="Arial" charset="0"/>
                        <a:buChar char="•"/>
                      </a:pPr>
                      <a:r>
                        <a:rPr lang="en-US" sz="1200" b="0" i="0" u="none" strike="noStrike">
                          <a:solidFill>
                            <a:srgbClr val="000000"/>
                          </a:solidFill>
                          <a:effectLst/>
                          <a:latin typeface="Arial" charset="0"/>
                        </a:rPr>
                        <a:t>Add another sensor e.g. ultrasonic sensor</a:t>
                      </a:r>
                    </a:p>
                    <a:p>
                      <a:pPr marL="742950" lvl="1" indent="-285750" rtl="0" fontAlgn="base">
                        <a:spcBef>
                          <a:spcPts val="0"/>
                        </a:spcBef>
                        <a:spcAft>
                          <a:spcPts val="0"/>
                        </a:spcAft>
                        <a:buFont typeface="Arial" charset="0"/>
                        <a:buChar char="•"/>
                      </a:pPr>
                      <a:r>
                        <a:rPr lang="en-US" sz="1200" b="0" i="0" u="none" strike="noStrike">
                          <a:solidFill>
                            <a:srgbClr val="000000"/>
                          </a:solidFill>
                          <a:effectLst/>
                          <a:latin typeface="Arial" charset="0"/>
                        </a:rPr>
                        <a:t>Detect obstacle, Stop on obstacle, avoid (turn) on obstacle</a:t>
                      </a:r>
                    </a:p>
                    <a:p>
                      <a:pPr marL="742950" lvl="1" indent="-285750" rtl="0" fontAlgn="base">
                        <a:spcBef>
                          <a:spcPts val="0"/>
                        </a:spcBef>
                        <a:spcAft>
                          <a:spcPts val="0"/>
                        </a:spcAft>
                        <a:buFont typeface="Arial" charset="0"/>
                        <a:buChar char="•"/>
                      </a:pPr>
                      <a:r>
                        <a:rPr lang="en-US" sz="1200" b="0" i="0" u="none" strike="noStrike">
                          <a:solidFill>
                            <a:srgbClr val="000000"/>
                          </a:solidFill>
                          <a:effectLst/>
                          <a:latin typeface="Arial" charset="0"/>
                        </a:rPr>
                        <a:t>Add Movement - back/forth &amp; turn</a:t>
                      </a:r>
                    </a:p>
                    <a:p>
                      <a:pPr rtl="0" fontAlgn="base">
                        <a:spcBef>
                          <a:spcPts val="0"/>
                        </a:spcBef>
                        <a:spcAft>
                          <a:spcPts val="0"/>
                        </a:spcAft>
                        <a:buFont typeface="Arial" charset="0"/>
                        <a:buChar char="•"/>
                      </a:pPr>
                      <a:r>
                        <a:rPr lang="en-US" sz="1200" b="0" i="0" u="none" strike="noStrike">
                          <a:solidFill>
                            <a:srgbClr val="000000"/>
                          </a:solidFill>
                          <a:effectLst/>
                          <a:latin typeface="Arial" charset="0"/>
                        </a:rPr>
                        <a:t>Challenge:</a:t>
                      </a:r>
                    </a:p>
                    <a:p>
                      <a:pPr marL="742950" lvl="1" indent="-285750" rtl="0" fontAlgn="base">
                        <a:spcBef>
                          <a:spcPts val="0"/>
                        </a:spcBef>
                        <a:spcAft>
                          <a:spcPts val="0"/>
                        </a:spcAft>
                        <a:buFont typeface="Arial" charset="0"/>
                        <a:buChar char="•"/>
                      </a:pPr>
                      <a:r>
                        <a:rPr lang="en-US" sz="1200" b="0" i="0" u="none" strike="noStrike">
                          <a:solidFill>
                            <a:srgbClr val="000000"/>
                          </a:solidFill>
                          <a:effectLst/>
                          <a:latin typeface="Arial" charset="0"/>
                        </a:rPr>
                        <a:t>Display: STOP</a:t>
                      </a:r>
                    </a:p>
                    <a:p>
                      <a:pPr marL="742950" lvl="1" indent="-285750" rtl="0" fontAlgn="base">
                        <a:spcBef>
                          <a:spcPts val="0"/>
                        </a:spcBef>
                        <a:spcAft>
                          <a:spcPts val="0"/>
                        </a:spcAft>
                        <a:buFont typeface="Arial" charset="0"/>
                        <a:buChar char="•"/>
                      </a:pPr>
                      <a:r>
                        <a:rPr lang="en-US" sz="1200" b="0" i="0" u="none" strike="noStrike">
                          <a:solidFill>
                            <a:srgbClr val="000000"/>
                          </a:solidFill>
                          <a:effectLst/>
                          <a:latin typeface="Arial" charset="0"/>
                        </a:rPr>
                        <a:t>Sound: Make sound #1 for 3 secs</a:t>
                      </a:r>
                    </a:p>
                    <a:p>
                      <a:pPr marL="742950" lvl="1" indent="-285750" rtl="0" fontAlgn="base">
                        <a:spcBef>
                          <a:spcPts val="0"/>
                        </a:spcBef>
                        <a:spcAft>
                          <a:spcPts val="0"/>
                        </a:spcAft>
                        <a:buFont typeface="Arial" charset="0"/>
                        <a:buChar char="•"/>
                      </a:pPr>
                      <a:r>
                        <a:rPr lang="en-US" sz="1200" b="0" i="0" u="none" strike="noStrike">
                          <a:solidFill>
                            <a:srgbClr val="000000"/>
                          </a:solidFill>
                          <a:effectLst/>
                          <a:latin typeface="Arial" charset="0"/>
                        </a:rPr>
                        <a:t>Move back slowly</a:t>
                      </a:r>
                    </a:p>
                    <a:p>
                      <a:pPr rtl="0" fontAlgn="base">
                        <a:spcBef>
                          <a:spcPts val="0"/>
                        </a:spcBef>
                        <a:spcAft>
                          <a:spcPts val="0"/>
                        </a:spcAft>
                        <a:buFont typeface="Arial" charset="0"/>
                        <a:buChar char="•"/>
                      </a:pPr>
                      <a:r>
                        <a:rPr lang="en-US" sz="1200" b="0" i="0" u="none" strike="noStrike">
                          <a:solidFill>
                            <a:srgbClr val="000000"/>
                          </a:solidFill>
                          <a:effectLst/>
                          <a:latin typeface="Arial" charset="0"/>
                        </a:rPr>
                        <a:t>Review Goal(s)</a:t>
                      </a: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Challenge</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based on discussion with students</a:t>
                      </a: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 name="Title 1"/>
          <p:cNvSpPr>
            <a:spLocks noGrp="1"/>
          </p:cNvSpPr>
          <p:nvPr>
            <p:ph type="title"/>
          </p:nvPr>
        </p:nvSpPr>
        <p:spPr>
          <a:xfrm>
            <a:off x="825062" y="-241737"/>
            <a:ext cx="10515600" cy="1325563"/>
          </a:xfrm>
          <a:prstGeom prst="ellipse">
            <a:avLst/>
          </a:prstGeom>
        </p:spPr>
        <p:txBody>
          <a:bodyPr vert="horz" lIns="91440" tIns="45720" rIns="91440" bIns="45720" rtlCol="0" anchor="ctr">
            <a:normAutofit/>
          </a:bodyPr>
          <a:lstStyle/>
          <a:p>
            <a:r>
              <a:rPr lang="en-US" sz="3600" dirty="0" smtClean="0"/>
              <a:t>Rough Class Schedule &amp; Plan </a:t>
            </a:r>
            <a:r>
              <a:rPr lang="mr-IN" sz="3600" dirty="0" smtClean="0"/>
              <a:t>–</a:t>
            </a:r>
            <a:r>
              <a:rPr lang="en-US" sz="3600" dirty="0" smtClean="0"/>
              <a:t> (1)</a:t>
            </a:r>
            <a:endParaRPr lang="en-US" sz="3600" kern="1200" dirty="0">
              <a:solidFill>
                <a:schemeClr val="tx1"/>
              </a:solidFill>
            </a:endParaRPr>
          </a:p>
        </p:txBody>
      </p:sp>
      <p:sp>
        <p:nvSpPr>
          <p:cNvPr id="7"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6" name="Group 5"/>
          <p:cNvGrpSpPr/>
          <p:nvPr/>
        </p:nvGrpSpPr>
        <p:grpSpPr>
          <a:xfrm>
            <a:off x="92177" y="109280"/>
            <a:ext cx="1071564" cy="510610"/>
            <a:chOff x="2171700" y="3167408"/>
            <a:chExt cx="1071564" cy="510610"/>
          </a:xfrm>
        </p:grpSpPr>
        <p:grpSp>
          <p:nvGrpSpPr>
            <p:cNvPr id="8" name="Group 7"/>
            <p:cNvGrpSpPr/>
            <p:nvPr/>
          </p:nvGrpSpPr>
          <p:grpSpPr>
            <a:xfrm>
              <a:off x="2245516" y="3544665"/>
              <a:ext cx="509591" cy="133353"/>
              <a:chOff x="2300288" y="4081460"/>
              <a:chExt cx="509591" cy="133353"/>
            </a:xfrm>
          </p:grpSpPr>
          <p:sp>
            <p:nvSpPr>
              <p:cNvPr id="17" name="Oval 16"/>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2245516" y="3167408"/>
              <a:ext cx="509591" cy="133353"/>
              <a:chOff x="2300288" y="4081460"/>
              <a:chExt cx="509591" cy="133353"/>
            </a:xfrm>
          </p:grpSpPr>
          <p:sp>
            <p:nvSpPr>
              <p:cNvPr id="15" name="Oval 1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ounded Rectangle 9"/>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2" name="Straight Connector 11"/>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0"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
            </a:r>
            <a:br>
              <a:rPr kumimoji="0" lang="x-none" altLang="x-none" sz="1800" b="0" i="0" u="none" strike="noStrike" cap="none" normalizeH="0" baseline="0">
                <a:ln>
                  <a:noFill/>
                </a:ln>
                <a:solidFill>
                  <a:schemeClr val="tx1"/>
                </a:solidFill>
                <a:effectLst/>
                <a:latin typeface="Arial" charset="0"/>
              </a:rPr>
            </a:br>
            <a:endParaRPr kumimoji="0" lang="x-none" altLang="x-none"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22" name="Rectangle 21"/>
          <p:cNvSpPr/>
          <p:nvPr/>
        </p:nvSpPr>
        <p:spPr>
          <a:xfrm>
            <a:off x="2435650" y="591014"/>
            <a:ext cx="7300380" cy="261610"/>
          </a:xfrm>
          <a:prstGeom prst="rect">
            <a:avLst/>
          </a:prstGeom>
        </p:spPr>
        <p:txBody>
          <a:bodyPr wrap="square">
            <a:spAutoFit/>
          </a:bodyPr>
          <a:lstStyle/>
          <a:p>
            <a:r>
              <a:rPr lang="en-US" sz="1100" dirty="0" smtClean="0">
                <a:hlinkClick r:id="rId2"/>
              </a:rPr>
              <a:t>Reference: https</a:t>
            </a:r>
            <a:r>
              <a:rPr lang="en-US" sz="1100" dirty="0">
                <a:hlinkClick r:id="rId2"/>
              </a:rPr>
              <a:t>://</a:t>
            </a:r>
            <a:r>
              <a:rPr lang="en-US" sz="1100" dirty="0" smtClean="0">
                <a:hlinkClick r:id="rId2"/>
              </a:rPr>
              <a:t>docs.google.com/document/d/1ODXoy8ChpRAfU1ifJo9y75IHdOogI4xekYyTUXGOlkM/edit</a:t>
            </a:r>
            <a:endParaRPr lang="en-US" sz="1100" dirty="0"/>
          </a:p>
        </p:txBody>
      </p:sp>
    </p:spTree>
    <p:extLst>
      <p:ext uri="{BB962C8B-B14F-4D97-AF65-F5344CB8AC3E}">
        <p14:creationId xmlns:p14="http://schemas.microsoft.com/office/powerpoint/2010/main" val="1103192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9" name="Content Placeholder 18"/>
          <p:cNvGraphicFramePr>
            <a:graphicFrameLocks noGrp="1"/>
          </p:cNvGraphicFramePr>
          <p:nvPr>
            <p:ph idx="1"/>
            <p:extLst>
              <p:ext uri="{D42A27DB-BD31-4B8C-83A1-F6EECF244321}">
                <p14:modId xmlns:p14="http://schemas.microsoft.com/office/powerpoint/2010/main" val="1589727926"/>
              </p:ext>
            </p:extLst>
          </p:nvPr>
        </p:nvGraphicFramePr>
        <p:xfrm>
          <a:off x="1014316" y="1083826"/>
          <a:ext cx="10810239" cy="5324928"/>
        </p:xfrm>
        <a:graphic>
          <a:graphicData uri="http://schemas.openxmlformats.org/drawingml/2006/table">
            <a:tbl>
              <a:tblPr/>
              <a:tblGrid>
                <a:gridCol w="1368604"/>
                <a:gridCol w="6444566"/>
                <a:gridCol w="2997069"/>
              </a:tblGrid>
              <a:tr h="0">
                <a:tc>
                  <a:txBody>
                    <a:bodyPr/>
                    <a:lstStyle/>
                    <a:p>
                      <a:pPr algn="ctr" rtl="0" fontAlgn="t">
                        <a:spcBef>
                          <a:spcPts val="0"/>
                        </a:spcBef>
                        <a:spcAft>
                          <a:spcPts val="0"/>
                        </a:spcAft>
                      </a:pPr>
                      <a:r>
                        <a:rPr lang="en-US" sz="1200" b="1" i="0" u="none" strike="noStrike">
                          <a:solidFill>
                            <a:srgbClr val="000000"/>
                          </a:solidFill>
                          <a:effectLst/>
                          <a:latin typeface="Arial" charset="0"/>
                        </a:rPr>
                        <a:t>Week</a:t>
                      </a:r>
                      <a:endParaRPr lang="en-US" sz="1200">
                        <a:effectLst/>
                      </a:endParaRP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Arial" charset="0"/>
                        </a:rPr>
                        <a:t>Plan</a:t>
                      </a:r>
                      <a:endParaRPr lang="en-US" sz="1200">
                        <a:effectLst/>
                      </a:endParaRP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Arial" charset="0"/>
                        </a:rPr>
                        <a:t>Comments</a:t>
                      </a:r>
                      <a:endParaRPr lang="en-US" sz="1200">
                        <a:effectLst/>
                      </a:endParaRP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27719">
                <a:tc>
                  <a:txBody>
                    <a:bodyPr/>
                    <a:lstStyle/>
                    <a:p>
                      <a:pPr algn="ctr" rtl="0" fontAlgn="t">
                        <a:spcBef>
                          <a:spcPts val="0"/>
                        </a:spcBef>
                        <a:spcAft>
                          <a:spcPts val="0"/>
                        </a:spcAft>
                      </a:pPr>
                      <a:r>
                        <a:rPr lang="nl-NL" sz="1200" b="0" i="0" u="none" strike="noStrike" dirty="0">
                          <a:solidFill>
                            <a:srgbClr val="000000"/>
                          </a:solidFill>
                          <a:effectLst/>
                          <a:latin typeface="Arial" charset="0"/>
                        </a:rPr>
                        <a:t>Week #3</a:t>
                      </a:r>
                      <a:endParaRPr lang="nl-NL" sz="1200" dirty="0">
                        <a:effectLst/>
                      </a:endParaRP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buFont typeface="Arial" charset="0"/>
                        <a:buChar char="•"/>
                      </a:pPr>
                      <a:r>
                        <a:rPr lang="en-US" sz="1200" b="0" i="0" u="none" strike="noStrike">
                          <a:solidFill>
                            <a:srgbClr val="000000"/>
                          </a:solidFill>
                          <a:effectLst/>
                          <a:latin typeface="Arial" charset="0"/>
                        </a:rPr>
                        <a:t>Discuss Goal(s) - weekly &amp; session goals</a:t>
                      </a:r>
                    </a:p>
                    <a:p>
                      <a:pPr rtl="0" fontAlgn="base">
                        <a:spcBef>
                          <a:spcPts val="0"/>
                        </a:spcBef>
                        <a:spcAft>
                          <a:spcPts val="0"/>
                        </a:spcAft>
                        <a:buFont typeface="Arial" charset="0"/>
                        <a:buChar char="•"/>
                      </a:pPr>
                      <a:r>
                        <a:rPr lang="en-US" sz="1200" b="0" i="0" u="none" strike="noStrike">
                          <a:solidFill>
                            <a:srgbClr val="000000"/>
                          </a:solidFill>
                          <a:effectLst/>
                          <a:latin typeface="Arial" charset="0"/>
                        </a:rPr>
                        <a:t>Add ONE sensor e.g. light sensor</a:t>
                      </a:r>
                    </a:p>
                    <a:p>
                      <a:pPr marL="742950" lvl="1" indent="-285750" rtl="0" fontAlgn="base">
                        <a:spcBef>
                          <a:spcPts val="0"/>
                        </a:spcBef>
                        <a:spcAft>
                          <a:spcPts val="0"/>
                        </a:spcAft>
                        <a:buFont typeface="Arial" charset="0"/>
                        <a:buChar char="•"/>
                      </a:pPr>
                      <a:r>
                        <a:rPr lang="en-US" sz="1200" b="0" i="0" u="none" strike="noStrike">
                          <a:solidFill>
                            <a:srgbClr val="000000"/>
                          </a:solidFill>
                          <a:effectLst/>
                          <a:latin typeface="Arial" charset="0"/>
                        </a:rPr>
                        <a:t>Stay within boundary</a:t>
                      </a:r>
                    </a:p>
                    <a:p>
                      <a:pPr marL="742950" lvl="1" indent="-285750" rtl="0" fontAlgn="base">
                        <a:spcBef>
                          <a:spcPts val="0"/>
                        </a:spcBef>
                        <a:spcAft>
                          <a:spcPts val="0"/>
                        </a:spcAft>
                        <a:buFont typeface="Arial" charset="0"/>
                        <a:buChar char="•"/>
                      </a:pPr>
                      <a:r>
                        <a:rPr lang="en-US" sz="1200" b="0" i="0" u="none" strike="noStrike">
                          <a:solidFill>
                            <a:srgbClr val="000000"/>
                          </a:solidFill>
                          <a:effectLst/>
                          <a:latin typeface="Arial" charset="0"/>
                        </a:rPr>
                        <a:t>Stop at line boundary, turn back/around</a:t>
                      </a:r>
                    </a:p>
                    <a:p>
                      <a:pPr rtl="0" fontAlgn="base">
                        <a:spcBef>
                          <a:spcPts val="0"/>
                        </a:spcBef>
                        <a:spcAft>
                          <a:spcPts val="0"/>
                        </a:spcAft>
                        <a:buFont typeface="Arial" charset="0"/>
                        <a:buChar char="•"/>
                      </a:pPr>
                      <a:r>
                        <a:rPr lang="en-US" sz="1200" b="0" i="0" u="none" strike="noStrike">
                          <a:solidFill>
                            <a:srgbClr val="000000"/>
                          </a:solidFill>
                          <a:effectLst/>
                          <a:latin typeface="Arial" charset="0"/>
                        </a:rPr>
                        <a:t>Challenge</a:t>
                      </a:r>
                    </a:p>
                    <a:p>
                      <a:pPr marL="742950" lvl="1" indent="-285750" rtl="0" fontAlgn="base">
                        <a:spcBef>
                          <a:spcPts val="0"/>
                        </a:spcBef>
                        <a:spcAft>
                          <a:spcPts val="0"/>
                        </a:spcAft>
                        <a:buFont typeface="Arial" charset="0"/>
                        <a:buChar char="•"/>
                      </a:pPr>
                      <a:r>
                        <a:rPr lang="en-US" sz="1200" b="0" i="0" u="none" strike="noStrike">
                          <a:solidFill>
                            <a:srgbClr val="000000"/>
                          </a:solidFill>
                          <a:effectLst/>
                          <a:latin typeface="Arial" charset="0"/>
                        </a:rPr>
                        <a:t>Kill switch: Touch Sensor</a:t>
                      </a:r>
                    </a:p>
                    <a:p>
                      <a:pPr marL="742950" lvl="1" indent="-285750" rtl="0" fontAlgn="base">
                        <a:spcBef>
                          <a:spcPts val="0"/>
                        </a:spcBef>
                        <a:spcAft>
                          <a:spcPts val="0"/>
                        </a:spcAft>
                        <a:buFont typeface="Arial" charset="0"/>
                        <a:buChar char="•"/>
                      </a:pPr>
                      <a:r>
                        <a:rPr lang="en-US" sz="1200" b="0" i="0" u="none" strike="noStrike">
                          <a:solidFill>
                            <a:srgbClr val="000000"/>
                          </a:solidFill>
                          <a:effectLst/>
                          <a:latin typeface="Arial" charset="0"/>
                        </a:rPr>
                        <a:t>Display: END</a:t>
                      </a:r>
                    </a:p>
                    <a:p>
                      <a:pPr marL="742950" lvl="1" indent="-285750" rtl="0" fontAlgn="base">
                        <a:spcBef>
                          <a:spcPts val="0"/>
                        </a:spcBef>
                        <a:spcAft>
                          <a:spcPts val="0"/>
                        </a:spcAft>
                        <a:buFont typeface="Arial" charset="0"/>
                        <a:buChar char="•"/>
                      </a:pPr>
                      <a:r>
                        <a:rPr lang="en-US" sz="1200" b="0" i="0" u="none" strike="noStrike">
                          <a:solidFill>
                            <a:srgbClr val="000000"/>
                          </a:solidFill>
                          <a:effectLst/>
                          <a:latin typeface="Arial" charset="0"/>
                        </a:rPr>
                        <a:t>Sound: Make sound #2 for 3 secs</a:t>
                      </a:r>
                    </a:p>
                    <a:p>
                      <a:pPr marL="742950" lvl="1" indent="-285750" rtl="0" fontAlgn="base">
                        <a:spcBef>
                          <a:spcPts val="0"/>
                        </a:spcBef>
                        <a:spcAft>
                          <a:spcPts val="0"/>
                        </a:spcAft>
                        <a:buFont typeface="Arial" charset="0"/>
                        <a:buChar char="•"/>
                      </a:pPr>
                      <a:r>
                        <a:rPr lang="en-US" sz="1200" b="0" i="0" u="none" strike="noStrike">
                          <a:solidFill>
                            <a:srgbClr val="000000"/>
                          </a:solidFill>
                          <a:effectLst/>
                          <a:latin typeface="Arial" charset="0"/>
                        </a:rPr>
                        <a:t>Move back slowly</a:t>
                      </a:r>
                    </a:p>
                    <a:p>
                      <a:pPr rtl="0" fontAlgn="base">
                        <a:spcBef>
                          <a:spcPts val="0"/>
                        </a:spcBef>
                        <a:spcAft>
                          <a:spcPts val="0"/>
                        </a:spcAft>
                        <a:buFont typeface="Arial" charset="0"/>
                        <a:buChar char="•"/>
                      </a:pPr>
                      <a:r>
                        <a:rPr lang="en-US" sz="1200" b="0" i="0" u="none" strike="noStrike">
                          <a:solidFill>
                            <a:srgbClr val="000000"/>
                          </a:solidFill>
                          <a:effectLst/>
                          <a:latin typeface="Arial" charset="0"/>
                        </a:rPr>
                        <a:t>Review Goal(s)</a:t>
                      </a: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buFont typeface="Arial" charset="0"/>
                        <a:buChar char="•"/>
                      </a:pPr>
                      <a:r>
                        <a:rPr lang="en-US" sz="1200" b="0" i="0" u="none" strike="noStrike">
                          <a:solidFill>
                            <a:srgbClr val="000000"/>
                          </a:solidFill>
                          <a:effectLst/>
                          <a:latin typeface="Arial" charset="0"/>
                        </a:rPr>
                        <a:t>Challenge</a:t>
                      </a:r>
                    </a:p>
                    <a:p>
                      <a:pPr marL="742950" lvl="1" indent="-285750" rtl="0" fontAlgn="base">
                        <a:spcBef>
                          <a:spcPts val="0"/>
                        </a:spcBef>
                        <a:spcAft>
                          <a:spcPts val="0"/>
                        </a:spcAft>
                        <a:buFont typeface="Arial" charset="0"/>
                        <a:buChar char="•"/>
                      </a:pPr>
                      <a:r>
                        <a:rPr lang="en-US" sz="1200" b="0" i="0" u="none" strike="noStrike">
                          <a:solidFill>
                            <a:srgbClr val="000000"/>
                          </a:solidFill>
                          <a:effectLst/>
                          <a:latin typeface="Arial" charset="0"/>
                        </a:rPr>
                        <a:t>based on discussion with students</a:t>
                      </a: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9289">
                <a:tc>
                  <a:txBody>
                    <a:bodyPr/>
                    <a:lstStyle/>
                    <a:p>
                      <a:pPr algn="ctr" rtl="0" fontAlgn="t">
                        <a:spcBef>
                          <a:spcPts val="0"/>
                        </a:spcBef>
                        <a:spcAft>
                          <a:spcPts val="0"/>
                        </a:spcAft>
                      </a:pPr>
                      <a:r>
                        <a:rPr lang="nl-NL" sz="1200" b="0" i="0" u="none" strike="noStrike" dirty="0">
                          <a:solidFill>
                            <a:srgbClr val="000000"/>
                          </a:solidFill>
                          <a:effectLst/>
                          <a:latin typeface="Arial" charset="0"/>
                        </a:rPr>
                        <a:t>Week #4</a:t>
                      </a:r>
                      <a:endParaRPr lang="nl-NL" sz="1200" dirty="0">
                        <a:effectLst/>
                      </a:endParaRP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buFont typeface="Arial" charset="0"/>
                        <a:buChar char="•"/>
                      </a:pPr>
                      <a:r>
                        <a:rPr lang="en-US" sz="1200" b="0" i="0" u="none" strike="noStrike">
                          <a:solidFill>
                            <a:srgbClr val="000000"/>
                          </a:solidFill>
                          <a:effectLst/>
                          <a:latin typeface="Arial" charset="0"/>
                        </a:rPr>
                        <a:t>Discuss Goal(s) - weekly &amp; session goals</a:t>
                      </a:r>
                    </a:p>
                    <a:p>
                      <a:pPr rtl="0" fontAlgn="base">
                        <a:spcBef>
                          <a:spcPts val="0"/>
                        </a:spcBef>
                        <a:spcAft>
                          <a:spcPts val="0"/>
                        </a:spcAft>
                        <a:buFont typeface="Arial" charset="0"/>
                        <a:buChar char="•"/>
                      </a:pPr>
                      <a:r>
                        <a:rPr lang="en-US" sz="1200" b="0" i="0" u="none" strike="noStrike">
                          <a:solidFill>
                            <a:srgbClr val="000000"/>
                          </a:solidFill>
                          <a:effectLst/>
                          <a:latin typeface="Arial" charset="0"/>
                        </a:rPr>
                        <a:t>Program</a:t>
                      </a:r>
                    </a:p>
                    <a:p>
                      <a:pPr rtl="0" fontAlgn="base">
                        <a:spcBef>
                          <a:spcPts val="0"/>
                        </a:spcBef>
                        <a:spcAft>
                          <a:spcPts val="0"/>
                        </a:spcAft>
                        <a:buFont typeface="Arial" charset="0"/>
                        <a:buChar char="•"/>
                      </a:pPr>
                      <a:r>
                        <a:rPr lang="en-US" sz="1200" b="0" i="0" u="none" strike="noStrike">
                          <a:solidFill>
                            <a:srgbClr val="000000"/>
                          </a:solidFill>
                          <a:effectLst/>
                          <a:latin typeface="Arial" charset="0"/>
                        </a:rPr>
                        <a:t>Challenge</a:t>
                      </a:r>
                    </a:p>
                    <a:p>
                      <a:pPr marL="742950" lvl="1" indent="-285750" rtl="0" fontAlgn="base">
                        <a:spcBef>
                          <a:spcPts val="0"/>
                        </a:spcBef>
                        <a:spcAft>
                          <a:spcPts val="0"/>
                        </a:spcAft>
                        <a:buFont typeface="Arial" charset="0"/>
                        <a:buChar char="•"/>
                      </a:pPr>
                      <a:r>
                        <a:rPr lang="en-US" sz="1200" b="0" i="0" u="none" strike="noStrike">
                          <a:solidFill>
                            <a:srgbClr val="000000"/>
                          </a:solidFill>
                          <a:effectLst/>
                          <a:latin typeface="Arial" charset="0"/>
                        </a:rPr>
                        <a:t>Simulate a traffic light</a:t>
                      </a:r>
                    </a:p>
                    <a:p>
                      <a:pPr marL="1143000" lvl="2" indent="-228600" rtl="0" fontAlgn="base">
                        <a:spcBef>
                          <a:spcPts val="0"/>
                        </a:spcBef>
                        <a:spcAft>
                          <a:spcPts val="0"/>
                        </a:spcAft>
                        <a:buFont typeface="Arial" charset="0"/>
                        <a:buChar char="•"/>
                      </a:pPr>
                      <a:r>
                        <a:rPr lang="en-US" sz="1200" b="0" i="0" u="none" strike="noStrike">
                          <a:solidFill>
                            <a:srgbClr val="000000"/>
                          </a:solidFill>
                          <a:effectLst/>
                          <a:latin typeface="Arial" charset="0"/>
                        </a:rPr>
                        <a:t>Stop &amp; Start</a:t>
                      </a:r>
                    </a:p>
                    <a:p>
                      <a:pPr rtl="0" fontAlgn="base">
                        <a:spcBef>
                          <a:spcPts val="0"/>
                        </a:spcBef>
                        <a:spcAft>
                          <a:spcPts val="0"/>
                        </a:spcAft>
                        <a:buFont typeface="Arial" charset="0"/>
                        <a:buChar char="•"/>
                      </a:pPr>
                      <a:r>
                        <a:rPr lang="en-US" sz="1200" b="0" i="0" u="none" strike="noStrike">
                          <a:solidFill>
                            <a:srgbClr val="000000"/>
                          </a:solidFill>
                          <a:effectLst/>
                          <a:latin typeface="Arial" charset="0"/>
                        </a:rPr>
                        <a:t>Catchup</a:t>
                      </a:r>
                    </a:p>
                    <a:p>
                      <a:pPr rtl="0" fontAlgn="base">
                        <a:spcBef>
                          <a:spcPts val="0"/>
                        </a:spcBef>
                        <a:spcAft>
                          <a:spcPts val="0"/>
                        </a:spcAft>
                        <a:buFont typeface="Arial" charset="0"/>
                        <a:buChar char="•"/>
                      </a:pPr>
                      <a:r>
                        <a:rPr lang="en-US" sz="1200" b="0" i="0" u="none" strike="noStrike">
                          <a:solidFill>
                            <a:srgbClr val="000000"/>
                          </a:solidFill>
                          <a:effectLst/>
                          <a:latin typeface="Arial" charset="0"/>
                        </a:rPr>
                        <a:t>Challenge:</a:t>
                      </a:r>
                    </a:p>
                    <a:p>
                      <a:pPr marL="742950" lvl="1" indent="-285750" rtl="0" fontAlgn="base">
                        <a:spcBef>
                          <a:spcPts val="0"/>
                        </a:spcBef>
                        <a:spcAft>
                          <a:spcPts val="0"/>
                        </a:spcAft>
                        <a:buFont typeface="Arial" charset="0"/>
                        <a:buChar char="•"/>
                      </a:pPr>
                      <a:r>
                        <a:rPr lang="en-US" sz="1200" b="0" i="0" u="none" strike="noStrike">
                          <a:solidFill>
                            <a:srgbClr val="000000"/>
                          </a:solidFill>
                          <a:effectLst/>
                          <a:latin typeface="Arial" charset="0"/>
                        </a:rPr>
                        <a:t>Stop at line, turn back/around</a:t>
                      </a: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Arial" charset="0"/>
                        </a:rPr>
                        <a:t>Challenge</a:t>
                      </a:r>
                      <a:endParaRPr lang="en-US" sz="1200">
                        <a:effectLst/>
                      </a:endParaRPr>
                    </a:p>
                    <a:p>
                      <a:pPr rtl="0" fontAlgn="base">
                        <a:spcBef>
                          <a:spcPts val="0"/>
                        </a:spcBef>
                        <a:spcAft>
                          <a:spcPts val="0"/>
                        </a:spcAft>
                        <a:buFont typeface="Arial" charset="0"/>
                        <a:buChar char="•"/>
                      </a:pPr>
                      <a:r>
                        <a:rPr lang="en-US" sz="1200" b="0" i="0" u="none" strike="noStrike">
                          <a:solidFill>
                            <a:srgbClr val="000000"/>
                          </a:solidFill>
                          <a:effectLst/>
                          <a:latin typeface="Arial" charset="0"/>
                        </a:rPr>
                        <a:t>based on discussion with students</a:t>
                      </a: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1423">
                <a:tc>
                  <a:txBody>
                    <a:bodyPr/>
                    <a:lstStyle/>
                    <a:p>
                      <a:pPr algn="ctr" rtl="0" fontAlgn="t">
                        <a:spcBef>
                          <a:spcPts val="0"/>
                        </a:spcBef>
                        <a:spcAft>
                          <a:spcPts val="0"/>
                        </a:spcAft>
                      </a:pPr>
                      <a:r>
                        <a:rPr lang="nl-NL" sz="1200" b="0" i="0" u="none" strike="noStrike" dirty="0">
                          <a:solidFill>
                            <a:srgbClr val="000000"/>
                          </a:solidFill>
                          <a:effectLst/>
                          <a:latin typeface="Arial" charset="0"/>
                        </a:rPr>
                        <a:t>Week #5</a:t>
                      </a:r>
                      <a:endParaRPr lang="nl-NL" sz="1200" dirty="0">
                        <a:effectLst/>
                      </a:endParaRP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Discuss Goal(s) - weekly &amp; session goals</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Program</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Demo!</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Catchup</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Challenge</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Stop at line, turn back/around</a:t>
                      </a:r>
                    </a:p>
                    <a:p>
                      <a:pPr marL="742950" lvl="1" indent="-285750" rtl="0" fontAlgn="base">
                        <a:spcBef>
                          <a:spcPts val="0"/>
                        </a:spcBef>
                        <a:spcAft>
                          <a:spcPts val="0"/>
                        </a:spcAft>
                        <a:buFont typeface="Arial" charset="0"/>
                        <a:buChar char="•"/>
                      </a:pPr>
                      <a:r>
                        <a:rPr lang="en-US" sz="1200" b="0" i="0" u="none" strike="noStrike" dirty="0">
                          <a:solidFill>
                            <a:srgbClr val="000000"/>
                          </a:solidFill>
                          <a:effectLst/>
                          <a:latin typeface="Arial" charset="0"/>
                        </a:rPr>
                        <a:t>Autonomous driving</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Review Session Goal(s)</a:t>
                      </a:r>
                    </a:p>
                    <a:p>
                      <a:pPr rtl="0" fontAlgn="base">
                        <a:spcBef>
                          <a:spcPts val="0"/>
                        </a:spcBef>
                        <a:spcAft>
                          <a:spcPts val="0"/>
                        </a:spcAft>
                        <a:buFont typeface="Arial" charset="0"/>
                        <a:buChar char="•"/>
                      </a:pPr>
                      <a:r>
                        <a:rPr lang="en-US" sz="1200" b="0" i="0" u="none" strike="noStrike" dirty="0">
                          <a:solidFill>
                            <a:srgbClr val="000000"/>
                          </a:solidFill>
                          <a:effectLst/>
                          <a:latin typeface="Arial" charset="0"/>
                        </a:rPr>
                        <a:t>Inventory the kits</a:t>
                      </a: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sz="1200" dirty="0">
                          <a:effectLst/>
                        </a:rPr>
                        <a:t/>
                      </a:r>
                      <a:br>
                        <a:rPr lang="en-US" sz="1200" dirty="0">
                          <a:effectLst/>
                        </a:rPr>
                      </a:br>
                      <a:endParaRPr lang="en-US" sz="1200" dirty="0">
                        <a:effectLst/>
                      </a:endParaRPr>
                    </a:p>
                  </a:txBody>
                  <a:tcPr marL="25536" marR="25536" marT="25536" marB="255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 name="Title 1"/>
          <p:cNvSpPr>
            <a:spLocks noGrp="1"/>
          </p:cNvSpPr>
          <p:nvPr>
            <p:ph type="title"/>
          </p:nvPr>
        </p:nvSpPr>
        <p:spPr>
          <a:xfrm>
            <a:off x="825062" y="-241737"/>
            <a:ext cx="10515600" cy="1325563"/>
          </a:xfrm>
          <a:prstGeom prst="ellipse">
            <a:avLst/>
          </a:prstGeom>
        </p:spPr>
        <p:txBody>
          <a:bodyPr vert="horz" lIns="91440" tIns="45720" rIns="91440" bIns="45720" rtlCol="0" anchor="ctr">
            <a:normAutofit/>
          </a:bodyPr>
          <a:lstStyle/>
          <a:p>
            <a:r>
              <a:rPr lang="en-US" sz="3600" dirty="0" smtClean="0"/>
              <a:t>Rough </a:t>
            </a:r>
            <a:r>
              <a:rPr lang="en-US" sz="3600" smtClean="0"/>
              <a:t>Class Schedule &amp; Plan </a:t>
            </a:r>
            <a:r>
              <a:rPr lang="mr-IN" sz="3600" dirty="0" smtClean="0"/>
              <a:t>–</a:t>
            </a:r>
            <a:r>
              <a:rPr lang="en-US" sz="3600" dirty="0" smtClean="0"/>
              <a:t> (2)</a:t>
            </a:r>
            <a:endParaRPr lang="en-US" sz="3600" kern="1200" dirty="0">
              <a:solidFill>
                <a:schemeClr val="tx1"/>
              </a:solidFill>
            </a:endParaRPr>
          </a:p>
        </p:txBody>
      </p:sp>
      <p:sp>
        <p:nvSpPr>
          <p:cNvPr id="7"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6" name="Group 5"/>
          <p:cNvGrpSpPr/>
          <p:nvPr/>
        </p:nvGrpSpPr>
        <p:grpSpPr>
          <a:xfrm>
            <a:off x="92177" y="109280"/>
            <a:ext cx="1071564" cy="510610"/>
            <a:chOff x="2171700" y="3167408"/>
            <a:chExt cx="1071564" cy="510610"/>
          </a:xfrm>
        </p:grpSpPr>
        <p:grpSp>
          <p:nvGrpSpPr>
            <p:cNvPr id="8" name="Group 7"/>
            <p:cNvGrpSpPr/>
            <p:nvPr/>
          </p:nvGrpSpPr>
          <p:grpSpPr>
            <a:xfrm>
              <a:off x="2245516" y="3544665"/>
              <a:ext cx="509591" cy="133353"/>
              <a:chOff x="2300288" y="4081460"/>
              <a:chExt cx="509591" cy="133353"/>
            </a:xfrm>
          </p:grpSpPr>
          <p:sp>
            <p:nvSpPr>
              <p:cNvPr id="17" name="Oval 16"/>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2245516" y="3167408"/>
              <a:ext cx="509591" cy="133353"/>
              <a:chOff x="2300288" y="4081460"/>
              <a:chExt cx="509591" cy="133353"/>
            </a:xfrm>
          </p:grpSpPr>
          <p:sp>
            <p:nvSpPr>
              <p:cNvPr id="15" name="Oval 1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ounded Rectangle 9"/>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2" name="Straight Connector 11"/>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0"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
            </a:r>
            <a:br>
              <a:rPr kumimoji="0" lang="x-none" altLang="x-none" sz="1800" b="0" i="0" u="none" strike="noStrike" cap="none" normalizeH="0" baseline="0">
                <a:ln>
                  <a:noFill/>
                </a:ln>
                <a:solidFill>
                  <a:schemeClr val="tx1"/>
                </a:solidFill>
                <a:effectLst/>
                <a:latin typeface="Arial" charset="0"/>
              </a:rPr>
            </a:br>
            <a:endParaRPr kumimoji="0" lang="x-none" altLang="x-none"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21" name="Rectangle 20"/>
          <p:cNvSpPr/>
          <p:nvPr/>
        </p:nvSpPr>
        <p:spPr>
          <a:xfrm>
            <a:off x="2435650" y="591014"/>
            <a:ext cx="7300380" cy="261610"/>
          </a:xfrm>
          <a:prstGeom prst="rect">
            <a:avLst/>
          </a:prstGeom>
        </p:spPr>
        <p:txBody>
          <a:bodyPr wrap="square">
            <a:spAutoFit/>
          </a:bodyPr>
          <a:lstStyle/>
          <a:p>
            <a:r>
              <a:rPr lang="en-US" sz="1100" dirty="0" smtClean="0">
                <a:hlinkClick r:id="rId2"/>
              </a:rPr>
              <a:t>Reference: https</a:t>
            </a:r>
            <a:r>
              <a:rPr lang="en-US" sz="1100" dirty="0">
                <a:hlinkClick r:id="rId2"/>
              </a:rPr>
              <a:t>://</a:t>
            </a:r>
            <a:r>
              <a:rPr lang="en-US" sz="1100" dirty="0" smtClean="0">
                <a:hlinkClick r:id="rId2"/>
              </a:rPr>
              <a:t>docs.google.com/document/d/1ODXoy8ChpRAfU1ifJo9y75IHdOogI4xekYyTUXGOlkM/edit</a:t>
            </a:r>
            <a:endParaRPr lang="en-US" sz="1100" dirty="0"/>
          </a:p>
        </p:txBody>
      </p:sp>
    </p:spTree>
    <p:extLst>
      <p:ext uri="{BB962C8B-B14F-4D97-AF65-F5344CB8AC3E}">
        <p14:creationId xmlns:p14="http://schemas.microsoft.com/office/powerpoint/2010/main" val="18373286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5062" y="-241737"/>
            <a:ext cx="10515600" cy="1325563"/>
          </a:xfrm>
          <a:prstGeom prst="ellipse">
            <a:avLst/>
          </a:prstGeom>
        </p:spPr>
        <p:txBody>
          <a:bodyPr vert="horz" lIns="91440" tIns="45720" rIns="91440" bIns="45720" rtlCol="0" anchor="ctr">
            <a:normAutofit/>
          </a:bodyPr>
          <a:lstStyle/>
          <a:p>
            <a:r>
              <a:rPr lang="en-US" kern="1200" dirty="0" smtClean="0">
                <a:solidFill>
                  <a:schemeClr val="tx1"/>
                </a:solidFill>
                <a:latin typeface="+mj-lt"/>
                <a:ea typeface="+mj-ea"/>
                <a:cs typeface="+mj-cs"/>
              </a:rPr>
              <a:t>Chrome Web Store</a:t>
            </a:r>
            <a:endParaRPr lang="en-US" kern="1200" dirty="0">
              <a:solidFill>
                <a:schemeClr val="tx1"/>
              </a:solidFill>
              <a:latin typeface="+mj-lt"/>
              <a:ea typeface="+mj-ea"/>
              <a:cs typeface="+mj-cs"/>
            </a:endParaRPr>
          </a:p>
        </p:txBody>
      </p:sp>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2869" y="798786"/>
            <a:ext cx="10457793" cy="5754415"/>
          </a:xfrm>
          <a:prstGeom prst="rect">
            <a:avLst/>
          </a:prstGeom>
        </p:spPr>
      </p:pic>
      <p:sp>
        <p:nvSpPr>
          <p:cNvPr id="3" name="Oval 2"/>
          <p:cNvSpPr/>
          <p:nvPr/>
        </p:nvSpPr>
        <p:spPr>
          <a:xfrm>
            <a:off x="8074242" y="2124349"/>
            <a:ext cx="2089259"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6" name="Group 5"/>
          <p:cNvGrpSpPr/>
          <p:nvPr/>
        </p:nvGrpSpPr>
        <p:grpSpPr>
          <a:xfrm>
            <a:off x="92177" y="109280"/>
            <a:ext cx="1071564" cy="510610"/>
            <a:chOff x="2171700" y="3167408"/>
            <a:chExt cx="1071564" cy="510610"/>
          </a:xfrm>
        </p:grpSpPr>
        <p:grpSp>
          <p:nvGrpSpPr>
            <p:cNvPr id="8" name="Group 7"/>
            <p:cNvGrpSpPr/>
            <p:nvPr/>
          </p:nvGrpSpPr>
          <p:grpSpPr>
            <a:xfrm>
              <a:off x="2245516" y="3544665"/>
              <a:ext cx="509591" cy="133353"/>
              <a:chOff x="2300288" y="4081460"/>
              <a:chExt cx="509591" cy="133353"/>
            </a:xfrm>
          </p:grpSpPr>
          <p:sp>
            <p:nvSpPr>
              <p:cNvPr id="17" name="Oval 16"/>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2245516" y="3167408"/>
              <a:ext cx="509591" cy="133353"/>
              <a:chOff x="2300288" y="4081460"/>
              <a:chExt cx="509591" cy="133353"/>
            </a:xfrm>
          </p:grpSpPr>
          <p:sp>
            <p:nvSpPr>
              <p:cNvPr id="15" name="Oval 1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ounded Rectangle 9"/>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2" name="Straight Connector 11"/>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37544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5141" y="-186535"/>
            <a:ext cx="10515600" cy="1325563"/>
          </a:xfrm>
          <a:prstGeom prst="ellipse">
            <a:avLst/>
          </a:prstGeom>
        </p:spPr>
        <p:txBody>
          <a:bodyPr vert="horz" lIns="91440" tIns="45720" rIns="91440" bIns="45720" rtlCol="0" anchor="ctr">
            <a:normAutofit/>
          </a:bodyPr>
          <a:lstStyle/>
          <a:p>
            <a:r>
              <a:rPr lang="en-US" kern="1200" dirty="0" smtClean="0">
                <a:solidFill>
                  <a:schemeClr val="tx1"/>
                </a:solidFill>
                <a:latin typeface="+mj-lt"/>
                <a:ea typeface="+mj-ea"/>
                <a:cs typeface="+mj-cs"/>
              </a:rPr>
              <a:t>Launch App</a:t>
            </a:r>
            <a:endParaRPr lang="en-US" kern="1200" dirty="0">
              <a:solidFill>
                <a:schemeClr val="tx1"/>
              </a:solidFill>
              <a:latin typeface="+mj-lt"/>
              <a:ea typeface="+mj-ea"/>
              <a:cs typeface="+mj-cs"/>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675" y="1219200"/>
            <a:ext cx="10525125" cy="4795025"/>
          </a:xfrm>
          <a:prstGeom prst="rect">
            <a:avLst/>
          </a:prstGeom>
        </p:spPr>
      </p:pic>
      <p:sp>
        <p:nvSpPr>
          <p:cNvPr id="4" name="Oval 3"/>
          <p:cNvSpPr/>
          <p:nvPr/>
        </p:nvSpPr>
        <p:spPr>
          <a:xfrm>
            <a:off x="8169164" y="3369719"/>
            <a:ext cx="2089259"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7" name="Group 6"/>
          <p:cNvGrpSpPr/>
          <p:nvPr/>
        </p:nvGrpSpPr>
        <p:grpSpPr>
          <a:xfrm>
            <a:off x="92179" y="98990"/>
            <a:ext cx="1071564" cy="510610"/>
            <a:chOff x="2171700" y="3167408"/>
            <a:chExt cx="1071564" cy="510610"/>
          </a:xfrm>
        </p:grpSpPr>
        <p:grpSp>
          <p:nvGrpSpPr>
            <p:cNvPr id="8" name="Group 7"/>
            <p:cNvGrpSpPr/>
            <p:nvPr/>
          </p:nvGrpSpPr>
          <p:grpSpPr>
            <a:xfrm>
              <a:off x="2245516" y="3544665"/>
              <a:ext cx="509591" cy="133353"/>
              <a:chOff x="2300288" y="4081460"/>
              <a:chExt cx="509591" cy="133353"/>
            </a:xfrm>
          </p:grpSpPr>
          <p:sp>
            <p:nvSpPr>
              <p:cNvPr id="17" name="Oval 16"/>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2245516" y="3167408"/>
              <a:ext cx="509591" cy="133353"/>
              <a:chOff x="2300288" y="4081460"/>
              <a:chExt cx="509591" cy="133353"/>
            </a:xfrm>
          </p:grpSpPr>
          <p:sp>
            <p:nvSpPr>
              <p:cNvPr id="15" name="Oval 1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ounded Rectangle 9"/>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2" name="Straight Connector 11"/>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8912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5141" y="-186535"/>
            <a:ext cx="10515600" cy="1325563"/>
          </a:xfrm>
          <a:prstGeom prst="ellipse">
            <a:avLst/>
          </a:prstGeom>
        </p:spPr>
        <p:txBody>
          <a:bodyPr vert="horz" lIns="91440" tIns="45720" rIns="91440" bIns="45720" rtlCol="0" anchor="ctr">
            <a:normAutofit/>
          </a:bodyPr>
          <a:lstStyle/>
          <a:p>
            <a:r>
              <a:rPr lang="en-US" kern="1200" dirty="0" smtClean="0">
                <a:solidFill>
                  <a:schemeClr val="tx1"/>
                </a:solidFill>
                <a:latin typeface="+mj-lt"/>
                <a:ea typeface="+mj-ea"/>
                <a:cs typeface="+mj-cs"/>
              </a:rPr>
              <a:t>FAQ</a:t>
            </a:r>
            <a:endParaRPr lang="en-US" kern="1200" dirty="0">
              <a:solidFill>
                <a:schemeClr val="tx1"/>
              </a:solidFill>
              <a:latin typeface="+mj-lt"/>
              <a:ea typeface="+mj-ea"/>
              <a:cs typeface="+mj-cs"/>
            </a:endParaRPr>
          </a:p>
        </p:txBody>
      </p:sp>
      <p:sp>
        <p:nvSpPr>
          <p:cNvPr id="4" name="Oval 3"/>
          <p:cNvSpPr/>
          <p:nvPr/>
        </p:nvSpPr>
        <p:spPr>
          <a:xfrm>
            <a:off x="861323" y="5725644"/>
            <a:ext cx="9745717"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7" name="Group 6"/>
          <p:cNvGrpSpPr/>
          <p:nvPr/>
        </p:nvGrpSpPr>
        <p:grpSpPr>
          <a:xfrm>
            <a:off x="92179" y="98990"/>
            <a:ext cx="1071564" cy="510610"/>
            <a:chOff x="2171700" y="3167408"/>
            <a:chExt cx="1071564" cy="510610"/>
          </a:xfrm>
        </p:grpSpPr>
        <p:grpSp>
          <p:nvGrpSpPr>
            <p:cNvPr id="8" name="Group 7"/>
            <p:cNvGrpSpPr/>
            <p:nvPr/>
          </p:nvGrpSpPr>
          <p:grpSpPr>
            <a:xfrm>
              <a:off x="2245516" y="3544665"/>
              <a:ext cx="509591" cy="133353"/>
              <a:chOff x="2300288" y="4081460"/>
              <a:chExt cx="509591" cy="133353"/>
            </a:xfrm>
          </p:grpSpPr>
          <p:sp>
            <p:nvSpPr>
              <p:cNvPr id="17" name="Oval 16"/>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2245516" y="3167408"/>
              <a:ext cx="509591" cy="133353"/>
              <a:chOff x="2300288" y="4081460"/>
              <a:chExt cx="509591" cy="133353"/>
            </a:xfrm>
          </p:grpSpPr>
          <p:sp>
            <p:nvSpPr>
              <p:cNvPr id="15" name="Oval 1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ounded Rectangle 9"/>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2" name="Straight Connector 11"/>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568430" y="1424553"/>
            <a:ext cx="9570720" cy="5355312"/>
          </a:xfrm>
          <a:prstGeom prst="rect">
            <a:avLst/>
          </a:prstGeom>
        </p:spPr>
        <p:txBody>
          <a:bodyPr wrap="square">
            <a:spAutoFit/>
          </a:bodyPr>
          <a:lstStyle/>
          <a:p>
            <a:pPr marL="285750" indent="-285750">
              <a:buFont typeface="Arial" charset="0"/>
              <a:buChar char="•"/>
            </a:pPr>
            <a:r>
              <a:rPr lang="en-US" dirty="0" smtClean="0">
                <a:hlinkClick r:id="rId2" invalidUrl="https://le-www-live-s.legocdn.com/sc/media/files/primary/engb campaign middle school ev3 chromebooks faqs-80bbd7d15963de5d20a786819aa67ace.pdf?la=en-gb"/>
              </a:rPr>
              <a:t>https</a:t>
            </a:r>
            <a:r>
              <a:rPr lang="en-US" dirty="0">
                <a:hlinkClick r:id="rId3" invalidUrl="https://le-www-live-s.legocdn.com/sc/media/files/primary/engb campaign middle school ev3 chromebooks faqs-80bbd7d15963de5d20a786819aa67ace.pdf?la=en-gb"/>
              </a:rPr>
              <a:t>://</a:t>
            </a:r>
            <a:r>
              <a:rPr lang="en-US" dirty="0" smtClean="0">
                <a:hlinkClick r:id="rId4" invalidUrl="https://le-www-live-s.legocdn.com/sc/media/files/primary/engb campaign middle school ev3 chromebooks faqs-80bbd7d15963de5d20a786819aa67ace.pdf?la=en-gb"/>
              </a:rPr>
              <a:t>le-www-live-s.legocdn.com/sc/media/files/primary/engb%20campaign%20middle%20school%20ev3%20chromebooks%20faqs-80bbd7d15963de5d20a786819aa67ace.pdf?la=en-gb</a:t>
            </a:r>
            <a:endParaRPr lang="en-US" dirty="0" smtClean="0"/>
          </a:p>
          <a:p>
            <a:pPr marL="285750" indent="-285750">
              <a:buFont typeface="Arial" charset="0"/>
              <a:buChar char="•"/>
            </a:pPr>
            <a:r>
              <a:rPr lang="en-US" dirty="0">
                <a:hlinkClick r:id="rId5"/>
              </a:rPr>
              <a:t>https://</a:t>
            </a:r>
            <a:r>
              <a:rPr lang="en-US" dirty="0" smtClean="0">
                <a:hlinkClick r:id="rId5"/>
              </a:rPr>
              <a:t>education.lego.com/en-us/support/mindstorms-ev3/software-requirements</a:t>
            </a:r>
            <a:endParaRPr lang="en-US" dirty="0" smtClean="0"/>
          </a:p>
          <a:p>
            <a:pPr lvl="1"/>
            <a:r>
              <a:rPr lang="en-US" b="1" dirty="0"/>
              <a:t>Chromebook</a:t>
            </a:r>
          </a:p>
          <a:p>
            <a:pPr lvl="1"/>
            <a:r>
              <a:rPr lang="en-US" b="1" dirty="0"/>
              <a:t>Operating system:</a:t>
            </a:r>
          </a:p>
          <a:p>
            <a:pPr lvl="1"/>
            <a:r>
              <a:rPr lang="en-US" dirty="0"/>
              <a:t>Chrome OS version 50 or above </a:t>
            </a:r>
          </a:p>
          <a:p>
            <a:pPr lvl="1"/>
            <a:r>
              <a:rPr lang="en-US" b="1" dirty="0"/>
              <a:t>Hardware:</a:t>
            </a:r>
          </a:p>
          <a:p>
            <a:pPr lvl="1"/>
            <a:r>
              <a:rPr lang="en-US" dirty="0"/>
              <a:t>4 GB RAM or more</a:t>
            </a:r>
          </a:p>
          <a:p>
            <a:pPr lvl="1"/>
            <a:r>
              <a:rPr lang="en-US" dirty="0"/>
              <a:t>1.40 GHz dual-core processor or faster</a:t>
            </a:r>
          </a:p>
          <a:p>
            <a:pPr lvl="1"/>
            <a:r>
              <a:rPr lang="en-US" dirty="0"/>
              <a:t>2 GB available storage space </a:t>
            </a:r>
          </a:p>
          <a:p>
            <a:pPr lvl="1"/>
            <a:r>
              <a:rPr lang="en-US" dirty="0"/>
              <a:t>Bluetooth 2.0 or above</a:t>
            </a:r>
          </a:p>
          <a:p>
            <a:pPr lvl="1"/>
            <a:r>
              <a:rPr lang="en-US" dirty="0"/>
              <a:t>Available on </a:t>
            </a:r>
            <a:r>
              <a:rPr lang="en-US" u="sng" dirty="0">
                <a:hlinkClick r:id="rId6"/>
              </a:rPr>
              <a:t>Chrome Web Store</a:t>
            </a:r>
            <a:r>
              <a:rPr lang="en-US" dirty="0"/>
              <a:t>.</a:t>
            </a:r>
          </a:p>
          <a:p>
            <a:pPr lvl="1"/>
            <a:r>
              <a:rPr lang="en-US" b="1" dirty="0"/>
              <a:t>Firmware update compatibility</a:t>
            </a:r>
            <a:r>
              <a:rPr lang="en-US" dirty="0"/>
              <a:t>. To confirm that your Chromebook is able to update the firmware on your EV3 Brick via USB, please open the Chrome web browser in your Chromebook and enter ‘chrome://system’ in the address bar. Locate the version number under ‘</a:t>
            </a:r>
            <a:r>
              <a:rPr lang="en-US" dirty="0" err="1"/>
              <a:t>uname</a:t>
            </a:r>
            <a:r>
              <a:rPr lang="en-US" dirty="0"/>
              <a:t>’. If you have version 3.14 or above, then you should be able to update your EV3 Brick via EV3 Programming. If not, please update your EV3 Brick from the EV3 Lab software.</a:t>
            </a:r>
          </a:p>
          <a:p>
            <a:pPr marL="285750" indent="-285750">
              <a:buFont typeface="Arial" charset="0"/>
              <a:buChar char="•"/>
            </a:pPr>
            <a:endParaRPr lang="en-US" dirty="0"/>
          </a:p>
        </p:txBody>
      </p:sp>
    </p:spTree>
    <p:extLst>
      <p:ext uri="{BB962C8B-B14F-4D97-AF65-F5344CB8AC3E}">
        <p14:creationId xmlns:p14="http://schemas.microsoft.com/office/powerpoint/2010/main" val="15655352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5141" y="-186535"/>
            <a:ext cx="10515600" cy="1325563"/>
          </a:xfrm>
          <a:prstGeom prst="ellipse">
            <a:avLst/>
          </a:prstGeom>
        </p:spPr>
        <p:txBody>
          <a:bodyPr vert="horz" lIns="91440" tIns="45720" rIns="91440" bIns="45720" rtlCol="0" anchor="ctr">
            <a:normAutofit/>
          </a:bodyPr>
          <a:lstStyle/>
          <a:p>
            <a:r>
              <a:rPr lang="en-US" dirty="0" smtClean="0"/>
              <a:t>Discussion </a:t>
            </a:r>
            <a:r>
              <a:rPr lang="en-US" kern="1200" dirty="0" smtClean="0">
                <a:solidFill>
                  <a:schemeClr val="tx1"/>
                </a:solidFill>
                <a:latin typeface="+mj-lt"/>
                <a:ea typeface="+mj-ea"/>
                <a:cs typeface="+mj-cs"/>
              </a:rPr>
              <a:t>Topics</a:t>
            </a:r>
            <a:endParaRPr lang="en-US" kern="1200" dirty="0">
              <a:solidFill>
                <a:schemeClr val="tx1"/>
              </a:solidFill>
              <a:latin typeface="+mj-lt"/>
              <a:ea typeface="+mj-ea"/>
              <a:cs typeface="+mj-cs"/>
            </a:endParaRPr>
          </a:p>
        </p:txBody>
      </p:sp>
      <p:sp>
        <p:nvSpPr>
          <p:cNvPr id="5"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7" name="Group 6"/>
          <p:cNvGrpSpPr/>
          <p:nvPr/>
        </p:nvGrpSpPr>
        <p:grpSpPr>
          <a:xfrm>
            <a:off x="92179" y="98990"/>
            <a:ext cx="1071564" cy="510610"/>
            <a:chOff x="2171700" y="3167408"/>
            <a:chExt cx="1071564" cy="510610"/>
          </a:xfrm>
        </p:grpSpPr>
        <p:grpSp>
          <p:nvGrpSpPr>
            <p:cNvPr id="8" name="Group 7"/>
            <p:cNvGrpSpPr/>
            <p:nvPr/>
          </p:nvGrpSpPr>
          <p:grpSpPr>
            <a:xfrm>
              <a:off x="2245516" y="3544665"/>
              <a:ext cx="509591" cy="133353"/>
              <a:chOff x="2300288" y="4081460"/>
              <a:chExt cx="509591" cy="133353"/>
            </a:xfrm>
          </p:grpSpPr>
          <p:sp>
            <p:nvSpPr>
              <p:cNvPr id="17" name="Oval 16"/>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2245516" y="3167408"/>
              <a:ext cx="509591" cy="133353"/>
              <a:chOff x="2300288" y="4081460"/>
              <a:chExt cx="509591" cy="133353"/>
            </a:xfrm>
          </p:grpSpPr>
          <p:sp>
            <p:nvSpPr>
              <p:cNvPr id="15" name="Oval 1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ounded Rectangle 9"/>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2" name="Straight Connector 11"/>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568430" y="1424553"/>
            <a:ext cx="9570720" cy="2862322"/>
          </a:xfrm>
          <a:prstGeom prst="rect">
            <a:avLst/>
          </a:prstGeom>
        </p:spPr>
        <p:txBody>
          <a:bodyPr wrap="square">
            <a:spAutoFit/>
          </a:bodyPr>
          <a:lstStyle/>
          <a:p>
            <a:pPr marL="285750" indent="-285750">
              <a:buFont typeface="Arial" charset="0"/>
              <a:buChar char="•"/>
            </a:pPr>
            <a:r>
              <a:rPr lang="en-US" dirty="0" smtClean="0"/>
              <a:t>How does the bot detect another bot?</a:t>
            </a:r>
          </a:p>
          <a:p>
            <a:pPr marL="285750" indent="-285750">
              <a:buFont typeface="Arial" charset="0"/>
              <a:buChar char="•"/>
            </a:pPr>
            <a:r>
              <a:rPr lang="en-US" dirty="0" smtClean="0"/>
              <a:t>What sensors shall we use?</a:t>
            </a:r>
          </a:p>
          <a:p>
            <a:pPr marL="285750" indent="-285750">
              <a:buFont typeface="Arial" charset="0"/>
              <a:buChar char="•"/>
            </a:pPr>
            <a:r>
              <a:rPr lang="en-US" dirty="0" smtClean="0"/>
              <a:t>What speed should the bot be moving at?</a:t>
            </a:r>
          </a:p>
          <a:p>
            <a:pPr marL="285750" indent="-285750">
              <a:buFont typeface="Arial" charset="0"/>
              <a:buChar char="•"/>
            </a:pPr>
            <a:r>
              <a:rPr lang="en-US" dirty="0" smtClean="0"/>
              <a:t>What should  occur when your bot detects another bot?</a:t>
            </a:r>
          </a:p>
          <a:p>
            <a:pPr marL="285750" indent="-285750">
              <a:buFont typeface="Arial" charset="0"/>
              <a:buChar char="•"/>
            </a:pPr>
            <a:r>
              <a:rPr lang="en-US" dirty="0" smtClean="0"/>
              <a:t>Does can the bot avoid another bot? Does the direction of turn matter?</a:t>
            </a:r>
          </a:p>
          <a:p>
            <a:pPr marL="285750" indent="-285750">
              <a:buFont typeface="Arial" charset="0"/>
              <a:buChar char="•"/>
            </a:pPr>
            <a:r>
              <a:rPr lang="en-US" dirty="0" smtClean="0"/>
              <a:t>Should the </a:t>
            </a:r>
            <a:r>
              <a:rPr lang="en-US" dirty="0"/>
              <a:t>speed change when it approaches another bot</a:t>
            </a:r>
            <a:r>
              <a:rPr lang="en-US" dirty="0" smtClean="0"/>
              <a:t>?</a:t>
            </a:r>
          </a:p>
          <a:p>
            <a:pPr marL="285750" indent="-285750">
              <a:buFont typeface="Arial" charset="0"/>
              <a:buChar char="•"/>
            </a:pPr>
            <a:r>
              <a:rPr lang="en-US" dirty="0"/>
              <a:t>How does the bot stay within the playpen? How does your bot detect the red border</a:t>
            </a:r>
            <a:r>
              <a:rPr lang="en-US" dirty="0" smtClean="0"/>
              <a:t>?</a:t>
            </a:r>
            <a:endParaRPr lang="en-US" dirty="0"/>
          </a:p>
          <a:p>
            <a:pPr marL="285750" indent="-285750">
              <a:buFont typeface="Arial" charset="0"/>
              <a:buChar char="•"/>
            </a:pPr>
            <a:r>
              <a:rPr lang="en-US" dirty="0"/>
              <a:t>Should the speed change when it </a:t>
            </a:r>
            <a:r>
              <a:rPr lang="en-US" dirty="0" smtClean="0"/>
              <a:t>detects the border?</a:t>
            </a:r>
            <a:endParaRPr lang="en-US" dirty="0"/>
          </a:p>
          <a:p>
            <a:pPr marL="285750" indent="-285750">
              <a:buFont typeface="Arial" charset="0"/>
              <a:buChar char="•"/>
            </a:pPr>
            <a:endParaRPr lang="en-US" dirty="0" smtClean="0"/>
          </a:p>
          <a:p>
            <a:pPr marL="285750" indent="-285750">
              <a:buFont typeface="Arial" charset="0"/>
              <a:buChar char="•"/>
            </a:pPr>
            <a:endParaRPr lang="en-US" dirty="0" smtClean="0"/>
          </a:p>
        </p:txBody>
      </p:sp>
    </p:spTree>
    <p:extLst>
      <p:ext uri="{BB962C8B-B14F-4D97-AF65-F5344CB8AC3E}">
        <p14:creationId xmlns:p14="http://schemas.microsoft.com/office/powerpoint/2010/main" val="566088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99608" y="-176386"/>
            <a:ext cx="10515600" cy="1325563"/>
          </a:xfrm>
          <a:prstGeom prst="ellipse">
            <a:avLst/>
          </a:prstGeom>
        </p:spPr>
        <p:txBody>
          <a:bodyPr vert="horz" lIns="91440" tIns="45720" rIns="91440" bIns="45720" rtlCol="0" anchor="ctr">
            <a:normAutofit/>
          </a:bodyPr>
          <a:lstStyle/>
          <a:p>
            <a:pPr algn="ctr"/>
            <a:r>
              <a:rPr lang="en-US" sz="3600" kern="1200" dirty="0" smtClean="0">
                <a:solidFill>
                  <a:schemeClr val="tx1"/>
                </a:solidFill>
                <a:latin typeface="+mj-lt"/>
                <a:ea typeface="+mj-ea"/>
                <a:cs typeface="+mj-cs"/>
              </a:rPr>
              <a:t>Step #1</a:t>
            </a:r>
            <a:r>
              <a:rPr lang="en-US" sz="3600" kern="1200" dirty="0" smtClean="0">
                <a:solidFill>
                  <a:schemeClr val="tx1"/>
                </a:solidFill>
                <a:latin typeface="+mj-lt"/>
                <a:ea typeface="+mj-ea"/>
                <a:cs typeface="+mj-cs"/>
              </a:rPr>
              <a:t>: Go Straight</a:t>
            </a:r>
            <a:endParaRPr lang="en-US" sz="3600" kern="1200" dirty="0">
              <a:solidFill>
                <a:schemeClr val="tx1"/>
              </a:solidFill>
              <a:latin typeface="+mj-lt"/>
              <a:ea typeface="+mj-ea"/>
              <a:cs typeface="+mj-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749" y="1218668"/>
            <a:ext cx="8307387" cy="5277149"/>
          </a:xfrm>
          <a:prstGeom prst="rect">
            <a:avLst/>
          </a:prstGeom>
        </p:spPr>
      </p:pic>
      <p:sp>
        <p:nvSpPr>
          <p:cNvPr id="7" name="Oval 6"/>
          <p:cNvSpPr/>
          <p:nvPr/>
        </p:nvSpPr>
        <p:spPr>
          <a:xfrm>
            <a:off x="1596916" y="1491481"/>
            <a:ext cx="2089259" cy="493986"/>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3686175" y="3686175"/>
            <a:ext cx="1314450" cy="1983820"/>
            <a:chOff x="3686175" y="3686175"/>
            <a:chExt cx="1314450" cy="1983820"/>
          </a:xfrm>
        </p:grpSpPr>
        <p:cxnSp>
          <p:nvCxnSpPr>
            <p:cNvPr id="8" name="Straight Arrow Connector 7"/>
            <p:cNvCxnSpPr/>
            <p:nvPr/>
          </p:nvCxnSpPr>
          <p:spPr>
            <a:xfrm flipV="1">
              <a:off x="4157663" y="3686175"/>
              <a:ext cx="842962" cy="1614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86175" y="5300663"/>
              <a:ext cx="1204048" cy="369332"/>
            </a:xfrm>
            <a:prstGeom prst="rect">
              <a:avLst/>
            </a:prstGeom>
            <a:noFill/>
          </p:spPr>
          <p:txBody>
            <a:bodyPr wrap="none" rtlCol="0">
              <a:spAutoFit/>
            </a:bodyPr>
            <a:lstStyle/>
            <a:p>
              <a:r>
                <a:rPr lang="en-US" smtClean="0"/>
                <a:t>Move Tank</a:t>
              </a:r>
              <a:endParaRPr lang="en-US"/>
            </a:p>
          </p:txBody>
        </p:sp>
      </p:grpSp>
      <p:grpSp>
        <p:nvGrpSpPr>
          <p:cNvPr id="11" name="Group 10"/>
          <p:cNvGrpSpPr/>
          <p:nvPr/>
        </p:nvGrpSpPr>
        <p:grpSpPr>
          <a:xfrm>
            <a:off x="6304687" y="4329113"/>
            <a:ext cx="1519006" cy="1340882"/>
            <a:chOff x="3686175" y="4329113"/>
            <a:chExt cx="1519006" cy="1340882"/>
          </a:xfrm>
        </p:grpSpPr>
        <p:cxnSp>
          <p:nvCxnSpPr>
            <p:cNvPr id="12" name="Straight Arrow Connector 11"/>
            <p:cNvCxnSpPr/>
            <p:nvPr/>
          </p:nvCxnSpPr>
          <p:spPr>
            <a:xfrm flipH="1" flipV="1">
              <a:off x="3968026" y="4329113"/>
              <a:ext cx="189637" cy="971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86175" y="5300663"/>
              <a:ext cx="1519006" cy="369332"/>
            </a:xfrm>
            <a:prstGeom prst="rect">
              <a:avLst/>
            </a:prstGeom>
            <a:noFill/>
          </p:spPr>
          <p:txBody>
            <a:bodyPr wrap="none" rtlCol="0">
              <a:spAutoFit/>
            </a:bodyPr>
            <a:lstStyle/>
            <a:p>
              <a:r>
                <a:rPr lang="en-US" dirty="0" smtClean="0"/>
                <a:t>Loop (forever)</a:t>
              </a:r>
              <a:endParaRPr lang="en-US" dirty="0"/>
            </a:p>
          </p:txBody>
        </p:sp>
      </p:grpSp>
      <p:sp>
        <p:nvSpPr>
          <p:cNvPr id="15" name="Footer Placeholder 3"/>
          <p:cNvSpPr>
            <a:spLocks noGrp="1"/>
          </p:cNvSpPr>
          <p:nvPr>
            <p:ph type="ftr" sz="quarter" idx="11"/>
          </p:nvPr>
        </p:nvSpPr>
        <p:spPr>
          <a:xfrm>
            <a:off x="4125309" y="6684579"/>
            <a:ext cx="3667991" cy="173421"/>
          </a:xfrm>
        </p:spPr>
        <p:txBody>
          <a:bodyPr/>
          <a:lstStyle/>
          <a:p>
            <a:r>
              <a:rPr lang="en-US" sz="1000" dirty="0" smtClean="0"/>
              <a:t>Copyright </a:t>
            </a:r>
            <a:r>
              <a:rPr lang="en-US" sz="1000" smtClean="0"/>
              <a:t>© Vasu Dalal</a:t>
            </a:r>
            <a:endParaRPr lang="en-US" sz="1000" dirty="0"/>
          </a:p>
        </p:txBody>
      </p:sp>
      <p:grpSp>
        <p:nvGrpSpPr>
          <p:cNvPr id="14" name="Group 13"/>
          <p:cNvGrpSpPr/>
          <p:nvPr/>
        </p:nvGrpSpPr>
        <p:grpSpPr>
          <a:xfrm>
            <a:off x="56646" y="109139"/>
            <a:ext cx="1071564" cy="510610"/>
            <a:chOff x="2171700" y="3167408"/>
            <a:chExt cx="1071564" cy="510610"/>
          </a:xfrm>
        </p:grpSpPr>
        <p:grpSp>
          <p:nvGrpSpPr>
            <p:cNvPr id="16" name="Group 15"/>
            <p:cNvGrpSpPr/>
            <p:nvPr/>
          </p:nvGrpSpPr>
          <p:grpSpPr>
            <a:xfrm>
              <a:off x="2245516" y="3544665"/>
              <a:ext cx="509591" cy="133353"/>
              <a:chOff x="2300288" y="4081460"/>
              <a:chExt cx="509591" cy="133353"/>
            </a:xfrm>
          </p:grpSpPr>
          <p:sp>
            <p:nvSpPr>
              <p:cNvPr id="25" name="Oval 24"/>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2245516" y="3167408"/>
              <a:ext cx="509591" cy="133353"/>
              <a:chOff x="2300288" y="4081460"/>
              <a:chExt cx="509591" cy="133353"/>
            </a:xfrm>
          </p:grpSpPr>
          <p:sp>
            <p:nvSpPr>
              <p:cNvPr id="23" name="Oval 22"/>
              <p:cNvSpPr/>
              <p:nvPr/>
            </p:nvSpPr>
            <p:spPr>
              <a:xfrm>
                <a:off x="2300288" y="4086225"/>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595567" y="4081460"/>
                <a:ext cx="214312"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ounded Rectangle 17"/>
            <p:cNvSpPr/>
            <p:nvPr/>
          </p:nvSpPr>
          <p:spPr>
            <a:xfrm>
              <a:off x="2171700" y="3249394"/>
              <a:ext cx="657225"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758677" y="3293969"/>
              <a:ext cx="185738" cy="26159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20" name="Straight Connector 19"/>
            <p:cNvCxnSpPr/>
            <p:nvPr/>
          </p:nvCxnSpPr>
          <p:spPr>
            <a:xfrm flipV="1">
              <a:off x="2944415" y="3167408"/>
              <a:ext cx="213123" cy="13335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944415" y="3420845"/>
              <a:ext cx="298849" cy="647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940844" y="3558953"/>
              <a:ext cx="228600" cy="642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778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2453</TotalTime>
  <Words>942</Words>
  <Application>Microsoft Macintosh PowerPoint</Application>
  <PresentationFormat>Widescreen</PresentationFormat>
  <Paragraphs>278</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Calibri Light</vt:lpstr>
      <vt:lpstr>Mangal</vt:lpstr>
      <vt:lpstr>Arial</vt:lpstr>
      <vt:lpstr>Office Theme</vt:lpstr>
      <vt:lpstr>Introduction to Lego EV3</vt:lpstr>
      <vt:lpstr>Goal: Demo Day</vt:lpstr>
      <vt:lpstr>Rough Class Schedule &amp; Plan – (1)</vt:lpstr>
      <vt:lpstr>Rough Class Schedule &amp; Plan – (2)</vt:lpstr>
      <vt:lpstr>Chrome Web Store</vt:lpstr>
      <vt:lpstr>Launch App</vt:lpstr>
      <vt:lpstr>FAQ</vt:lpstr>
      <vt:lpstr>Discussion Topics</vt:lpstr>
      <vt:lpstr>Step #1: Go Straight</vt:lpstr>
      <vt:lpstr>Step #2: Go Straight, Move Right</vt:lpstr>
      <vt:lpstr>(optional) Step #2: Go Straight, Turn 180</vt:lpstr>
      <vt:lpstr>Step #3: Object Detection – (1)</vt:lpstr>
      <vt:lpstr>Step #3: Switch Block, Object Detection – (2)</vt:lpstr>
      <vt:lpstr>Milestone #1: Detect &amp; Turn Right (Avoid) - Pseudocode</vt:lpstr>
      <vt:lpstr>Milestone #1: Detect Object &amp; Turn Right (Avoid) - Code</vt:lpstr>
      <vt:lpstr>Step #4: Red border Detection – (1)</vt:lpstr>
      <vt:lpstr>Step #4: Red border Detection – (2)</vt:lpstr>
      <vt:lpstr>Milestone #2: Detect &amp; Avoid Object + Stay in Playpen</vt:lpstr>
      <vt:lpstr>Milestone #2: Detect &amp; Avoid Object + Stay in Playpen</vt:lpstr>
      <vt:lpstr>Milestone #2: Detect &amp; Avoid Object + Stay in Playpen</vt:lpstr>
      <vt:lpstr>Milestone #2: Detect Red border &amp; Turn Right - Code</vt:lpstr>
      <vt:lpstr>Milestone #2: Detect Red border &amp; Turn Right - Code</vt:lpstr>
      <vt:lpstr>Goal: Demo Day</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58</cp:revision>
  <dcterms:created xsi:type="dcterms:W3CDTF">2019-03-07T00:15:20Z</dcterms:created>
  <dcterms:modified xsi:type="dcterms:W3CDTF">2019-09-02T00:43:09Z</dcterms:modified>
</cp:coreProperties>
</file>