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1" r:id="rId3"/>
    <p:sldId id="273" r:id="rId4"/>
    <p:sldId id="264" r:id="rId5"/>
    <p:sldId id="279" r:id="rId6"/>
    <p:sldId id="266" r:id="rId7"/>
    <p:sldId id="267" r:id="rId8"/>
    <p:sldId id="275" r:id="rId9"/>
    <p:sldId id="268" r:id="rId10"/>
    <p:sldId id="271" r:id="rId11"/>
    <p:sldId id="269" r:id="rId12"/>
    <p:sldId id="270" r:id="rId13"/>
    <p:sldId id="265" r:id="rId14"/>
    <p:sldId id="272" r:id="rId15"/>
    <p:sldId id="274" r:id="rId16"/>
    <p:sldId id="280"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1"/>
    <p:restoredTop sz="94646"/>
  </p:normalViewPr>
  <p:slideViewPr>
    <p:cSldViewPr snapToGrid="0" snapToObjects="1">
      <p:cViewPr varScale="1">
        <p:scale>
          <a:sx n="126" d="100"/>
          <a:sy n="126"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4DAA-C793-BA4E-8962-4668AAF56E18}"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CD8A6-FE04-2943-8F33-83F4EEC6C812}" type="slidenum">
              <a:rPr lang="en-US" smtClean="0"/>
              <a:t>‹#›</a:t>
            </a:fld>
            <a:endParaRPr lang="en-US"/>
          </a:p>
        </p:txBody>
      </p:sp>
    </p:spTree>
    <p:extLst>
      <p:ext uri="{BB962C8B-B14F-4D97-AF65-F5344CB8AC3E}">
        <p14:creationId xmlns:p14="http://schemas.microsoft.com/office/powerpoint/2010/main" val="92268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54832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85021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01708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33256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FFF8B-827C-1141-804D-824B0B4F0FCE}"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0009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5FFF8B-827C-1141-804D-824B0B4F0FCE}"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74069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5FFF8B-827C-1141-804D-824B0B4F0FCE}" type="datetimeFigureOut">
              <a:rPr lang="en-US" smtClean="0"/>
              <a:t>8/26/19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65729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5FFF8B-827C-1141-804D-824B0B4F0FCE}" type="datetimeFigureOut">
              <a:rPr lang="en-US" smtClean="0"/>
              <a:t>8/26/19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46120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FFF8B-827C-1141-804D-824B0B4F0FCE}" type="datetimeFigureOut">
              <a:rPr lang="en-US" smtClean="0"/>
              <a:t>8/26/19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13637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43263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717173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FFF8B-827C-1141-804D-824B0B4F0FCE}" type="datetimeFigureOut">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E4643-6BDC-A646-A2FE-4D12DB0B5E8B}" type="slidenum">
              <a:rPr lang="en-US" smtClean="0"/>
              <a:t>‹#›</a:t>
            </a:fld>
            <a:endParaRPr lang="en-US"/>
          </a:p>
        </p:txBody>
      </p:sp>
    </p:spTree>
    <p:extLst>
      <p:ext uri="{BB962C8B-B14F-4D97-AF65-F5344CB8AC3E}">
        <p14:creationId xmlns:p14="http://schemas.microsoft.com/office/powerpoint/2010/main" val="167973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education.lego.com/en-us/support/mindstorms-ev3/software-requirements" TargetMode="External"/><Relationship Id="rId6" Type="http://schemas.openxmlformats.org/officeDocument/2006/relationships/hyperlink" Target="https://chrome.google.com/webstore/detail/lego-mindstorms-education/jhnhfnolmcleankdkhfklakpchnccipg"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Lego Education EV3</a:t>
            </a:r>
            <a:endParaRPr lang="en-US" dirty="0"/>
          </a:p>
        </p:txBody>
      </p:sp>
      <p:sp>
        <p:nvSpPr>
          <p:cNvPr id="3" name="Subtitle 2"/>
          <p:cNvSpPr>
            <a:spLocks noGrp="1"/>
          </p:cNvSpPr>
          <p:nvPr>
            <p:ph type="subTitle" idx="1"/>
          </p:nvPr>
        </p:nvSpPr>
        <p:spPr/>
        <p:txBody>
          <a:bodyPr/>
          <a:lstStyle/>
          <a:p>
            <a:r>
              <a:rPr lang="en-US" dirty="0" smtClean="0"/>
              <a:t>Summit Denali</a:t>
            </a:r>
            <a:endParaRPr lang="en-US" dirty="0"/>
          </a:p>
        </p:txBody>
      </p:sp>
      <p:sp>
        <p:nvSpPr>
          <p:cNvPr id="4"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Tree>
    <p:extLst>
      <p:ext uri="{BB962C8B-B14F-4D97-AF65-F5344CB8AC3E}">
        <p14:creationId xmlns:p14="http://schemas.microsoft.com/office/powerpoint/2010/main" val="20521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99" y="960311"/>
            <a:ext cx="8895693" cy="5551691"/>
          </a:xfrm>
          <a:prstGeom prst="rect">
            <a:avLst/>
          </a:prstGeom>
        </p:spPr>
      </p:pic>
      <p:sp>
        <p:nvSpPr>
          <p:cNvPr id="2" name="Title 1"/>
          <p:cNvSpPr>
            <a:spLocks noGrp="1"/>
          </p:cNvSpPr>
          <p:nvPr>
            <p:ph type="title"/>
          </p:nvPr>
        </p:nvSpPr>
        <p:spPr>
          <a:xfrm>
            <a:off x="245186" y="-277670"/>
            <a:ext cx="11344275" cy="1325563"/>
          </a:xfrm>
          <a:prstGeom prst="ellipse">
            <a:avLst/>
          </a:prstGeom>
        </p:spPr>
        <p:txBody>
          <a:bodyPr vert="horz" lIns="91440" tIns="45720" rIns="91440" bIns="45720" rtlCol="0" anchor="ctr">
            <a:noAutofit/>
          </a:bodyPr>
          <a:lstStyle/>
          <a:p>
            <a:r>
              <a:rPr lang="en-US" sz="2800" dirty="0" smtClean="0"/>
              <a:t>Challenge #4</a:t>
            </a:r>
            <a:r>
              <a:rPr lang="en-US" sz="2800" smtClean="0"/>
              <a:t>: Switch Block, O</a:t>
            </a:r>
            <a:r>
              <a:rPr lang="en-US" sz="2800" kern="1200" smtClean="0">
                <a:solidFill>
                  <a:schemeClr val="tx1"/>
                </a:solidFill>
              </a:rPr>
              <a:t>bject </a:t>
            </a:r>
            <a:r>
              <a:rPr lang="en-US" sz="2800" kern="1200" dirty="0" smtClean="0">
                <a:solidFill>
                  <a:schemeClr val="tx1"/>
                </a:solidFill>
              </a:rPr>
              <a:t>Detection </a:t>
            </a:r>
            <a:r>
              <a:rPr lang="mr-IN" sz="2800" kern="1200" dirty="0" smtClean="0">
                <a:solidFill>
                  <a:schemeClr val="tx1"/>
                </a:solidFill>
              </a:rPr>
              <a:t>–</a:t>
            </a:r>
            <a:r>
              <a:rPr lang="en-US" sz="2800" kern="1200" dirty="0" smtClean="0">
                <a:solidFill>
                  <a:schemeClr val="tx1"/>
                </a:solidFill>
              </a:rPr>
              <a:t> (2)</a:t>
            </a:r>
            <a:endParaRPr lang="en-US" sz="2800" kern="1200" dirty="0">
              <a:solidFill>
                <a:schemeClr val="tx1"/>
              </a:solidFill>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4181" y="4105297"/>
            <a:ext cx="2362934" cy="1302360"/>
            <a:chOff x="2341737" y="3409176"/>
            <a:chExt cx="2362934" cy="1302360"/>
          </a:xfrm>
        </p:grpSpPr>
        <p:cxnSp>
          <p:nvCxnSpPr>
            <p:cNvPr id="8" name="Straight Arrow Connector 7"/>
            <p:cNvCxnSpPr/>
            <p:nvPr/>
          </p:nvCxnSpPr>
          <p:spPr>
            <a:xfrm flipV="1">
              <a:off x="3492508" y="3409176"/>
              <a:ext cx="1212163" cy="93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1737" y="4342204"/>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4971916" y="4105297"/>
            <a:ext cx="1039259" cy="1532049"/>
            <a:chOff x="3686175" y="4137946"/>
            <a:chExt cx="1039259" cy="1532049"/>
          </a:xfrm>
        </p:grpSpPr>
        <p:cxnSp>
          <p:nvCxnSpPr>
            <p:cNvPr id="12" name="Straight Arrow Connector 11"/>
            <p:cNvCxnSpPr/>
            <p:nvPr/>
          </p:nvCxnSpPr>
          <p:spPr>
            <a:xfrm flipV="1">
              <a:off x="4157665" y="4137946"/>
              <a:ext cx="473918" cy="116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039259" cy="369332"/>
            </a:xfrm>
            <a:prstGeom prst="rect">
              <a:avLst/>
            </a:prstGeom>
            <a:noFill/>
          </p:spPr>
          <p:txBody>
            <a:bodyPr wrap="none" rtlCol="0">
              <a:spAutoFit/>
            </a:bodyPr>
            <a:lstStyle/>
            <a:p>
              <a:r>
                <a:rPr lang="en-US" dirty="0" smtClean="0"/>
                <a:t>Compare</a:t>
              </a:r>
              <a:endParaRPr lang="en-US" dirty="0"/>
            </a:p>
          </p:txBody>
        </p:sp>
      </p:grpSp>
      <p:grpSp>
        <p:nvGrpSpPr>
          <p:cNvPr id="16" name="Group 15"/>
          <p:cNvGrpSpPr/>
          <p:nvPr/>
        </p:nvGrpSpPr>
        <p:grpSpPr>
          <a:xfrm>
            <a:off x="7974247" y="2443280"/>
            <a:ext cx="3171384" cy="1826559"/>
            <a:chOff x="2521293" y="4931332"/>
            <a:chExt cx="3171384" cy="1826559"/>
          </a:xfrm>
        </p:grpSpPr>
        <p:cxnSp>
          <p:nvCxnSpPr>
            <p:cNvPr id="17" name="Straight Arrow Connector 16"/>
            <p:cNvCxnSpPr/>
            <p:nvPr/>
          </p:nvCxnSpPr>
          <p:spPr>
            <a:xfrm flipH="1" flipV="1">
              <a:off x="2521293" y="5088638"/>
              <a:ext cx="1134480" cy="3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5773" y="4931332"/>
              <a:ext cx="2036904" cy="1477328"/>
            </a:xfrm>
            <a:prstGeom prst="rect">
              <a:avLst/>
            </a:prstGeom>
            <a:noFill/>
          </p:spPr>
          <p:txBody>
            <a:bodyPr wrap="none" rtlCol="0">
              <a:spAutoFit/>
            </a:bodyPr>
            <a:lstStyle/>
            <a:p>
              <a:r>
                <a:rPr lang="en-US" dirty="0" smtClean="0"/>
                <a:t>Switch Block</a:t>
              </a:r>
            </a:p>
            <a:p>
              <a:r>
                <a:rPr lang="en-US" dirty="0" smtClean="0"/>
                <a:t>If (condition = ‘Yes’)</a:t>
              </a:r>
            </a:p>
            <a:p>
              <a:pPr marL="285750" indent="-285750">
                <a:buFontTx/>
                <a:buChar char="-"/>
              </a:pPr>
              <a:r>
                <a:rPr lang="en-US" dirty="0" smtClean="0"/>
                <a:t>Do this</a:t>
              </a:r>
            </a:p>
            <a:p>
              <a:r>
                <a:rPr lang="en-US" dirty="0" smtClean="0"/>
                <a:t>Else</a:t>
              </a:r>
            </a:p>
            <a:p>
              <a:r>
                <a:rPr lang="mr-IN" dirty="0" smtClean="0"/>
                <a:t>–</a:t>
              </a:r>
              <a:r>
                <a:rPr lang="en-US" dirty="0" smtClean="0"/>
                <a:t> Do that</a:t>
              </a:r>
              <a:endParaRPr lang="en-US" dirty="0"/>
            </a:p>
          </p:txBody>
        </p:sp>
        <p:cxnSp>
          <p:nvCxnSpPr>
            <p:cNvPr id="21" name="Straight Arrow Connector 20"/>
            <p:cNvCxnSpPr/>
            <p:nvPr/>
          </p:nvCxnSpPr>
          <p:spPr>
            <a:xfrm flipH="1">
              <a:off x="2797667" y="6224208"/>
              <a:ext cx="864837"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4" name="Parallelogram 23"/>
          <p:cNvSpPr/>
          <p:nvPr/>
        </p:nvSpPr>
        <p:spPr>
          <a:xfrm>
            <a:off x="6493054" y="2716653"/>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5" name="Diamond 24"/>
          <p:cNvSpPr/>
          <p:nvPr/>
        </p:nvSpPr>
        <p:spPr>
          <a:xfrm>
            <a:off x="4911999" y="3292570"/>
            <a:ext cx="1639091"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
        <p:nvSpPr>
          <p:cNvPr id="19" name="Parallelogram 18"/>
          <p:cNvSpPr/>
          <p:nvPr/>
        </p:nvSpPr>
        <p:spPr>
          <a:xfrm>
            <a:off x="6398906" y="4490093"/>
            <a:ext cx="1994434" cy="914400"/>
          </a:xfrm>
          <a:prstGeom prst="parallelogram">
            <a:avLst>
              <a:gd name="adj" fmla="val 47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 nothing</a:t>
            </a:r>
            <a:endParaRPr lang="en-US" dirty="0"/>
          </a:p>
        </p:txBody>
      </p:sp>
      <p:grpSp>
        <p:nvGrpSpPr>
          <p:cNvPr id="20" name="Group 19"/>
          <p:cNvGrpSpPr/>
          <p:nvPr/>
        </p:nvGrpSpPr>
        <p:grpSpPr>
          <a:xfrm>
            <a:off x="92179" y="98990"/>
            <a:ext cx="1071564" cy="510610"/>
            <a:chOff x="2171700" y="3167408"/>
            <a:chExt cx="1071564" cy="510610"/>
          </a:xfrm>
        </p:grpSpPr>
        <p:grpSp>
          <p:nvGrpSpPr>
            <p:cNvPr id="22" name="Group 21"/>
            <p:cNvGrpSpPr/>
            <p:nvPr/>
          </p:nvGrpSpPr>
          <p:grpSpPr>
            <a:xfrm>
              <a:off x="2245516" y="3544665"/>
              <a:ext cx="509591" cy="133353"/>
              <a:chOff x="2300288" y="4081460"/>
              <a:chExt cx="509591" cy="133353"/>
            </a:xfrm>
          </p:grpSpPr>
          <p:sp>
            <p:nvSpPr>
              <p:cNvPr id="34" name="Oval 3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245516" y="3167408"/>
              <a:ext cx="509591" cy="133353"/>
              <a:chOff x="2300288" y="4081460"/>
              <a:chExt cx="509591" cy="133353"/>
            </a:xfrm>
          </p:grpSpPr>
          <p:sp>
            <p:nvSpPr>
              <p:cNvPr id="32" name="Oval 3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ounded Rectangle 26"/>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9" name="Straight Connector 28"/>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16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19" grpId="0" animBg="1"/>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1654" y="-200645"/>
            <a:ext cx="12998853" cy="1325563"/>
          </a:xfrm>
          <a:prstGeom prst="ellipse">
            <a:avLst/>
          </a:prstGeom>
        </p:spPr>
        <p:txBody>
          <a:bodyPr vert="horz" lIns="91440" tIns="45720" rIns="91440" bIns="45720" rtlCol="0" anchor="ctr">
            <a:normAutofit fontScale="90000"/>
          </a:bodyPr>
          <a:lstStyle/>
          <a:p>
            <a:pPr algn="ctr"/>
            <a:r>
              <a:rPr lang="en-US" sz="3600" dirty="0" smtClean="0"/>
              <a:t>Demo #1: </a:t>
            </a:r>
            <a:r>
              <a:rPr lang="en-US" sz="3600" kern="1200" dirty="0" smtClean="0">
                <a:solidFill>
                  <a:schemeClr val="tx1"/>
                </a:solidFill>
                <a:latin typeface="+mj-lt"/>
                <a:ea typeface="+mj-ea"/>
                <a:cs typeface="+mj-cs"/>
              </a:rPr>
              <a:t>Detect &amp; Turn Right (Avoid) - Pseudocode</a:t>
            </a:r>
            <a:endParaRPr lang="en-US" sz="3600" kern="1200" dirty="0">
              <a:solidFill>
                <a:schemeClr val="tx1"/>
              </a:solidFill>
              <a:latin typeface="+mj-lt"/>
              <a:ea typeface="+mj-ea"/>
              <a:cs typeface="+mj-cs"/>
            </a:endParaRPr>
          </a:p>
        </p:txBody>
      </p:sp>
      <p:grpSp>
        <p:nvGrpSpPr>
          <p:cNvPr id="14" name="Group 13"/>
          <p:cNvGrpSpPr/>
          <p:nvPr/>
        </p:nvGrpSpPr>
        <p:grpSpPr>
          <a:xfrm>
            <a:off x="4834328" y="955089"/>
            <a:ext cx="4530777" cy="5748728"/>
            <a:chOff x="-194872" y="757003"/>
            <a:chExt cx="4530777" cy="5748728"/>
          </a:xfrm>
        </p:grpSpPr>
        <p:sp>
          <p:nvSpPr>
            <p:cNvPr id="15" name="Oval 14"/>
            <p:cNvSpPr/>
            <p:nvPr/>
          </p:nvSpPr>
          <p:spPr>
            <a:xfrm>
              <a:off x="1064302" y="757003"/>
              <a:ext cx="1783830" cy="622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16" name="Straight Arrow Connector 15"/>
            <p:cNvCxnSpPr>
              <a:stCxn id="19" idx="4"/>
            </p:cNvCxnSpPr>
            <p:nvPr/>
          </p:nvCxnSpPr>
          <p:spPr>
            <a:xfrm>
              <a:off x="1956217" y="1379095"/>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arallelogram 16"/>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18" name="Straight Arrow Connector 17"/>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20" name="Straight Arrow Connector 19"/>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arallelogram 20"/>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22" name="Elbow Connector 21"/>
            <p:cNvCxnSpPr>
              <a:stCxn id="24"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977" y="4167268"/>
              <a:ext cx="428322" cy="369332"/>
            </a:xfrm>
            <a:prstGeom prst="rect">
              <a:avLst/>
            </a:prstGeom>
            <a:noFill/>
          </p:spPr>
          <p:txBody>
            <a:bodyPr wrap="none" rtlCol="0">
              <a:spAutoFit/>
            </a:bodyPr>
            <a:lstStyle/>
            <a:p>
              <a:r>
                <a:rPr lang="en-US" smtClean="0"/>
                <a:t>no</a:t>
              </a:r>
              <a:endParaRPr lang="en-US"/>
            </a:p>
          </p:txBody>
        </p:sp>
        <p:sp>
          <p:nvSpPr>
            <p:cNvPr id="25" name="TextBox 24"/>
            <p:cNvSpPr txBox="1"/>
            <p:nvPr/>
          </p:nvSpPr>
          <p:spPr>
            <a:xfrm flipH="1">
              <a:off x="1971208" y="4760015"/>
              <a:ext cx="607100" cy="369332"/>
            </a:xfrm>
            <a:prstGeom prst="rect">
              <a:avLst/>
            </a:prstGeom>
            <a:noFill/>
          </p:spPr>
          <p:txBody>
            <a:bodyPr wrap="square" rtlCol="0">
              <a:spAutoFit/>
            </a:bodyPr>
            <a:lstStyle/>
            <a:p>
              <a:r>
                <a:rPr lang="en-US" smtClean="0"/>
                <a:t>yes</a:t>
              </a:r>
              <a:endParaRPr lang="en-US"/>
            </a:p>
          </p:txBody>
        </p:sp>
        <p:cxnSp>
          <p:nvCxnSpPr>
            <p:cNvPr id="26" name="Elbow Connector 25"/>
            <p:cNvCxnSpPr>
              <a:stCxn id="26"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1600563" y="4071649"/>
              <a:ext cx="4671003" cy="29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a:ln>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32" name="Group 31"/>
          <p:cNvGrpSpPr/>
          <p:nvPr/>
        </p:nvGrpSpPr>
        <p:grpSpPr>
          <a:xfrm>
            <a:off x="92179" y="98990"/>
            <a:ext cx="1071564" cy="510610"/>
            <a:chOff x="2171700" y="3167408"/>
            <a:chExt cx="1071564" cy="510610"/>
          </a:xfrm>
        </p:grpSpPr>
        <p:grpSp>
          <p:nvGrpSpPr>
            <p:cNvPr id="33" name="Group 32"/>
            <p:cNvGrpSpPr/>
            <p:nvPr/>
          </p:nvGrpSpPr>
          <p:grpSpPr>
            <a:xfrm>
              <a:off x="2245516" y="3544665"/>
              <a:ext cx="509591" cy="133353"/>
              <a:chOff x="2300288" y="4081460"/>
              <a:chExt cx="509591" cy="133353"/>
            </a:xfrm>
          </p:grpSpPr>
          <p:sp>
            <p:nvSpPr>
              <p:cNvPr id="42" name="Oval 4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245516" y="3167408"/>
              <a:ext cx="509591" cy="133353"/>
              <a:chOff x="2300288" y="4081460"/>
              <a:chExt cx="509591" cy="133353"/>
            </a:xfrm>
          </p:grpSpPr>
          <p:sp>
            <p:nvSpPr>
              <p:cNvPr id="40" name="Oval 3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7" name="Straight Connector 3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686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114424"/>
            <a:ext cx="9539654" cy="57435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r>
              <a:rPr lang="en-US" sz="3200" kern="1200" dirty="0" smtClean="0">
                <a:solidFill>
                  <a:schemeClr val="tx1"/>
                </a:solidFill>
                <a:latin typeface="+mj-lt"/>
                <a:ea typeface="+mj-ea"/>
                <a:cs typeface="+mj-cs"/>
              </a:rPr>
              <a:t>Demo #1: Detect Object &amp; Turn Right (Avoid) - Code</a:t>
            </a:r>
            <a:endParaRPr lang="en-US" sz="3200" kern="1200" dirty="0">
              <a:solidFill>
                <a:schemeClr val="tx1"/>
              </a:solidFill>
              <a:latin typeface="+mj-lt"/>
              <a:ea typeface="+mj-ea"/>
              <a:cs typeface="+mj-cs"/>
            </a:endParaRPr>
          </a:p>
        </p:txBody>
      </p:sp>
      <p:sp>
        <p:nvSpPr>
          <p:cNvPr id="7" name="Oval 6"/>
          <p:cNvSpPr/>
          <p:nvPr/>
        </p:nvSpPr>
        <p:spPr>
          <a:xfrm>
            <a:off x="6830042" y="1325563"/>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4" name="Group 13"/>
          <p:cNvGrpSpPr/>
          <p:nvPr/>
        </p:nvGrpSpPr>
        <p:grpSpPr>
          <a:xfrm>
            <a:off x="8029575" y="2708351"/>
            <a:ext cx="4007033" cy="646331"/>
            <a:chOff x="1792955" y="4563565"/>
            <a:chExt cx="4007033"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2731838" cy="646331"/>
            </a:xfrm>
            <a:prstGeom prst="rect">
              <a:avLst/>
            </a:prstGeom>
            <a:noFill/>
          </p:spPr>
          <p:txBody>
            <a:bodyPr wrap="none" rtlCol="0">
              <a:spAutoFit/>
            </a:bodyPr>
            <a:lstStyle/>
            <a:p>
              <a:r>
                <a:rPr lang="en-US" dirty="0" smtClean="0"/>
                <a:t>If (object  within </a:t>
              </a:r>
              <a:r>
                <a:rPr lang="en-US" smtClean="0"/>
                <a:t>10 inches)</a:t>
              </a:r>
              <a:endParaRPr lang="en-US" dirty="0" smtClean="0"/>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718568" y="3271438"/>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819733" y="4875590"/>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Tree>
    <p:extLst>
      <p:ext uri="{BB962C8B-B14F-4D97-AF65-F5344CB8AC3E}">
        <p14:creationId xmlns:p14="http://schemas.microsoft.com/office/powerpoint/2010/main" val="5836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763" y="-412923"/>
            <a:ext cx="15018134" cy="1325563"/>
          </a:xfrm>
          <a:prstGeom prst="ellipse">
            <a:avLst/>
          </a:prstGeom>
        </p:spPr>
        <p:txBody>
          <a:bodyPr vert="horz" lIns="91440" tIns="45720" rIns="91440" bIns="45720" rtlCol="0" anchor="ctr">
            <a:noAutofit/>
          </a:bodyPr>
          <a:lstStyle/>
          <a:p>
            <a:pPr algn="ctr"/>
            <a:r>
              <a:rPr lang="en-US" sz="3600" kern="1200" dirty="0" smtClean="0">
                <a:solidFill>
                  <a:schemeClr val="tx1"/>
                </a:solidFill>
                <a:latin typeface="+mj-lt"/>
                <a:ea typeface="+mj-ea"/>
                <a:cs typeface="+mj-cs"/>
              </a:rPr>
              <a:t>Demo #2: Detect &amp; Avoid Object + Stay in Playpen</a:t>
            </a:r>
            <a:endParaRPr lang="en-US" sz="3600" kern="1200" dirty="0">
              <a:solidFill>
                <a:schemeClr val="tx1"/>
              </a:solidFill>
              <a:latin typeface="+mj-lt"/>
              <a:ea typeface="+mj-ea"/>
              <a:cs typeface="+mj-cs"/>
            </a:endParaRPr>
          </a:p>
        </p:txBody>
      </p:sp>
      <p:grpSp>
        <p:nvGrpSpPr>
          <p:cNvPr id="4" name="Group 3"/>
          <p:cNvGrpSpPr/>
          <p:nvPr/>
        </p:nvGrpSpPr>
        <p:grpSpPr>
          <a:xfrm>
            <a:off x="-194872" y="557954"/>
            <a:ext cx="10151387" cy="5947777"/>
            <a:chOff x="-194872" y="557954"/>
            <a:chExt cx="10151387" cy="5947777"/>
          </a:xfrm>
        </p:grpSpPr>
        <p:sp>
          <p:nvSpPr>
            <p:cNvPr id="5" name="Oval 4"/>
            <p:cNvSpPr/>
            <p:nvPr/>
          </p:nvSpPr>
          <p:spPr>
            <a:xfrm>
              <a:off x="1094280" y="55795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1955644" y="114488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2"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977" y="4167268"/>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1499372" y="4779789"/>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V="1">
              <a:off x="1585887" y="4056973"/>
              <a:ext cx="4710453" cy="19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p:cNvSpPr/>
            <p:nvPr/>
          </p:nvSpPr>
          <p:spPr>
            <a:xfrm>
              <a:off x="6872286" y="197446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26" name="Straight Arrow Connector 25"/>
            <p:cNvCxnSpPr/>
            <p:nvPr/>
          </p:nvCxnSpPr>
          <p:spPr>
            <a:xfrm flipH="1">
              <a:off x="7981558" y="1359428"/>
              <a:ext cx="3747" cy="62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77812" y="2822166"/>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6872286" y="340678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white border</a:t>
              </a:r>
            </a:p>
            <a:p>
              <a:pPr algn="ctr"/>
              <a:r>
                <a:rPr lang="en-US" dirty="0" smtClean="0"/>
                <a:t>?</a:t>
              </a:r>
              <a:endParaRPr lang="en-US" dirty="0"/>
            </a:p>
          </p:txBody>
        </p:sp>
        <p:cxnSp>
          <p:nvCxnSpPr>
            <p:cNvPr id="30" name="Straight Arrow Connector 29"/>
            <p:cNvCxnSpPr/>
            <p:nvPr/>
          </p:nvCxnSpPr>
          <p:spPr>
            <a:xfrm>
              <a:off x="7985305" y="4800868"/>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Parallelogram 30"/>
            <p:cNvSpPr/>
            <p:nvPr/>
          </p:nvSpPr>
          <p:spPr>
            <a:xfrm>
              <a:off x="6846055" y="5385484"/>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32" name="Elbow Connector 31"/>
            <p:cNvCxnSpPr>
              <a:stCxn id="31" idx="1"/>
            </p:cNvCxnSpPr>
            <p:nvPr/>
          </p:nvCxnSpPr>
          <p:spPr>
            <a:xfrm rot="10800000">
              <a:off x="6433826" y="1615459"/>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8880969" y="5374242"/>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V="1">
              <a:off x="7572351" y="4037976"/>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V="1">
              <a:off x="8029129" y="1640669"/>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7489750" y="4704070"/>
              <a:ext cx="607100" cy="369332"/>
            </a:xfrm>
            <a:prstGeom prst="rect">
              <a:avLst/>
            </a:prstGeom>
            <a:noFill/>
          </p:spPr>
          <p:txBody>
            <a:bodyPr wrap="square" rtlCol="0">
              <a:spAutoFit/>
            </a:bodyPr>
            <a:lstStyle/>
            <a:p>
              <a:r>
                <a:rPr lang="en-US" smtClean="0"/>
                <a:t>yes</a:t>
              </a:r>
              <a:endParaRPr lang="en-US"/>
            </a:p>
          </p:txBody>
        </p:sp>
        <p:sp>
          <p:nvSpPr>
            <p:cNvPr id="39" name="TextBox 38"/>
            <p:cNvSpPr txBox="1"/>
            <p:nvPr/>
          </p:nvSpPr>
          <p:spPr>
            <a:xfrm>
              <a:off x="6561650" y="4089439"/>
              <a:ext cx="428322" cy="369332"/>
            </a:xfrm>
            <a:prstGeom prst="rect">
              <a:avLst/>
            </a:prstGeom>
            <a:noFill/>
          </p:spPr>
          <p:txBody>
            <a:bodyPr wrap="none" rtlCol="0">
              <a:spAutoFit/>
            </a:bodyPr>
            <a:lstStyle/>
            <a:p>
              <a:r>
                <a:rPr lang="en-US" smtClean="0"/>
                <a:t>no</a:t>
              </a:r>
              <a:endParaRPr lang="en-US"/>
            </a:p>
          </p:txBody>
        </p:sp>
        <p:cxnSp>
          <p:nvCxnSpPr>
            <p:cNvPr id="44" name="Elbow Connector 43"/>
            <p:cNvCxnSpPr/>
            <p:nvPr/>
          </p:nvCxnSpPr>
          <p:spPr>
            <a:xfrm>
              <a:off x="6445312" y="1634941"/>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23" name="Straight Connector 22"/>
          <p:cNvCxnSpPr/>
          <p:nvPr/>
        </p:nvCxnSpPr>
        <p:spPr>
          <a:xfrm>
            <a:off x="1955644" y="1330852"/>
            <a:ext cx="5987633" cy="5715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75284" y="0"/>
            <a:ext cx="1116716" cy="369332"/>
          </a:xfrm>
          <a:prstGeom prst="rect">
            <a:avLst/>
          </a:prstGeom>
          <a:noFill/>
        </p:spPr>
        <p:txBody>
          <a:bodyPr wrap="none" rtlCol="0">
            <a:spAutoFit/>
          </a:bodyPr>
          <a:lstStyle/>
          <a:p>
            <a:r>
              <a:rPr lang="en-US" smtClean="0">
                <a:solidFill>
                  <a:srgbClr val="FF0000"/>
                </a:solidFill>
              </a:rPr>
              <a:t>Option #1</a:t>
            </a:r>
            <a:endParaRPr lang="en-US">
              <a:solidFill>
                <a:srgbClr val="FF0000"/>
              </a:solidFill>
            </a:endParaRPr>
          </a:p>
        </p:txBody>
      </p:sp>
      <p:grpSp>
        <p:nvGrpSpPr>
          <p:cNvPr id="37" name="Group 36"/>
          <p:cNvGrpSpPr/>
          <p:nvPr/>
        </p:nvGrpSpPr>
        <p:grpSpPr>
          <a:xfrm>
            <a:off x="92179" y="98990"/>
            <a:ext cx="1071564" cy="510610"/>
            <a:chOff x="2171700" y="3167408"/>
            <a:chExt cx="1071564" cy="510610"/>
          </a:xfrm>
        </p:grpSpPr>
        <p:grpSp>
          <p:nvGrpSpPr>
            <p:cNvPr id="40" name="Group 39"/>
            <p:cNvGrpSpPr/>
            <p:nvPr/>
          </p:nvGrpSpPr>
          <p:grpSpPr>
            <a:xfrm>
              <a:off x="2245516" y="3544665"/>
              <a:ext cx="509591" cy="133353"/>
              <a:chOff x="2300288" y="4081460"/>
              <a:chExt cx="509591" cy="133353"/>
            </a:xfrm>
          </p:grpSpPr>
          <p:sp>
            <p:nvSpPr>
              <p:cNvPr id="50" name="Oval 4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245516" y="3167408"/>
              <a:ext cx="509591" cy="133353"/>
              <a:chOff x="2300288" y="4081460"/>
              <a:chExt cx="509591" cy="133353"/>
            </a:xfrm>
          </p:grpSpPr>
          <p:sp>
            <p:nvSpPr>
              <p:cNvPr id="48" name="Oval 47"/>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ounded Rectangle 41"/>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5" name="Straight Connector 44"/>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452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3600" dirty="0" smtClean="0"/>
              <a:t>De</a:t>
            </a:r>
            <a:r>
              <a:rPr lang="en-US" sz="3600" kern="1200" dirty="0" smtClean="0">
                <a:solidFill>
                  <a:schemeClr val="tx1"/>
                </a:solidFill>
                <a:latin typeface="+mj-lt"/>
                <a:ea typeface="+mj-ea"/>
                <a:cs typeface="+mj-cs"/>
              </a:rPr>
              <a:t>mo #2: Detect &amp; Avoid Object + Stay in Playpen</a:t>
            </a:r>
            <a:endParaRPr lang="en-US" sz="3600" kern="1200" dirty="0">
              <a:solidFill>
                <a:schemeClr val="tx1"/>
              </a:solidFill>
              <a:latin typeface="+mj-lt"/>
              <a:ea typeface="+mj-ea"/>
              <a:cs typeface="+mj-cs"/>
            </a:endParaRPr>
          </a:p>
        </p:txBody>
      </p:sp>
      <p:cxnSp>
        <p:nvCxnSpPr>
          <p:cNvPr id="18" name="Elbow Connector 17"/>
          <p:cNvCxnSpPr>
            <a:endCxn id="29" idx="2"/>
          </p:cNvCxnSpPr>
          <p:nvPr/>
        </p:nvCxnSpPr>
        <p:spPr>
          <a:xfrm rot="16200000" flipV="1">
            <a:off x="3521679" y="3870576"/>
            <a:ext cx="546497" cy="48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a:endCxn id="29" idx="2"/>
          </p:cNvCxnSpPr>
          <p:nvPr/>
        </p:nvCxnSpPr>
        <p:spPr>
          <a:xfrm rot="10800000">
            <a:off x="3791795" y="3610284"/>
            <a:ext cx="1276144" cy="546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246859" y="5234150"/>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69546" y="4757176"/>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999891" y="157097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14257" y="1660512"/>
            <a:ext cx="2810814"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2679461" y="220568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white border</a:t>
            </a:r>
          </a:p>
          <a:p>
            <a:pPr algn="ctr"/>
            <a:r>
              <a:rPr lang="en-US" dirty="0" smtClean="0"/>
              <a:t>?</a:t>
            </a:r>
            <a:endParaRPr lang="en-US" dirty="0"/>
          </a:p>
        </p:txBody>
      </p:sp>
      <p:sp>
        <p:nvSpPr>
          <p:cNvPr id="39" name="TextBox 38"/>
          <p:cNvSpPr txBox="1"/>
          <p:nvPr/>
        </p:nvSpPr>
        <p:spPr>
          <a:xfrm>
            <a:off x="2264074" y="2505789"/>
            <a:ext cx="491288" cy="369332"/>
          </a:xfrm>
          <a:prstGeom prst="rect">
            <a:avLst/>
          </a:prstGeom>
          <a:noFill/>
        </p:spPr>
        <p:txBody>
          <a:bodyPr wrap="none" rtlCol="0">
            <a:spAutoFit/>
          </a:bodyPr>
          <a:lstStyle/>
          <a:p>
            <a:r>
              <a:rPr lang="en-US" dirty="0" smtClean="0"/>
              <a:t>yes</a:t>
            </a:r>
            <a:endParaRPr lang="en-US" dirty="0"/>
          </a:p>
        </p:txBody>
      </p:sp>
      <p:cxnSp>
        <p:nvCxnSpPr>
          <p:cNvPr id="44" name="Elbow Connector 43"/>
          <p:cNvCxnSpPr/>
          <p:nvPr/>
        </p:nvCxnSpPr>
        <p:spPr>
          <a:xfrm flipV="1">
            <a:off x="3791794" y="1685711"/>
            <a:ext cx="2299375" cy="35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H="1" flipV="1">
            <a:off x="3791794" y="1721339"/>
            <a:ext cx="687" cy="48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a:stCxn id="29" idx="1"/>
          </p:cNvCxnSpPr>
          <p:nvPr/>
        </p:nvCxnSpPr>
        <p:spPr>
          <a:xfrm flipH="1">
            <a:off x="2154621" y="2902730"/>
            <a:ext cx="524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p:cNvCxnSpPr/>
          <p:nvPr/>
        </p:nvCxnSpPr>
        <p:spPr>
          <a:xfrm>
            <a:off x="2196662" y="2902730"/>
            <a:ext cx="52552" cy="233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9" name="Elbow Connector 758"/>
          <p:cNvCxnSpPr/>
          <p:nvPr/>
        </p:nvCxnSpPr>
        <p:spPr>
          <a:xfrm>
            <a:off x="3767542" y="5234150"/>
            <a:ext cx="2390932"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#2</a:t>
            </a:r>
            <a:endParaRPr lang="en-US" dirty="0">
              <a:solidFill>
                <a:srgbClr val="FF0000"/>
              </a:solidFill>
            </a:endParaRPr>
          </a:p>
        </p:txBody>
      </p:sp>
      <p:sp>
        <p:nvSpPr>
          <p:cNvPr id="762" name="TextBox 761"/>
          <p:cNvSpPr txBox="1"/>
          <p:nvPr/>
        </p:nvSpPr>
        <p:spPr>
          <a:xfrm flipH="1">
            <a:off x="3288743" y="1853761"/>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4" name="Elbow Connector 763"/>
          <p:cNvCxnSpPr/>
          <p:nvPr/>
        </p:nvCxnSpPr>
        <p:spPr>
          <a:xfrm rot="16200000" flipV="1">
            <a:off x="5797983" y="4083018"/>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92179" y="98990"/>
            <a:ext cx="1071564" cy="510610"/>
            <a:chOff x="2171700" y="3167408"/>
            <a:chExt cx="1071564" cy="510610"/>
          </a:xfrm>
        </p:grpSpPr>
        <p:grpSp>
          <p:nvGrpSpPr>
            <p:cNvPr id="32" name="Group 31"/>
            <p:cNvGrpSpPr/>
            <p:nvPr/>
          </p:nvGrpSpPr>
          <p:grpSpPr>
            <a:xfrm>
              <a:off x="2245516" y="3544665"/>
              <a:ext cx="509591" cy="133353"/>
              <a:chOff x="2300288" y="4081460"/>
              <a:chExt cx="509591" cy="133353"/>
            </a:xfrm>
          </p:grpSpPr>
          <p:sp>
            <p:nvSpPr>
              <p:cNvPr id="42" name="Oval 4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245516" y="3167408"/>
              <a:ext cx="509591" cy="133353"/>
              <a:chOff x="2300288" y="4081460"/>
              <a:chExt cx="509591" cy="133353"/>
            </a:xfrm>
          </p:grpSpPr>
          <p:sp>
            <p:nvSpPr>
              <p:cNvPr id="40" name="Oval 3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ounded Rectangle 3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6" name="Straight Connector 3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81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3600" dirty="0" smtClean="0"/>
              <a:t>De</a:t>
            </a:r>
            <a:r>
              <a:rPr lang="en-US" sz="3600" kern="1200" dirty="0" smtClean="0">
                <a:solidFill>
                  <a:schemeClr val="tx1"/>
                </a:solidFill>
                <a:latin typeface="+mj-lt"/>
                <a:ea typeface="+mj-ea"/>
                <a:cs typeface="+mj-cs"/>
              </a:rPr>
              <a:t>mo #2: Detect &amp; Avoid Object + Stay in Playpen</a:t>
            </a:r>
            <a:endParaRPr lang="en-US" sz="3600" kern="1200" dirty="0">
              <a:solidFill>
                <a:schemeClr val="tx1"/>
              </a:solidFill>
              <a:latin typeface="+mj-lt"/>
              <a:ea typeface="+mj-ea"/>
              <a:cs typeface="+mj-cs"/>
            </a:endParaRPr>
          </a:p>
        </p:txBody>
      </p:sp>
      <p:cxnSp>
        <p:nvCxnSpPr>
          <p:cNvPr id="18" name="Elbow Connector 17"/>
          <p:cNvCxnSpPr>
            <a:endCxn id="29" idx="2"/>
          </p:cNvCxnSpPr>
          <p:nvPr/>
        </p:nvCxnSpPr>
        <p:spPr>
          <a:xfrm rot="5400000" flipH="1" flipV="1">
            <a:off x="7856935" y="6169618"/>
            <a:ext cx="65042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p:cNvCxnSpPr>
          <p:nvPr/>
        </p:nvCxnSpPr>
        <p:spPr>
          <a:xfrm rot="10800000" flipV="1">
            <a:off x="4500563" y="4156780"/>
            <a:ext cx="567376" cy="2338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40275" y="4743385"/>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7069125" y="445032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white border</a:t>
            </a:r>
          </a:p>
          <a:p>
            <a:pPr algn="ctr"/>
            <a:r>
              <a:rPr lang="en-US" dirty="0" smtClean="0"/>
              <a:t>?</a:t>
            </a:r>
            <a:endParaRPr lang="en-US" dirty="0"/>
          </a:p>
        </p:txBody>
      </p:sp>
      <p:sp>
        <p:nvSpPr>
          <p:cNvPr id="39" name="TextBox 38"/>
          <p:cNvSpPr txBox="1"/>
          <p:nvPr/>
        </p:nvSpPr>
        <p:spPr>
          <a:xfrm>
            <a:off x="6838291" y="4749101"/>
            <a:ext cx="491288" cy="369332"/>
          </a:xfrm>
          <a:prstGeom prst="rect">
            <a:avLst/>
          </a:prstGeom>
          <a:noFill/>
        </p:spPr>
        <p:txBody>
          <a:bodyPr wrap="none" rtlCol="0">
            <a:spAutoFit/>
          </a:bodyPr>
          <a:lstStyle/>
          <a:p>
            <a:r>
              <a:rPr lang="en-US" dirty="0" smtClean="0"/>
              <a:t>yes</a:t>
            </a:r>
            <a:endParaRPr lang="en-US" dirty="0"/>
          </a:p>
        </p:txBody>
      </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V="1">
            <a:off x="8182145" y="1685711"/>
            <a:ext cx="0" cy="276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p:nvPr/>
        </p:nvCxnSpPr>
        <p:spPr>
          <a:xfrm flipH="1">
            <a:off x="6188452" y="5175941"/>
            <a:ext cx="880673" cy="7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#3</a:t>
            </a:r>
            <a:endParaRPr lang="en-US" dirty="0">
              <a:solidFill>
                <a:srgbClr val="FF0000"/>
              </a:solidFill>
            </a:endParaRPr>
          </a:p>
        </p:txBody>
      </p:sp>
      <p:sp>
        <p:nvSpPr>
          <p:cNvPr id="762" name="TextBox 761"/>
          <p:cNvSpPr txBox="1"/>
          <p:nvPr/>
        </p:nvSpPr>
        <p:spPr>
          <a:xfrm flipH="1">
            <a:off x="8174651" y="4146582"/>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4500562" y="6467182"/>
            <a:ext cx="1687890" cy="276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2179" y="98990"/>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7" name="Oval 3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4" name="Oval 3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1" name="Straight Connector 3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6342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66" y="976789"/>
            <a:ext cx="8288721" cy="54503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a:bodyPr>
          <a:lstStyle/>
          <a:p>
            <a:r>
              <a:rPr lang="en-US" sz="3200" kern="1200" dirty="0" smtClean="0">
                <a:solidFill>
                  <a:schemeClr val="tx1"/>
                </a:solidFill>
                <a:latin typeface="+mj-lt"/>
                <a:ea typeface="+mj-ea"/>
                <a:cs typeface="+mj-cs"/>
              </a:rPr>
              <a:t>Demo #1: Detect Red line &amp; Turn Right - Code</a:t>
            </a:r>
            <a:endParaRPr lang="en-US" sz="3200" kern="1200" dirty="0">
              <a:solidFill>
                <a:schemeClr val="tx1"/>
              </a:solidFill>
              <a:latin typeface="+mj-lt"/>
              <a:ea typeface="+mj-ea"/>
              <a:cs typeface="+mj-cs"/>
            </a:endParaRPr>
          </a:p>
        </p:txBody>
      </p:sp>
      <p:sp>
        <p:nvSpPr>
          <p:cNvPr id="7" name="Oval 6"/>
          <p:cNvSpPr/>
          <p:nvPr/>
        </p:nvSpPr>
        <p:spPr>
          <a:xfrm>
            <a:off x="6830042" y="1325563"/>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2516971" cy="2332767"/>
            <a:chOff x="3085914" y="3409176"/>
            <a:chExt cx="2516971" cy="2332767"/>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14" name="Group 13"/>
          <p:cNvGrpSpPr/>
          <p:nvPr/>
        </p:nvGrpSpPr>
        <p:grpSpPr>
          <a:xfrm>
            <a:off x="6670467" y="3230050"/>
            <a:ext cx="3135641" cy="646331"/>
            <a:chOff x="1792955" y="4563565"/>
            <a:chExt cx="3135641"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1860446" cy="646331"/>
            </a:xfrm>
            <a:prstGeom prst="rect">
              <a:avLst/>
            </a:prstGeom>
            <a:noFill/>
          </p:spPr>
          <p:txBody>
            <a:bodyPr wrap="none" rtlCol="0">
              <a:spAutoFit/>
            </a:bodyPr>
            <a:lstStyle/>
            <a:p>
              <a:r>
                <a:rPr lang="en-US" smtClean="0"/>
                <a:t>If (redline </a:t>
              </a:r>
              <a:r>
                <a:rPr lang="en-US" dirty="0" smtClean="0"/>
                <a:t>=  ‘yes’)</a:t>
              </a:r>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122546" y="324891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072475" y="488887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80492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sz="4000" kern="1200" dirty="0" smtClean="0">
                <a:solidFill>
                  <a:schemeClr val="tx1"/>
                </a:solidFill>
                <a:latin typeface="+mj-lt"/>
                <a:ea typeface="+mj-ea"/>
                <a:cs typeface="+mj-cs"/>
              </a:rPr>
              <a:t>Demo 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634025" cy="3293209"/>
          </a:xfrm>
          <a:prstGeom prst="rect">
            <a:avLst/>
          </a:prstGeom>
          <a:noFill/>
        </p:spPr>
        <p:txBody>
          <a:bodyPr wrap="none" rtlCol="0">
            <a:spAutoFit/>
          </a:bodyPr>
          <a:lstStyle/>
          <a:p>
            <a:r>
              <a:rPr lang="en-US" sz="4800" dirty="0" smtClean="0"/>
              <a:t>Goals</a:t>
            </a:r>
            <a:endParaRPr lang="en-US" sz="4000" dirty="0" smtClean="0"/>
          </a:p>
          <a:p>
            <a:pPr marL="342900" indent="-342900">
              <a:buAutoNum type="arabicPeriod"/>
            </a:pPr>
            <a:r>
              <a:rPr lang="en-US" sz="4000" dirty="0" smtClean="0"/>
              <a:t>Avoid crashes</a:t>
            </a:r>
          </a:p>
          <a:p>
            <a:pPr marL="342900" indent="-342900">
              <a:buAutoNum type="arabicPeriod"/>
            </a:pPr>
            <a:r>
              <a:rPr lang="en-US" sz="4000" dirty="0" smtClean="0"/>
              <a:t>Stay within playpen</a:t>
            </a:r>
          </a:p>
          <a:p>
            <a:pPr marL="342900" indent="-342900">
              <a:buAutoNum type="arabicPeriod"/>
            </a:pPr>
            <a:r>
              <a:rPr lang="en-US" sz="4000" dirty="0" smtClean="0"/>
              <a:t>Move continuously</a:t>
            </a:r>
          </a:p>
          <a:p>
            <a:pPr marL="342900" indent="-342900">
              <a:buAutoNum type="arabicPeriod"/>
            </a:pPr>
            <a:r>
              <a:rPr lang="en-US" sz="40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11" name="Group 110"/>
          <p:cNvGrpSpPr/>
          <p:nvPr/>
        </p:nvGrpSpPr>
        <p:grpSpPr>
          <a:xfrm>
            <a:off x="92179" y="98990"/>
            <a:ext cx="1071564" cy="510610"/>
            <a:chOff x="2171700" y="3167408"/>
            <a:chExt cx="1071564" cy="510610"/>
          </a:xfrm>
        </p:grpSpPr>
        <p:grpSp>
          <p:nvGrpSpPr>
            <p:cNvPr id="112" name="Group 111"/>
            <p:cNvGrpSpPr/>
            <p:nvPr/>
          </p:nvGrpSpPr>
          <p:grpSpPr>
            <a:xfrm>
              <a:off x="2245516" y="3544665"/>
              <a:ext cx="509591" cy="133353"/>
              <a:chOff x="2300288" y="4081460"/>
              <a:chExt cx="509591" cy="133353"/>
            </a:xfrm>
          </p:grpSpPr>
          <p:sp>
            <p:nvSpPr>
              <p:cNvPr id="121" name="Oval 12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245516" y="3167408"/>
              <a:ext cx="509591" cy="133353"/>
              <a:chOff x="2300288" y="4081460"/>
              <a:chExt cx="509591" cy="133353"/>
            </a:xfrm>
          </p:grpSpPr>
          <p:sp>
            <p:nvSpPr>
              <p:cNvPr id="119" name="Oval 11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ounded Rectangle 11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16" name="Straight Connector 11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181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sz="4000" kern="1200" dirty="0" smtClean="0">
                <a:solidFill>
                  <a:schemeClr val="tx1"/>
                </a:solidFill>
                <a:latin typeface="+mj-lt"/>
                <a:ea typeface="+mj-ea"/>
                <a:cs typeface="+mj-cs"/>
              </a:rPr>
              <a:t>Demo 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a:t>
            </a:r>
            <a:r>
              <a:rPr lang="en-US" sz="3600" dirty="0" smtClean="0"/>
              <a:t>crashes</a:t>
            </a:r>
            <a:endParaRPr lang="en-US" sz="3600" dirty="0" smtClean="0"/>
          </a:p>
          <a:p>
            <a:pPr marL="342900" indent="-342900">
              <a:buAutoNum type="arabicPeriod"/>
            </a:pPr>
            <a:r>
              <a:rPr lang="en-US" sz="3600" dirty="0" smtClean="0"/>
              <a:t>Stay </a:t>
            </a:r>
            <a:r>
              <a:rPr lang="en-US" sz="3600" dirty="0" smtClean="0"/>
              <a:t>in the playpen</a:t>
            </a:r>
            <a:endParaRPr lang="en-US" sz="3600" dirty="0" smtClean="0"/>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11" name="Group 110"/>
          <p:cNvGrpSpPr/>
          <p:nvPr/>
        </p:nvGrpSpPr>
        <p:grpSpPr>
          <a:xfrm>
            <a:off x="92179" y="98990"/>
            <a:ext cx="1071564" cy="510610"/>
            <a:chOff x="2171700" y="3167408"/>
            <a:chExt cx="1071564" cy="510610"/>
          </a:xfrm>
        </p:grpSpPr>
        <p:grpSp>
          <p:nvGrpSpPr>
            <p:cNvPr id="112" name="Group 111"/>
            <p:cNvGrpSpPr/>
            <p:nvPr/>
          </p:nvGrpSpPr>
          <p:grpSpPr>
            <a:xfrm>
              <a:off x="2245516" y="3544665"/>
              <a:ext cx="509591" cy="133353"/>
              <a:chOff x="2300288" y="4081460"/>
              <a:chExt cx="509591" cy="133353"/>
            </a:xfrm>
          </p:grpSpPr>
          <p:sp>
            <p:nvSpPr>
              <p:cNvPr id="121" name="Oval 12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245516" y="3167408"/>
              <a:ext cx="509591" cy="133353"/>
              <a:chOff x="2300288" y="4081460"/>
              <a:chExt cx="509591" cy="133353"/>
            </a:xfrm>
          </p:grpSpPr>
          <p:sp>
            <p:nvSpPr>
              <p:cNvPr id="119" name="Oval 11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ounded Rectangle 11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16" name="Straight Connector 11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0418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kern="1200" dirty="0" smtClean="0">
                <a:solidFill>
                  <a:schemeClr val="tx1"/>
                </a:solidFill>
                <a:latin typeface="+mj-lt"/>
                <a:ea typeface="+mj-ea"/>
                <a:cs typeface="+mj-cs"/>
              </a:rPr>
              <a:t>Chrome Web Store</a:t>
            </a:r>
            <a:endParaRPr lang="en-US" kern="1200" dirty="0">
              <a:solidFill>
                <a:schemeClr val="tx1"/>
              </a:solidFill>
              <a:latin typeface="+mj-lt"/>
              <a:ea typeface="+mj-ea"/>
              <a:cs typeface="+mj-cs"/>
            </a:endParaRP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869" y="798786"/>
            <a:ext cx="10457793" cy="5754415"/>
          </a:xfrm>
          <a:prstGeom prst="rect">
            <a:avLst/>
          </a:prstGeom>
        </p:spPr>
      </p:pic>
      <p:sp>
        <p:nvSpPr>
          <p:cNvPr id="3" name="Oval 2"/>
          <p:cNvSpPr/>
          <p:nvPr/>
        </p:nvSpPr>
        <p:spPr>
          <a:xfrm>
            <a:off x="8074242" y="212434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35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r>
              <a:rPr lang="en-US" kern="1200" dirty="0" smtClean="0">
                <a:solidFill>
                  <a:schemeClr val="tx1"/>
                </a:solidFill>
                <a:latin typeface="+mj-lt"/>
                <a:ea typeface="+mj-ea"/>
                <a:cs typeface="+mj-cs"/>
              </a:rPr>
              <a:t>Launch App</a:t>
            </a:r>
            <a:endParaRPr lang="en-US" kern="1200" dirty="0">
              <a:solidFill>
                <a:schemeClr val="tx1"/>
              </a:solidFill>
              <a:latin typeface="+mj-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219200"/>
            <a:ext cx="10525125" cy="4795025"/>
          </a:xfrm>
          <a:prstGeom prst="rect">
            <a:avLst/>
          </a:prstGeom>
        </p:spPr>
      </p:pic>
      <p:sp>
        <p:nvSpPr>
          <p:cNvPr id="4" name="Oval 3"/>
          <p:cNvSpPr/>
          <p:nvPr/>
        </p:nvSpPr>
        <p:spPr>
          <a:xfrm>
            <a:off x="8169164" y="336971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912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r>
              <a:rPr lang="en-US" kern="1200" dirty="0" smtClean="0">
                <a:solidFill>
                  <a:schemeClr val="tx1"/>
                </a:solidFill>
                <a:latin typeface="+mj-lt"/>
                <a:ea typeface="+mj-ea"/>
                <a:cs typeface="+mj-cs"/>
              </a:rPr>
              <a:t>FAQ</a:t>
            </a:r>
            <a:endParaRPr lang="en-US" kern="1200" dirty="0">
              <a:solidFill>
                <a:schemeClr val="tx1"/>
              </a:solidFill>
              <a:latin typeface="+mj-lt"/>
              <a:ea typeface="+mj-ea"/>
              <a:cs typeface="+mj-cs"/>
            </a:endParaRPr>
          </a:p>
        </p:txBody>
      </p:sp>
      <p:sp>
        <p:nvSpPr>
          <p:cNvPr id="4" name="Oval 3"/>
          <p:cNvSpPr/>
          <p:nvPr/>
        </p:nvSpPr>
        <p:spPr>
          <a:xfrm>
            <a:off x="861323" y="5725644"/>
            <a:ext cx="9745717"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68430" y="1424553"/>
            <a:ext cx="9570720" cy="5355312"/>
          </a:xfrm>
          <a:prstGeom prst="rect">
            <a:avLst/>
          </a:prstGeom>
        </p:spPr>
        <p:txBody>
          <a:bodyPr wrap="square">
            <a:spAutoFit/>
          </a:bodyPr>
          <a:lstStyle/>
          <a:p>
            <a:pPr marL="285750" indent="-285750">
              <a:buFont typeface="Arial" charset="0"/>
              <a:buChar char="•"/>
            </a:pPr>
            <a:r>
              <a:rPr lang="en-US" dirty="0" smtClean="0">
                <a:hlinkClick r:id="rId2" invalidUrl="https://le-www-live-s.legocdn.com/sc/media/files/primary/engb campaign middle school ev3 chromebooks faqs-80bbd7d15963de5d20a786819aa67ace.pdf?la=en-gb"/>
              </a:rPr>
              <a:t>https</a:t>
            </a:r>
            <a:r>
              <a:rPr lang="en-US" dirty="0">
                <a:hlinkClick r:id="rId3" invalidUrl="https://le-www-live-s.legocdn.com/sc/media/files/primary/engb campaign middle school ev3 chromebooks faqs-80bbd7d15963de5d20a786819aa67ace.pdf?la=en-gb"/>
              </a:rPr>
              <a:t>://</a:t>
            </a:r>
            <a:r>
              <a:rPr lang="en-US" dirty="0" smtClean="0">
                <a:hlinkClick r:id="rId4" invalidUrl="https://le-www-live-s.legocdn.com/sc/media/files/primary/engb campaign middle school ev3 chromebooks faqs-80bbd7d15963de5d20a786819aa67ace.pdf?la=en-gb"/>
              </a:rPr>
              <a:t>le-www-live-s.legocdn.com/sc/media/files/primary/engb%20campaign%20middle%20school%20ev3%20chromebooks%20faqs-80bbd7d15963de5d20a786819aa67ace.pdf?la=en-gb</a:t>
            </a:r>
            <a:endParaRPr lang="en-US" dirty="0" smtClean="0"/>
          </a:p>
          <a:p>
            <a:pPr marL="285750" indent="-285750">
              <a:buFont typeface="Arial" charset="0"/>
              <a:buChar char="•"/>
            </a:pPr>
            <a:r>
              <a:rPr lang="en-US" dirty="0">
                <a:hlinkClick r:id="rId5"/>
              </a:rPr>
              <a:t>https://</a:t>
            </a:r>
            <a:r>
              <a:rPr lang="en-US" dirty="0" smtClean="0">
                <a:hlinkClick r:id="rId5"/>
              </a:rPr>
              <a:t>education.lego.com/en-us/support/mindstorms-ev3/software-requirements</a:t>
            </a:r>
            <a:endParaRPr lang="en-US" dirty="0" smtClean="0"/>
          </a:p>
          <a:p>
            <a:pPr lvl="1"/>
            <a:r>
              <a:rPr lang="en-US" b="1" dirty="0"/>
              <a:t>Chromebook</a:t>
            </a:r>
          </a:p>
          <a:p>
            <a:pPr lvl="1"/>
            <a:r>
              <a:rPr lang="en-US" b="1" dirty="0"/>
              <a:t>Operating system:</a:t>
            </a:r>
          </a:p>
          <a:p>
            <a:pPr lvl="1"/>
            <a:r>
              <a:rPr lang="en-US" dirty="0"/>
              <a:t>Chrome OS version 50 or above </a:t>
            </a:r>
          </a:p>
          <a:p>
            <a:pPr lvl="1"/>
            <a:r>
              <a:rPr lang="en-US" b="1" dirty="0"/>
              <a:t>Hardware:</a:t>
            </a:r>
          </a:p>
          <a:p>
            <a:pPr lvl="1"/>
            <a:r>
              <a:rPr lang="en-US" dirty="0"/>
              <a:t>4 GB RAM or more</a:t>
            </a:r>
          </a:p>
          <a:p>
            <a:pPr lvl="1"/>
            <a:r>
              <a:rPr lang="en-US" dirty="0"/>
              <a:t>1.40 GHz dual-core processor or faster</a:t>
            </a:r>
          </a:p>
          <a:p>
            <a:pPr lvl="1"/>
            <a:r>
              <a:rPr lang="en-US" dirty="0"/>
              <a:t>2 GB available storage space </a:t>
            </a:r>
          </a:p>
          <a:p>
            <a:pPr lvl="1"/>
            <a:r>
              <a:rPr lang="en-US" dirty="0"/>
              <a:t>Bluetooth 2.0 or above</a:t>
            </a:r>
          </a:p>
          <a:p>
            <a:pPr lvl="1"/>
            <a:r>
              <a:rPr lang="en-US" dirty="0"/>
              <a:t>Available on </a:t>
            </a:r>
            <a:r>
              <a:rPr lang="en-US" u="sng" dirty="0">
                <a:hlinkClick r:id="rId6"/>
              </a:rPr>
              <a:t>Chrome Web Store</a:t>
            </a:r>
            <a:r>
              <a:rPr lang="en-US" dirty="0"/>
              <a:t>.</a:t>
            </a:r>
          </a:p>
          <a:p>
            <a:pPr lvl="1"/>
            <a:r>
              <a:rPr lang="en-US" b="1" dirty="0"/>
              <a:t>Firmware update compatibility</a:t>
            </a:r>
            <a:r>
              <a:rPr lang="en-US" dirty="0"/>
              <a:t>. To confirm that your Chromebook is able to update the firmware on your EV3 Brick via USB, please open the Chrome web browser in your Chromebook and enter ‘chrome://system’ in the address bar. Locate the version number under ‘</a:t>
            </a:r>
            <a:r>
              <a:rPr lang="en-US" dirty="0" err="1"/>
              <a:t>uname</a:t>
            </a:r>
            <a:r>
              <a:rPr lang="en-US" dirty="0"/>
              <a:t>’. If you have version 3.14 or above, then you should be able to update your EV3 Brick via EV3 Programming. If not, please update your EV3 Brick from the EV3 Lab software.</a:t>
            </a:r>
          </a:p>
          <a:p>
            <a:pPr marL="285750" indent="-285750">
              <a:buFont typeface="Arial" charset="0"/>
              <a:buChar char="•"/>
            </a:pPr>
            <a:endParaRPr lang="en-US" dirty="0"/>
          </a:p>
        </p:txBody>
      </p:sp>
    </p:spTree>
    <p:extLst>
      <p:ext uri="{BB962C8B-B14F-4D97-AF65-F5344CB8AC3E}">
        <p14:creationId xmlns:p14="http://schemas.microsoft.com/office/powerpoint/2010/main" val="1565535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608" y="-176386"/>
            <a:ext cx="10515600"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Challenge #1: Go Straight</a:t>
            </a:r>
            <a:endParaRPr lang="en-US" sz="3600" kern="1200"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49" y="1218668"/>
            <a:ext cx="8307387" cy="5277149"/>
          </a:xfrm>
          <a:prstGeom prst="rect">
            <a:avLst/>
          </a:prstGeom>
        </p:spPr>
      </p:pic>
      <p:sp>
        <p:nvSpPr>
          <p:cNvPr id="7" name="Oval 6"/>
          <p:cNvSpPr/>
          <p:nvPr/>
        </p:nvSpPr>
        <p:spPr>
          <a:xfrm>
            <a:off x="1596916" y="14914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86175" y="3686175"/>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6304687" y="4329113"/>
            <a:ext cx="1519006" cy="1340882"/>
            <a:chOff x="3686175" y="4329113"/>
            <a:chExt cx="1519006" cy="1340882"/>
          </a:xfrm>
        </p:grpSpPr>
        <p:cxnSp>
          <p:nvCxnSpPr>
            <p:cNvPr id="12" name="Straight Arrow Connector 11"/>
            <p:cNvCxnSpPr/>
            <p:nvPr/>
          </p:nvCxnSpPr>
          <p:spPr>
            <a:xfrm flipH="1" flipV="1">
              <a:off x="3968026" y="4329113"/>
              <a:ext cx="189637"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519006" cy="369332"/>
            </a:xfrm>
            <a:prstGeom prst="rect">
              <a:avLst/>
            </a:prstGeom>
            <a:noFill/>
          </p:spPr>
          <p:txBody>
            <a:bodyPr wrap="none" rtlCol="0">
              <a:spAutoFit/>
            </a:bodyPr>
            <a:lstStyle/>
            <a:p>
              <a:r>
                <a:rPr lang="en-US" dirty="0" smtClean="0"/>
                <a:t>Loop (forever)</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56646" y="109139"/>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78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092359"/>
            <a:ext cx="10058400" cy="3815255"/>
          </a:xfrm>
          <a:prstGeom prst="rect">
            <a:avLst/>
          </a:prstGeom>
        </p:spPr>
      </p:pic>
      <p:sp>
        <p:nvSpPr>
          <p:cNvPr id="2" name="Title 1"/>
          <p:cNvSpPr>
            <a:spLocks noGrp="1"/>
          </p:cNvSpPr>
          <p:nvPr>
            <p:ph type="title"/>
          </p:nvPr>
        </p:nvSpPr>
        <p:spPr>
          <a:xfrm>
            <a:off x="87766" y="-233600"/>
            <a:ext cx="11512441" cy="1325563"/>
          </a:xfrm>
          <a:prstGeom prst="ellipse">
            <a:avLst/>
          </a:prstGeom>
        </p:spPr>
        <p:txBody>
          <a:bodyPr vert="horz" lIns="91440" tIns="45720" rIns="91440" bIns="45720" rtlCol="0" anchor="ctr">
            <a:normAutofit/>
          </a:bodyPr>
          <a:lstStyle/>
          <a:p>
            <a:r>
              <a:rPr lang="en-US" sz="3600" kern="1200" smtClean="0">
                <a:solidFill>
                  <a:schemeClr val="tx1"/>
                </a:solidFill>
                <a:latin typeface="+mj-lt"/>
                <a:ea typeface="+mj-ea"/>
                <a:cs typeface="+mj-cs"/>
              </a:rPr>
              <a:t>Challenge #2: Go </a:t>
            </a:r>
            <a:r>
              <a:rPr lang="en-US" sz="3600" kern="1200" dirty="0" smtClean="0">
                <a:solidFill>
                  <a:schemeClr val="tx1"/>
                </a:solidFill>
                <a:latin typeface="+mj-lt"/>
                <a:ea typeface="+mj-ea"/>
                <a:cs typeface="+mj-cs"/>
              </a:rPr>
              <a:t>Straight, Move Right</a:t>
            </a:r>
            <a:endParaRPr lang="en-US" sz="3600" kern="1200" dirty="0">
              <a:solidFill>
                <a:schemeClr val="tx1"/>
              </a:solidFill>
              <a:latin typeface="+mj-lt"/>
              <a:ea typeface="+mj-ea"/>
              <a:cs typeface="+mj-cs"/>
            </a:endParaRPr>
          </a:p>
        </p:txBody>
      </p:sp>
      <p:sp>
        <p:nvSpPr>
          <p:cNvPr id="7" name="Oval 6"/>
          <p:cNvSpPr/>
          <p:nvPr/>
        </p:nvSpPr>
        <p:spPr>
          <a:xfrm>
            <a:off x="2606799"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24570"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419807"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87766" y="107992"/>
            <a:ext cx="1071564" cy="510610"/>
            <a:chOff x="2171700" y="3167408"/>
            <a:chExt cx="1071564" cy="510610"/>
          </a:xfrm>
        </p:grpSpPr>
        <p:grpSp>
          <p:nvGrpSpPr>
            <p:cNvPr id="17" name="Group 16"/>
            <p:cNvGrpSpPr/>
            <p:nvPr/>
          </p:nvGrpSpPr>
          <p:grpSpPr>
            <a:xfrm>
              <a:off x="2245516" y="3544665"/>
              <a:ext cx="509591" cy="133353"/>
              <a:chOff x="2300288" y="4081460"/>
              <a:chExt cx="509591" cy="133353"/>
            </a:xfrm>
          </p:grpSpPr>
          <p:sp>
            <p:nvSpPr>
              <p:cNvPr id="26" name="Oval 25"/>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45516" y="3167408"/>
              <a:ext cx="509591" cy="133353"/>
              <a:chOff x="2300288" y="4081460"/>
              <a:chExt cx="509591" cy="133353"/>
            </a:xfrm>
          </p:grpSpPr>
          <p:sp>
            <p:nvSpPr>
              <p:cNvPr id="24" name="Oval 2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ounded Rectangle 18"/>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1" name="Straight Connector 2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5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092359"/>
            <a:ext cx="10058400" cy="3815255"/>
          </a:xfrm>
          <a:prstGeom prst="rect">
            <a:avLst/>
          </a:prstGeom>
        </p:spPr>
      </p:pic>
      <p:sp>
        <p:nvSpPr>
          <p:cNvPr id="2" name="Title 1"/>
          <p:cNvSpPr>
            <a:spLocks noGrp="1"/>
          </p:cNvSpPr>
          <p:nvPr>
            <p:ph type="title"/>
          </p:nvPr>
        </p:nvSpPr>
        <p:spPr>
          <a:xfrm>
            <a:off x="-178924" y="-283263"/>
            <a:ext cx="12872947" cy="1325563"/>
          </a:xfrm>
          <a:prstGeom prst="ellipse">
            <a:avLst/>
          </a:prstGeom>
        </p:spPr>
        <p:txBody>
          <a:bodyPr vert="horz" lIns="91440" tIns="45720" rIns="91440" bIns="45720" rtlCol="0" anchor="ctr">
            <a:normAutofit/>
          </a:bodyPr>
          <a:lstStyle/>
          <a:p>
            <a:r>
              <a:rPr lang="en-US" sz="3600" kern="1200" smtClean="0">
                <a:solidFill>
                  <a:schemeClr val="tx1"/>
                </a:solidFill>
                <a:latin typeface="+mj-lt"/>
                <a:ea typeface="+mj-ea"/>
                <a:cs typeface="+mj-cs"/>
              </a:rPr>
              <a:t>(optional) Challenge </a:t>
            </a:r>
            <a:r>
              <a:rPr lang="en-US" sz="3600" kern="1200" dirty="0" smtClean="0">
                <a:solidFill>
                  <a:schemeClr val="tx1"/>
                </a:solidFill>
                <a:latin typeface="+mj-lt"/>
                <a:ea typeface="+mj-ea"/>
                <a:cs typeface="+mj-cs"/>
              </a:rPr>
              <a:t>#2: Go Straight, Turn 180</a:t>
            </a:r>
            <a:endParaRPr lang="en-US" sz="3600" kern="1200" dirty="0">
              <a:solidFill>
                <a:schemeClr val="tx1"/>
              </a:solidFill>
              <a:latin typeface="+mj-lt"/>
              <a:ea typeface="+mj-ea"/>
              <a:cs typeface="+mj-cs"/>
            </a:endParaRPr>
          </a:p>
        </p:txBody>
      </p:sp>
      <p:sp>
        <p:nvSpPr>
          <p:cNvPr id="7" name="Oval 6"/>
          <p:cNvSpPr/>
          <p:nvPr/>
        </p:nvSpPr>
        <p:spPr>
          <a:xfrm>
            <a:off x="2606799"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24570"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419807"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7" name="Group 16"/>
            <p:cNvGrpSpPr/>
            <p:nvPr/>
          </p:nvGrpSpPr>
          <p:grpSpPr>
            <a:xfrm>
              <a:off x="2245516" y="3544665"/>
              <a:ext cx="509591" cy="133353"/>
              <a:chOff x="2300288" y="4081460"/>
              <a:chExt cx="509591" cy="133353"/>
            </a:xfrm>
          </p:grpSpPr>
          <p:sp>
            <p:nvSpPr>
              <p:cNvPr id="26" name="Oval 25"/>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45516" y="3167408"/>
              <a:ext cx="509591" cy="133353"/>
              <a:chOff x="2300288" y="4081460"/>
              <a:chExt cx="509591" cy="133353"/>
            </a:xfrm>
          </p:grpSpPr>
          <p:sp>
            <p:nvSpPr>
              <p:cNvPr id="24" name="Oval 2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ounded Rectangle 18"/>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1" name="Straight Connector 2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5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12850"/>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r>
              <a:rPr lang="en-US" sz="3200" kern="1200" dirty="0" smtClean="0">
                <a:solidFill>
                  <a:schemeClr val="tx1"/>
                </a:solidFill>
                <a:latin typeface="+mj-lt"/>
                <a:ea typeface="+mj-ea"/>
                <a:cs typeface="+mj-cs"/>
              </a:rPr>
              <a:t>Challenge #3: Object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24309" y="3422125"/>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6150714" y="3736157"/>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67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TotalTime>
  <Words>470</Words>
  <Application>Microsoft Macintosh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Mangal</vt:lpstr>
      <vt:lpstr>Arial</vt:lpstr>
      <vt:lpstr>Office Theme</vt:lpstr>
      <vt:lpstr>Lego Education EV3</vt:lpstr>
      <vt:lpstr>Demo Day</vt:lpstr>
      <vt:lpstr>Chrome Web Store</vt:lpstr>
      <vt:lpstr>Launch App</vt:lpstr>
      <vt:lpstr>FAQ</vt:lpstr>
      <vt:lpstr>Challenge #1: Go Straight</vt:lpstr>
      <vt:lpstr>Challenge #2: Go Straight, Move Right</vt:lpstr>
      <vt:lpstr>(optional) Challenge #2: Go Straight, Turn 180</vt:lpstr>
      <vt:lpstr>Challenge #3: Object Detection – (1)</vt:lpstr>
      <vt:lpstr>Challenge #4: Switch Block, Object Detection – (2)</vt:lpstr>
      <vt:lpstr>Demo #1: Detect &amp; Turn Right (Avoid) - Pseudocode</vt:lpstr>
      <vt:lpstr>Demo #1: Detect Object &amp; Turn Right (Avoid) - Code</vt:lpstr>
      <vt:lpstr>Demo #2: Detect &amp; Avoid Object + Stay in Playpen</vt:lpstr>
      <vt:lpstr>Demo #2: Detect &amp; Avoid Object + Stay in Playpen</vt:lpstr>
      <vt:lpstr>Demo #2: Detect &amp; Avoid Object + Stay in Playpen</vt:lpstr>
      <vt:lpstr>Demo #1: Detect Red line &amp; Turn Right - Code</vt:lpstr>
      <vt:lpstr>Demo Day</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cp:revision>
  <dcterms:created xsi:type="dcterms:W3CDTF">2019-03-07T00:15:20Z</dcterms:created>
  <dcterms:modified xsi:type="dcterms:W3CDTF">2019-08-26T16:52:39Z</dcterms:modified>
</cp:coreProperties>
</file>