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1" r:id="rId3"/>
    <p:sldId id="281" r:id="rId4"/>
    <p:sldId id="283" r:id="rId5"/>
    <p:sldId id="282" r:id="rId6"/>
    <p:sldId id="264" r:id="rId7"/>
    <p:sldId id="279" r:id="rId8"/>
    <p:sldId id="289" r:id="rId9"/>
    <p:sldId id="266" r:id="rId10"/>
    <p:sldId id="267" r:id="rId11"/>
    <p:sldId id="275" r:id="rId12"/>
    <p:sldId id="268" r:id="rId13"/>
    <p:sldId id="271" r:id="rId14"/>
    <p:sldId id="269" r:id="rId15"/>
    <p:sldId id="270" r:id="rId16"/>
    <p:sldId id="284" r:id="rId17"/>
    <p:sldId id="286" r:id="rId18"/>
    <p:sldId id="265" r:id="rId19"/>
    <p:sldId id="272" r:id="rId20"/>
    <p:sldId id="274" r:id="rId21"/>
    <p:sldId id="290"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41"/>
    <p:restoredTop sz="94646"/>
  </p:normalViewPr>
  <p:slideViewPr>
    <p:cSldViewPr snapToGrid="0" snapToObjects="1">
      <p:cViewPr varScale="1">
        <p:scale>
          <a:sx n="126" d="100"/>
          <a:sy n="126" d="100"/>
        </p:scale>
        <p:origin x="5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14DAA-C793-BA4E-8962-4668AAF56E18}" type="datetimeFigureOut">
              <a:rPr lang="en-US" smtClean="0"/>
              <a:t>9/1/19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CD8A6-FE04-2943-8F33-83F4EEC6C812}" type="slidenum">
              <a:rPr lang="en-US" smtClean="0"/>
              <a:t>‹#›</a:t>
            </a:fld>
            <a:endParaRPr lang="en-US"/>
          </a:p>
        </p:txBody>
      </p:sp>
    </p:spTree>
    <p:extLst>
      <p:ext uri="{BB962C8B-B14F-4D97-AF65-F5344CB8AC3E}">
        <p14:creationId xmlns:p14="http://schemas.microsoft.com/office/powerpoint/2010/main" val="92268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54832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85021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01708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8332564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80009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5FFF8B-827C-1141-804D-824B0B4F0FCE}" type="datetimeFigureOut">
              <a:rPr lang="en-US" smtClean="0"/>
              <a:t>9/1/19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74069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5FFF8B-827C-1141-804D-824B0B4F0FCE}" type="datetimeFigureOut">
              <a:rPr lang="en-US" smtClean="0"/>
              <a:t>9/1/19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657292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5FFF8B-827C-1141-804D-824B0B4F0FCE}" type="datetimeFigureOut">
              <a:rPr lang="en-US" smtClean="0"/>
              <a:t>9/1/19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46120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FFF8B-827C-1141-804D-824B0B4F0FCE}" type="datetimeFigureOut">
              <a:rPr lang="en-US" smtClean="0"/>
              <a:t>9/1/19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13637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FFF8B-827C-1141-804D-824B0B4F0FCE}" type="datetimeFigureOut">
              <a:rPr lang="en-US" smtClean="0"/>
              <a:t>9/1/19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43263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FFF8B-827C-1141-804D-824B0B4F0FCE}" type="datetimeFigureOut">
              <a:rPr lang="en-US" smtClean="0"/>
              <a:t>9/1/19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717173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FFF8B-827C-1141-804D-824B0B4F0FCE}" type="datetimeFigureOut">
              <a:rPr lang="en-US" smtClean="0"/>
              <a:t>9/1/19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E4643-6BDC-A646-A2FE-4D12DB0B5E8B}" type="slidenum">
              <a:rPr lang="en-US" smtClean="0"/>
              <a:t>‹#›</a:t>
            </a:fld>
            <a:endParaRPr lang="en-US"/>
          </a:p>
        </p:txBody>
      </p:sp>
    </p:spTree>
    <p:extLst>
      <p:ext uri="{BB962C8B-B14F-4D97-AF65-F5344CB8AC3E}">
        <p14:creationId xmlns:p14="http://schemas.microsoft.com/office/powerpoint/2010/main" val="1679738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vdalal/lego-ev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vdalal/lego-ev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document/d/1ODXoy8ChpRAfU1ifJo9y75IHdOogI4xekYyTUXGOlkM/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document/d/1ODXoy8ChpRAfU1ifJo9y75IHdOogI4xekYyTUXGOlkM/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https://education.lego.com/en-us/support/mindstorms-ev3/software-requirements" TargetMode="External"/><Relationship Id="rId6" Type="http://schemas.openxmlformats.org/officeDocument/2006/relationships/hyperlink" Target="https://chrome.google.com/webstore/detail/lego-mindstorms-education/jhnhfnolmcleankdkhfklakpchnccipg"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0133" y="1109711"/>
            <a:ext cx="9144000" cy="2387600"/>
          </a:xfrm>
        </p:spPr>
        <p:txBody>
          <a:bodyPr/>
          <a:lstStyle/>
          <a:p>
            <a:r>
              <a:rPr lang="en-US" dirty="0" smtClean="0"/>
              <a:t>Introduction to Lego EV3</a:t>
            </a:r>
            <a:endParaRPr lang="en-US" dirty="0"/>
          </a:p>
        </p:txBody>
      </p:sp>
      <p:sp>
        <p:nvSpPr>
          <p:cNvPr id="3" name="Subtitle 2"/>
          <p:cNvSpPr>
            <a:spLocks noGrp="1"/>
          </p:cNvSpPr>
          <p:nvPr>
            <p:ph type="subTitle" idx="1"/>
          </p:nvPr>
        </p:nvSpPr>
        <p:spPr/>
        <p:txBody>
          <a:bodyPr>
            <a:normAutofit lnSpcReduction="10000"/>
          </a:bodyPr>
          <a:lstStyle/>
          <a:p>
            <a:r>
              <a:rPr lang="en-US" dirty="0" smtClean="0"/>
              <a:t>Summit Denali</a:t>
            </a:r>
          </a:p>
          <a:p>
            <a:endParaRPr lang="en-US" dirty="0"/>
          </a:p>
          <a:p>
            <a:r>
              <a:rPr lang="en-US" dirty="0" smtClean="0"/>
              <a:t>Vasu Dalal (</a:t>
            </a:r>
            <a:r>
              <a:rPr lang="en-US" dirty="0" err="1" smtClean="0"/>
              <a:t>vdalal@gmail.com</a:t>
            </a:r>
            <a:r>
              <a:rPr lang="en-US" smtClean="0"/>
              <a:t>)</a:t>
            </a:r>
            <a:endParaRPr lang="en-US" dirty="0" smtClean="0"/>
          </a:p>
          <a:p>
            <a:r>
              <a:rPr lang="en-US" dirty="0">
                <a:hlinkClick r:id="rId2"/>
              </a:rPr>
              <a:t>https://github.com/vdalal/lego-ev3</a:t>
            </a:r>
            <a:endParaRPr lang="en-US" dirty="0"/>
          </a:p>
        </p:txBody>
      </p:sp>
      <p:sp>
        <p:nvSpPr>
          <p:cNvPr id="4"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5" name="Group 4"/>
          <p:cNvGrpSpPr/>
          <p:nvPr/>
        </p:nvGrpSpPr>
        <p:grpSpPr>
          <a:xfrm>
            <a:off x="696726" y="821021"/>
            <a:ext cx="1071564" cy="510610"/>
            <a:chOff x="2171700" y="3167408"/>
            <a:chExt cx="1071564" cy="510610"/>
          </a:xfrm>
        </p:grpSpPr>
        <p:grpSp>
          <p:nvGrpSpPr>
            <p:cNvPr id="6" name="Group 5"/>
            <p:cNvGrpSpPr/>
            <p:nvPr/>
          </p:nvGrpSpPr>
          <p:grpSpPr>
            <a:xfrm>
              <a:off x="2245516" y="3544665"/>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 name="Straight Connector 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rot="6908041">
            <a:off x="3909587" y="989408"/>
            <a:ext cx="1071564" cy="510610"/>
            <a:chOff x="2171700" y="3167408"/>
            <a:chExt cx="1071564" cy="510610"/>
          </a:xfrm>
        </p:grpSpPr>
        <p:grpSp>
          <p:nvGrpSpPr>
            <p:cNvPr id="42" name="Group 41"/>
            <p:cNvGrpSpPr/>
            <p:nvPr/>
          </p:nvGrpSpPr>
          <p:grpSpPr>
            <a:xfrm>
              <a:off x="2245516" y="3544665"/>
              <a:ext cx="509591" cy="133353"/>
              <a:chOff x="2300288" y="4081460"/>
              <a:chExt cx="509591" cy="133353"/>
            </a:xfrm>
          </p:grpSpPr>
          <p:sp>
            <p:nvSpPr>
              <p:cNvPr id="51" name="Oval 5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245516" y="3167408"/>
              <a:ext cx="509591" cy="133353"/>
              <a:chOff x="2300288" y="4081460"/>
              <a:chExt cx="509591" cy="133353"/>
            </a:xfrm>
          </p:grpSpPr>
          <p:sp>
            <p:nvSpPr>
              <p:cNvPr id="49" name="Oval 4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ounded Rectangle 4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6" name="Straight Connector 4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rot="20750181">
            <a:off x="744351" y="3795968"/>
            <a:ext cx="1071564" cy="510610"/>
            <a:chOff x="2171700" y="3167408"/>
            <a:chExt cx="1071564" cy="510610"/>
          </a:xfrm>
        </p:grpSpPr>
        <p:grpSp>
          <p:nvGrpSpPr>
            <p:cNvPr id="54" name="Group 53"/>
            <p:cNvGrpSpPr/>
            <p:nvPr/>
          </p:nvGrpSpPr>
          <p:grpSpPr>
            <a:xfrm>
              <a:off x="2245516" y="3544665"/>
              <a:ext cx="509591" cy="133353"/>
              <a:chOff x="2300288" y="4081460"/>
              <a:chExt cx="509591" cy="133353"/>
            </a:xfrm>
          </p:grpSpPr>
          <p:sp>
            <p:nvSpPr>
              <p:cNvPr id="63" name="Oval 6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2245516" y="3167408"/>
              <a:ext cx="509591" cy="133353"/>
              <a:chOff x="2300288" y="4081460"/>
              <a:chExt cx="509591" cy="133353"/>
            </a:xfrm>
          </p:grpSpPr>
          <p:sp>
            <p:nvSpPr>
              <p:cNvPr id="61" name="Oval 6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ounded Rectangle 5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58" name="Straight Connector 5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rot="3413051">
            <a:off x="8391657" y="877058"/>
            <a:ext cx="1071564" cy="510610"/>
            <a:chOff x="2171700" y="3167408"/>
            <a:chExt cx="1071564" cy="510610"/>
          </a:xfrm>
        </p:grpSpPr>
        <p:grpSp>
          <p:nvGrpSpPr>
            <p:cNvPr id="66" name="Group 65"/>
            <p:cNvGrpSpPr/>
            <p:nvPr/>
          </p:nvGrpSpPr>
          <p:grpSpPr>
            <a:xfrm>
              <a:off x="2245516" y="3544665"/>
              <a:ext cx="509591" cy="133353"/>
              <a:chOff x="2300288" y="4081460"/>
              <a:chExt cx="509591" cy="133353"/>
            </a:xfrm>
          </p:grpSpPr>
          <p:sp>
            <p:nvSpPr>
              <p:cNvPr id="75" name="Oval 7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2245516" y="3167408"/>
              <a:ext cx="509591" cy="133353"/>
              <a:chOff x="2300288" y="4081460"/>
              <a:chExt cx="509591" cy="133353"/>
            </a:xfrm>
          </p:grpSpPr>
          <p:sp>
            <p:nvSpPr>
              <p:cNvPr id="73" name="Oval 7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ounded Rectangle 6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0" name="Straight Connector 6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rot="17528669">
            <a:off x="2420751" y="5483740"/>
            <a:ext cx="1071564" cy="510610"/>
            <a:chOff x="2171700" y="3167408"/>
            <a:chExt cx="1071564" cy="510610"/>
          </a:xfrm>
        </p:grpSpPr>
        <p:grpSp>
          <p:nvGrpSpPr>
            <p:cNvPr id="78" name="Group 77"/>
            <p:cNvGrpSpPr/>
            <p:nvPr/>
          </p:nvGrpSpPr>
          <p:grpSpPr>
            <a:xfrm>
              <a:off x="2245516" y="3544665"/>
              <a:ext cx="509591" cy="133353"/>
              <a:chOff x="2300288" y="4081460"/>
              <a:chExt cx="509591" cy="133353"/>
            </a:xfrm>
          </p:grpSpPr>
          <p:sp>
            <p:nvSpPr>
              <p:cNvPr id="87" name="Oval 8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2245516" y="3167408"/>
              <a:ext cx="509591" cy="133353"/>
              <a:chOff x="2300288" y="4081460"/>
              <a:chExt cx="509591" cy="133353"/>
            </a:xfrm>
          </p:grpSpPr>
          <p:sp>
            <p:nvSpPr>
              <p:cNvPr id="85" name="Oval 8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ounded Rectangle 7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82" name="Straight Connector 8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9030887" y="4299094"/>
            <a:ext cx="1300262" cy="1930864"/>
            <a:chOff x="9570979" y="1888397"/>
            <a:chExt cx="1618025" cy="2695489"/>
          </a:xfrm>
        </p:grpSpPr>
        <p:sp>
          <p:nvSpPr>
            <p:cNvPr id="92" name="Arc 91"/>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4" name="Group 103"/>
            <p:cNvGrpSpPr/>
            <p:nvPr/>
          </p:nvGrpSpPr>
          <p:grpSpPr>
            <a:xfrm>
              <a:off x="9570979" y="1888397"/>
              <a:ext cx="1618025" cy="2695489"/>
              <a:chOff x="9570979" y="1888397"/>
              <a:chExt cx="1618025" cy="2695489"/>
            </a:xfrm>
          </p:grpSpPr>
          <p:sp>
            <p:nvSpPr>
              <p:cNvPr id="31" name="Arc 30"/>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Arc 89"/>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ounded Rectangle 29"/>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a:stCxn id="34" idx="1"/>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Bevel 37"/>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nut 38"/>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ounded Rectangle 39"/>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p:cNvGrpSpPr/>
          <p:nvPr/>
        </p:nvGrpSpPr>
        <p:grpSpPr>
          <a:xfrm>
            <a:off x="10560246" y="3667457"/>
            <a:ext cx="762000" cy="2590394"/>
            <a:chOff x="11341100" y="2044700"/>
            <a:chExt cx="762000" cy="2590394"/>
          </a:xfrm>
        </p:grpSpPr>
        <p:sp>
          <p:nvSpPr>
            <p:cNvPr id="95" name="Rounded Rectangle 94"/>
            <p:cNvSpPr/>
            <p:nvPr/>
          </p:nvSpPr>
          <p:spPr>
            <a:xfrm>
              <a:off x="11341100" y="2044700"/>
              <a:ext cx="762000" cy="2590394"/>
            </a:xfrm>
            <a:prstGeom prst="roundRect">
              <a:avLst/>
            </a:prstGeom>
            <a:solidFill>
              <a:schemeClr val="accent2">
                <a:lumMod val="5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11341100" y="2303511"/>
              <a:ext cx="381000" cy="212493"/>
            </a:xfrm>
            <a:prstGeom prst="round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a:off x="11590876" y="2744603"/>
              <a:ext cx="381000" cy="212493"/>
            </a:xfrm>
            <a:prstGeom prst="round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11376751" y="3384311"/>
              <a:ext cx="381000" cy="212493"/>
            </a:xfrm>
            <a:prstGeom prst="roundRect">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a:off x="11590876" y="3647330"/>
              <a:ext cx="381000" cy="212493"/>
            </a:xfrm>
            <a:prstGeom prst="roundRect">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a:off x="11376053" y="3125604"/>
              <a:ext cx="418023" cy="110618"/>
            </a:xfrm>
            <a:prstGeom prst="round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11541153" y="4357504"/>
              <a:ext cx="418023" cy="110618"/>
            </a:xfrm>
            <a:prstGeom prst="round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a:off x="11364940" y="4018011"/>
              <a:ext cx="381000" cy="212493"/>
            </a:xfrm>
            <a:prstGeom prst="round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1667882" y="2111405"/>
              <a:ext cx="381000" cy="152400"/>
            </a:xfrm>
            <a:prstGeom prst="roundRect">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210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411" y="1080381"/>
            <a:ext cx="10058400" cy="3815255"/>
          </a:xfrm>
          <a:prstGeom prst="rect">
            <a:avLst/>
          </a:prstGeom>
        </p:spPr>
      </p:pic>
      <p:sp>
        <p:nvSpPr>
          <p:cNvPr id="2" name="Title 1"/>
          <p:cNvSpPr>
            <a:spLocks noGrp="1"/>
          </p:cNvSpPr>
          <p:nvPr>
            <p:ph type="title"/>
          </p:nvPr>
        </p:nvSpPr>
        <p:spPr>
          <a:xfrm>
            <a:off x="87766" y="-233600"/>
            <a:ext cx="11512441" cy="1325563"/>
          </a:xfrm>
          <a:prstGeom prst="ellipse">
            <a:avLst/>
          </a:prstGeom>
        </p:spPr>
        <p:txBody>
          <a:bodyPr vert="horz" lIns="91440" tIns="45720" rIns="91440" bIns="45720" rtlCol="0" anchor="ctr">
            <a:normAutofit/>
          </a:bodyPr>
          <a:lstStyle/>
          <a:p>
            <a:pPr algn="ctr"/>
            <a:r>
              <a:rPr lang="en-US" sz="3600" kern="1200" dirty="0" smtClean="0">
                <a:solidFill>
                  <a:schemeClr val="tx1"/>
                </a:solidFill>
                <a:latin typeface="+mj-lt"/>
                <a:ea typeface="+mj-ea"/>
                <a:cs typeface="+mj-cs"/>
              </a:rPr>
              <a:t>Step #2: Go Straight, Move Right</a:t>
            </a:r>
            <a:endParaRPr lang="en-US" sz="3600" kern="1200" dirty="0">
              <a:solidFill>
                <a:schemeClr val="tx1"/>
              </a:solidFill>
              <a:latin typeface="+mj-lt"/>
              <a:ea typeface="+mj-ea"/>
              <a:cs typeface="+mj-cs"/>
            </a:endParaRPr>
          </a:p>
        </p:txBody>
      </p:sp>
      <p:sp>
        <p:nvSpPr>
          <p:cNvPr id="7" name="Oval 6"/>
          <p:cNvSpPr/>
          <p:nvPr/>
        </p:nvSpPr>
        <p:spPr>
          <a:xfrm>
            <a:off x="3153598" y="101445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771369" y="3944325"/>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8966606" y="3971822"/>
            <a:ext cx="2819693" cy="1669788"/>
            <a:chOff x="3467963" y="4000207"/>
            <a:chExt cx="2819693" cy="1669788"/>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2601481" cy="369332"/>
            </a:xfrm>
            <a:prstGeom prst="rect">
              <a:avLst/>
            </a:prstGeom>
            <a:noFill/>
          </p:spPr>
          <p:txBody>
            <a:bodyPr wrap="none" rtlCol="0">
              <a:spAutoFit/>
            </a:bodyPr>
            <a:lstStyle/>
            <a:p>
              <a:r>
                <a:rPr lang="en-US" dirty="0" smtClean="0"/>
                <a:t>Left/Right Motor Controls</a:t>
              </a:r>
              <a:endParaRPr lang="en-US" dirty="0"/>
            </a:p>
          </p:txBody>
        </p:sp>
      </p:grpSp>
      <p:sp>
        <p:nvSpPr>
          <p:cNvPr id="16"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28" name="Group 27"/>
          <p:cNvGrpSpPr/>
          <p:nvPr/>
        </p:nvGrpSpPr>
        <p:grpSpPr>
          <a:xfrm>
            <a:off x="129300" y="78565"/>
            <a:ext cx="1118732" cy="1496999"/>
            <a:chOff x="9570979" y="1888397"/>
            <a:chExt cx="1618025" cy="2695489"/>
          </a:xfrm>
        </p:grpSpPr>
        <p:sp>
          <p:nvSpPr>
            <p:cNvPr id="29" name="Arc 28"/>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0" name="Group 29"/>
            <p:cNvGrpSpPr/>
            <p:nvPr/>
          </p:nvGrpSpPr>
          <p:grpSpPr>
            <a:xfrm>
              <a:off x="9570979" y="1888397"/>
              <a:ext cx="1618025" cy="2695489"/>
              <a:chOff x="9570979" y="1888397"/>
              <a:chExt cx="1618025" cy="2695489"/>
            </a:xfrm>
          </p:grpSpPr>
          <p:sp>
            <p:nvSpPr>
              <p:cNvPr id="31" name="Arc 30"/>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ounded Rectangle 34"/>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evel 41"/>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nut 42"/>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ounded Rectangle 43"/>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5250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25" y="1092359"/>
            <a:ext cx="10058400" cy="3815255"/>
          </a:xfrm>
          <a:prstGeom prst="rect">
            <a:avLst/>
          </a:prstGeom>
        </p:spPr>
      </p:pic>
      <p:sp>
        <p:nvSpPr>
          <p:cNvPr id="2" name="Title 1"/>
          <p:cNvSpPr>
            <a:spLocks noGrp="1"/>
          </p:cNvSpPr>
          <p:nvPr>
            <p:ph type="title"/>
          </p:nvPr>
        </p:nvSpPr>
        <p:spPr>
          <a:xfrm>
            <a:off x="-178924" y="-283263"/>
            <a:ext cx="12872947" cy="1325563"/>
          </a:xfrm>
          <a:prstGeom prst="ellipse">
            <a:avLst/>
          </a:prstGeom>
        </p:spPr>
        <p:txBody>
          <a:bodyPr vert="horz" lIns="91440" tIns="45720" rIns="91440" bIns="45720" rtlCol="0" anchor="ctr">
            <a:normAutofit/>
          </a:bodyPr>
          <a:lstStyle/>
          <a:p>
            <a:pPr algn="ctr"/>
            <a:r>
              <a:rPr lang="en-US" sz="3600" kern="1200" dirty="0" smtClean="0">
                <a:solidFill>
                  <a:schemeClr val="tx1"/>
                </a:solidFill>
                <a:latin typeface="+mj-lt"/>
                <a:ea typeface="+mj-ea"/>
                <a:cs typeface="+mj-cs"/>
              </a:rPr>
              <a:t>(optional) Step #2: Go Straight, Turn 180</a:t>
            </a:r>
            <a:endParaRPr lang="en-US" sz="3600" kern="1200" dirty="0">
              <a:solidFill>
                <a:schemeClr val="tx1"/>
              </a:solidFill>
              <a:latin typeface="+mj-lt"/>
              <a:ea typeface="+mj-ea"/>
              <a:cs typeface="+mj-cs"/>
            </a:endParaRPr>
          </a:p>
        </p:txBody>
      </p:sp>
      <p:sp>
        <p:nvSpPr>
          <p:cNvPr id="7" name="Oval 6"/>
          <p:cNvSpPr/>
          <p:nvPr/>
        </p:nvSpPr>
        <p:spPr>
          <a:xfrm>
            <a:off x="3175212" y="102642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792983" y="3956303"/>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8988220" y="3983800"/>
            <a:ext cx="2819693" cy="1669788"/>
            <a:chOff x="3467963" y="4000207"/>
            <a:chExt cx="2819693" cy="1669788"/>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2601481" cy="369332"/>
            </a:xfrm>
            <a:prstGeom prst="rect">
              <a:avLst/>
            </a:prstGeom>
            <a:noFill/>
          </p:spPr>
          <p:txBody>
            <a:bodyPr wrap="none" rtlCol="0">
              <a:spAutoFit/>
            </a:bodyPr>
            <a:lstStyle/>
            <a:p>
              <a:r>
                <a:rPr lang="en-US" dirty="0" smtClean="0"/>
                <a:t>Left/Right Motor Controls</a:t>
              </a:r>
              <a:endParaRPr lang="en-US" dirty="0"/>
            </a:p>
          </p:txBody>
        </p:sp>
      </p:grpSp>
      <p:sp>
        <p:nvSpPr>
          <p:cNvPr id="16"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28" name="Group 27"/>
          <p:cNvGrpSpPr/>
          <p:nvPr/>
        </p:nvGrpSpPr>
        <p:grpSpPr>
          <a:xfrm>
            <a:off x="97401" y="78565"/>
            <a:ext cx="1118732" cy="1496999"/>
            <a:chOff x="9570979" y="1888397"/>
            <a:chExt cx="1618025" cy="2695489"/>
          </a:xfrm>
        </p:grpSpPr>
        <p:sp>
          <p:nvSpPr>
            <p:cNvPr id="29" name="Arc 28"/>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0" name="Group 29"/>
            <p:cNvGrpSpPr/>
            <p:nvPr/>
          </p:nvGrpSpPr>
          <p:grpSpPr>
            <a:xfrm>
              <a:off x="9570979" y="1888397"/>
              <a:ext cx="1618025" cy="2695489"/>
              <a:chOff x="9570979" y="1888397"/>
              <a:chExt cx="1618025" cy="2695489"/>
            </a:xfrm>
          </p:grpSpPr>
          <p:sp>
            <p:nvSpPr>
              <p:cNvPr id="31" name="Arc 30"/>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ounded Rectangle 34"/>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evel 41"/>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nut 42"/>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ounded Rectangle 43"/>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505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404" y="1073346"/>
            <a:ext cx="10058400" cy="4706324"/>
          </a:xfrm>
          <a:prstGeom prst="rect">
            <a:avLst/>
          </a:prstGeom>
        </p:spPr>
      </p:pic>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pPr algn="ctr"/>
            <a:r>
              <a:rPr lang="en-US" sz="3200" kern="1200" dirty="0" smtClean="0">
                <a:solidFill>
                  <a:schemeClr val="tx1"/>
                </a:solidFill>
                <a:latin typeface="+mj-lt"/>
                <a:ea typeface="+mj-ea"/>
                <a:cs typeface="+mj-cs"/>
              </a:rPr>
              <a:t>Step #3: Object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(1)</a:t>
            </a:r>
            <a:endParaRPr lang="en-US" sz="3200" kern="1200" dirty="0">
              <a:solidFill>
                <a:schemeClr val="tx1"/>
              </a:solidFill>
              <a:latin typeface="+mj-lt"/>
              <a:ea typeface="+mj-ea"/>
              <a:cs typeface="+mj-cs"/>
            </a:endParaRPr>
          </a:p>
        </p:txBody>
      </p:sp>
      <p:sp>
        <p:nvSpPr>
          <p:cNvPr id="7" name="Oval 6"/>
          <p:cNvSpPr/>
          <p:nvPr/>
        </p:nvSpPr>
        <p:spPr>
          <a:xfrm>
            <a:off x="5097046" y="1325077"/>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034438" y="3282621"/>
            <a:ext cx="1819922" cy="2055768"/>
            <a:chOff x="3085914" y="3409176"/>
            <a:chExt cx="1819922" cy="2055768"/>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1819922" cy="369332"/>
            </a:xfrm>
            <a:prstGeom prst="rect">
              <a:avLst/>
            </a:prstGeom>
            <a:noFill/>
          </p:spPr>
          <p:txBody>
            <a:bodyPr wrap="none" rtlCol="0">
              <a:spAutoFit/>
            </a:bodyPr>
            <a:lstStyle/>
            <a:p>
              <a:r>
                <a:rPr lang="en-US" smtClean="0"/>
                <a:t>Ultrasonic Sensor</a:t>
              </a:r>
              <a:endParaRPr lang="en-US" dirty="0"/>
            </a:p>
          </p:txBody>
        </p:sp>
      </p:grpSp>
      <p:grpSp>
        <p:nvGrpSpPr>
          <p:cNvPr id="11" name="Group 10"/>
          <p:cNvGrpSpPr/>
          <p:nvPr/>
        </p:nvGrpSpPr>
        <p:grpSpPr>
          <a:xfrm>
            <a:off x="6560843" y="3596653"/>
            <a:ext cx="2176633" cy="1946787"/>
            <a:chOff x="3467963" y="4000207"/>
            <a:chExt cx="2176633" cy="1946787"/>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958421" cy="646331"/>
            </a:xfrm>
            <a:prstGeom prst="rect">
              <a:avLst/>
            </a:prstGeom>
            <a:noFill/>
          </p:spPr>
          <p:txBody>
            <a:bodyPr wrap="none" rtlCol="0">
              <a:spAutoFit/>
            </a:bodyPr>
            <a:lstStyle/>
            <a:p>
              <a:r>
                <a:rPr lang="en-US" dirty="0" smtClean="0"/>
                <a:t>Distance Detection</a:t>
              </a:r>
            </a:p>
            <a:p>
              <a:r>
                <a:rPr lang="en-US" dirty="0" smtClean="0"/>
                <a:t>Controls</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27" name="Group 26"/>
          <p:cNvGrpSpPr/>
          <p:nvPr/>
        </p:nvGrpSpPr>
        <p:grpSpPr>
          <a:xfrm>
            <a:off x="97401" y="78565"/>
            <a:ext cx="1118732" cy="1496999"/>
            <a:chOff x="9570979" y="1888397"/>
            <a:chExt cx="1618025" cy="2695489"/>
          </a:xfrm>
        </p:grpSpPr>
        <p:sp>
          <p:nvSpPr>
            <p:cNvPr id="28" name="Arc 27"/>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9" name="Group 28"/>
            <p:cNvGrpSpPr/>
            <p:nvPr/>
          </p:nvGrpSpPr>
          <p:grpSpPr>
            <a:xfrm>
              <a:off x="9570979" y="1888397"/>
              <a:ext cx="1618025" cy="2695489"/>
              <a:chOff x="9570979" y="1888397"/>
              <a:chExt cx="1618025" cy="2695489"/>
            </a:xfrm>
          </p:grpSpPr>
          <p:sp>
            <p:nvSpPr>
              <p:cNvPr id="30" name="Arc 29"/>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ounded Rectangle 33"/>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vel 40"/>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nut 41"/>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ounded Rectangle 42"/>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9674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99" y="960311"/>
            <a:ext cx="8895693" cy="5551691"/>
          </a:xfrm>
          <a:prstGeom prst="rect">
            <a:avLst/>
          </a:prstGeom>
        </p:spPr>
      </p:pic>
      <p:sp>
        <p:nvSpPr>
          <p:cNvPr id="2" name="Title 1"/>
          <p:cNvSpPr>
            <a:spLocks noGrp="1"/>
          </p:cNvSpPr>
          <p:nvPr>
            <p:ph type="title"/>
          </p:nvPr>
        </p:nvSpPr>
        <p:spPr>
          <a:xfrm>
            <a:off x="245186" y="-277670"/>
            <a:ext cx="11344275" cy="1325563"/>
          </a:xfrm>
          <a:prstGeom prst="ellipse">
            <a:avLst/>
          </a:prstGeom>
        </p:spPr>
        <p:txBody>
          <a:bodyPr vert="horz" lIns="91440" tIns="45720" rIns="91440" bIns="45720" rtlCol="0" anchor="ctr">
            <a:noAutofit/>
          </a:bodyPr>
          <a:lstStyle/>
          <a:p>
            <a:pPr algn="ctr"/>
            <a:r>
              <a:rPr lang="en-US" sz="2800" dirty="0" smtClean="0"/>
              <a:t>Step #3: Switch Block, O</a:t>
            </a:r>
            <a:r>
              <a:rPr lang="en-US" sz="2800" kern="1200" dirty="0" smtClean="0">
                <a:solidFill>
                  <a:schemeClr val="tx1"/>
                </a:solidFill>
              </a:rPr>
              <a:t>bject Detection </a:t>
            </a:r>
            <a:r>
              <a:rPr lang="mr-IN" sz="2800" kern="1200" dirty="0" smtClean="0">
                <a:solidFill>
                  <a:schemeClr val="tx1"/>
                </a:solidFill>
              </a:rPr>
              <a:t>–</a:t>
            </a:r>
            <a:r>
              <a:rPr lang="en-US" sz="2800" kern="1200" dirty="0" smtClean="0">
                <a:solidFill>
                  <a:schemeClr val="tx1"/>
                </a:solidFill>
              </a:rPr>
              <a:t> (2)</a:t>
            </a:r>
            <a:endParaRPr lang="en-US" sz="2800" kern="1200" dirty="0">
              <a:solidFill>
                <a:schemeClr val="tx1"/>
              </a:solidFill>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4181" y="4105297"/>
            <a:ext cx="2362934" cy="1302360"/>
            <a:chOff x="2341737" y="3409176"/>
            <a:chExt cx="2362934" cy="1302360"/>
          </a:xfrm>
        </p:grpSpPr>
        <p:cxnSp>
          <p:nvCxnSpPr>
            <p:cNvPr id="8" name="Straight Arrow Connector 7"/>
            <p:cNvCxnSpPr/>
            <p:nvPr/>
          </p:nvCxnSpPr>
          <p:spPr>
            <a:xfrm flipV="1">
              <a:off x="3492508" y="3409176"/>
              <a:ext cx="1212163" cy="93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1737" y="4342204"/>
              <a:ext cx="1819922" cy="369332"/>
            </a:xfrm>
            <a:prstGeom prst="rect">
              <a:avLst/>
            </a:prstGeom>
            <a:noFill/>
          </p:spPr>
          <p:txBody>
            <a:bodyPr wrap="none" rtlCol="0">
              <a:spAutoFit/>
            </a:bodyPr>
            <a:lstStyle/>
            <a:p>
              <a:r>
                <a:rPr lang="en-US" smtClean="0"/>
                <a:t>Ultrasonic Sensor</a:t>
              </a:r>
              <a:endParaRPr lang="en-US" dirty="0"/>
            </a:p>
          </p:txBody>
        </p:sp>
      </p:grpSp>
      <p:grpSp>
        <p:nvGrpSpPr>
          <p:cNvPr id="11" name="Group 10"/>
          <p:cNvGrpSpPr/>
          <p:nvPr/>
        </p:nvGrpSpPr>
        <p:grpSpPr>
          <a:xfrm>
            <a:off x="4971916" y="4105297"/>
            <a:ext cx="1039259" cy="1532049"/>
            <a:chOff x="3686175" y="4137946"/>
            <a:chExt cx="1039259" cy="1532049"/>
          </a:xfrm>
        </p:grpSpPr>
        <p:cxnSp>
          <p:nvCxnSpPr>
            <p:cNvPr id="12" name="Straight Arrow Connector 11"/>
            <p:cNvCxnSpPr/>
            <p:nvPr/>
          </p:nvCxnSpPr>
          <p:spPr>
            <a:xfrm flipV="1">
              <a:off x="4157665" y="4137946"/>
              <a:ext cx="473918" cy="116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039259" cy="369332"/>
            </a:xfrm>
            <a:prstGeom prst="rect">
              <a:avLst/>
            </a:prstGeom>
            <a:noFill/>
          </p:spPr>
          <p:txBody>
            <a:bodyPr wrap="none" rtlCol="0">
              <a:spAutoFit/>
            </a:bodyPr>
            <a:lstStyle/>
            <a:p>
              <a:r>
                <a:rPr lang="en-US" dirty="0" smtClean="0"/>
                <a:t>Compare</a:t>
              </a:r>
              <a:endParaRPr lang="en-US" dirty="0"/>
            </a:p>
          </p:txBody>
        </p:sp>
      </p:grpSp>
      <p:grpSp>
        <p:nvGrpSpPr>
          <p:cNvPr id="16" name="Group 15"/>
          <p:cNvGrpSpPr/>
          <p:nvPr/>
        </p:nvGrpSpPr>
        <p:grpSpPr>
          <a:xfrm>
            <a:off x="7974247" y="2443280"/>
            <a:ext cx="3171384" cy="1826559"/>
            <a:chOff x="2521293" y="4931332"/>
            <a:chExt cx="3171384" cy="1826559"/>
          </a:xfrm>
        </p:grpSpPr>
        <p:cxnSp>
          <p:nvCxnSpPr>
            <p:cNvPr id="17" name="Straight Arrow Connector 16"/>
            <p:cNvCxnSpPr/>
            <p:nvPr/>
          </p:nvCxnSpPr>
          <p:spPr>
            <a:xfrm flipH="1" flipV="1">
              <a:off x="2521293" y="5088638"/>
              <a:ext cx="1134480" cy="31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55773" y="4931332"/>
              <a:ext cx="2036904" cy="1477328"/>
            </a:xfrm>
            <a:prstGeom prst="rect">
              <a:avLst/>
            </a:prstGeom>
            <a:noFill/>
          </p:spPr>
          <p:txBody>
            <a:bodyPr wrap="none" rtlCol="0">
              <a:spAutoFit/>
            </a:bodyPr>
            <a:lstStyle/>
            <a:p>
              <a:r>
                <a:rPr lang="en-US" dirty="0" smtClean="0"/>
                <a:t>Switch Block</a:t>
              </a:r>
            </a:p>
            <a:p>
              <a:r>
                <a:rPr lang="en-US" dirty="0" smtClean="0"/>
                <a:t>If (condition = ‘Yes’)</a:t>
              </a:r>
            </a:p>
            <a:p>
              <a:pPr marL="285750" indent="-285750">
                <a:buFontTx/>
                <a:buChar char="-"/>
              </a:pPr>
              <a:r>
                <a:rPr lang="en-US" dirty="0" smtClean="0"/>
                <a:t>Do this</a:t>
              </a:r>
            </a:p>
            <a:p>
              <a:r>
                <a:rPr lang="en-US" dirty="0" smtClean="0"/>
                <a:t>Else</a:t>
              </a:r>
            </a:p>
            <a:p>
              <a:r>
                <a:rPr lang="mr-IN" dirty="0" smtClean="0"/>
                <a:t>–</a:t>
              </a:r>
              <a:r>
                <a:rPr lang="en-US" dirty="0" smtClean="0"/>
                <a:t> Do that</a:t>
              </a:r>
              <a:endParaRPr lang="en-US" dirty="0"/>
            </a:p>
          </p:txBody>
        </p:sp>
        <p:cxnSp>
          <p:nvCxnSpPr>
            <p:cNvPr id="21" name="Straight Arrow Connector 20"/>
            <p:cNvCxnSpPr/>
            <p:nvPr/>
          </p:nvCxnSpPr>
          <p:spPr>
            <a:xfrm flipH="1">
              <a:off x="2797667" y="6224208"/>
              <a:ext cx="864837" cy="53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4" name="Parallelogram 23"/>
          <p:cNvSpPr/>
          <p:nvPr/>
        </p:nvSpPr>
        <p:spPr>
          <a:xfrm>
            <a:off x="6493054" y="2716653"/>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5" name="Diamond 24"/>
          <p:cNvSpPr/>
          <p:nvPr/>
        </p:nvSpPr>
        <p:spPr>
          <a:xfrm>
            <a:off x="4911999" y="3292570"/>
            <a:ext cx="1639091"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sp>
        <p:nvSpPr>
          <p:cNvPr id="19" name="Parallelogram 18"/>
          <p:cNvSpPr/>
          <p:nvPr/>
        </p:nvSpPr>
        <p:spPr>
          <a:xfrm>
            <a:off x="6398906" y="4490093"/>
            <a:ext cx="1994434" cy="914400"/>
          </a:xfrm>
          <a:prstGeom prst="parallelogram">
            <a:avLst>
              <a:gd name="adj" fmla="val 479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 nothing</a:t>
            </a:r>
            <a:endParaRPr lang="en-US" dirty="0"/>
          </a:p>
        </p:txBody>
      </p:sp>
      <p:grpSp>
        <p:nvGrpSpPr>
          <p:cNvPr id="36" name="Group 35"/>
          <p:cNvGrpSpPr/>
          <p:nvPr/>
        </p:nvGrpSpPr>
        <p:grpSpPr>
          <a:xfrm>
            <a:off x="97401" y="78565"/>
            <a:ext cx="1118732" cy="1496999"/>
            <a:chOff x="9570979" y="1888397"/>
            <a:chExt cx="1618025" cy="2695489"/>
          </a:xfrm>
        </p:grpSpPr>
        <p:sp>
          <p:nvSpPr>
            <p:cNvPr id="37" name="Arc 36"/>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8" name="Group 37"/>
            <p:cNvGrpSpPr/>
            <p:nvPr/>
          </p:nvGrpSpPr>
          <p:grpSpPr>
            <a:xfrm>
              <a:off x="9570979" y="1888397"/>
              <a:ext cx="1618025" cy="2695489"/>
              <a:chOff x="9570979" y="1888397"/>
              <a:chExt cx="1618025" cy="2695489"/>
            </a:xfrm>
          </p:grpSpPr>
          <p:sp>
            <p:nvSpPr>
              <p:cNvPr id="39" name="Arc 38"/>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rc 41"/>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ounded Rectangle 42"/>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Bevel 49"/>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nut 50"/>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ounded Rectangle 51"/>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166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19" grpId="0" animBg="1"/>
      <p:bldP spid="1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1654" y="-200645"/>
            <a:ext cx="12998853" cy="1325563"/>
          </a:xfrm>
          <a:prstGeom prst="ellipse">
            <a:avLst/>
          </a:prstGeom>
        </p:spPr>
        <p:txBody>
          <a:bodyPr vert="horz" lIns="91440" tIns="45720" rIns="91440" bIns="45720" rtlCol="0" anchor="ctr">
            <a:normAutofit fontScale="90000"/>
          </a:bodyPr>
          <a:lstStyle/>
          <a:p>
            <a:pPr algn="ctr"/>
            <a:r>
              <a:rPr lang="en-US" sz="3600" dirty="0" smtClean="0"/>
              <a:t>Milestone #1: </a:t>
            </a:r>
            <a:r>
              <a:rPr lang="en-US" sz="3600" kern="1200" dirty="0" smtClean="0">
                <a:solidFill>
                  <a:schemeClr val="tx1"/>
                </a:solidFill>
                <a:latin typeface="+mj-lt"/>
                <a:ea typeface="+mj-ea"/>
                <a:cs typeface="+mj-cs"/>
              </a:rPr>
              <a:t>Detect &amp; Turn Right (Avoid) - Pseudocode</a:t>
            </a:r>
            <a:endParaRPr lang="en-US" sz="3600" kern="1200" dirty="0">
              <a:solidFill>
                <a:schemeClr val="tx1"/>
              </a:solidFill>
              <a:latin typeface="+mj-lt"/>
              <a:ea typeface="+mj-ea"/>
              <a:cs typeface="+mj-cs"/>
            </a:endParaRPr>
          </a:p>
        </p:txBody>
      </p:sp>
      <p:grpSp>
        <p:nvGrpSpPr>
          <p:cNvPr id="14" name="Group 13"/>
          <p:cNvGrpSpPr/>
          <p:nvPr/>
        </p:nvGrpSpPr>
        <p:grpSpPr>
          <a:xfrm>
            <a:off x="4834328" y="955089"/>
            <a:ext cx="4530777" cy="5748728"/>
            <a:chOff x="-194872" y="757003"/>
            <a:chExt cx="4530777" cy="5748728"/>
          </a:xfrm>
        </p:grpSpPr>
        <p:sp>
          <p:nvSpPr>
            <p:cNvPr id="15" name="Oval 14"/>
            <p:cNvSpPr/>
            <p:nvPr/>
          </p:nvSpPr>
          <p:spPr>
            <a:xfrm>
              <a:off x="1064302" y="757003"/>
              <a:ext cx="1783830" cy="622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16" name="Straight Arrow Connector 15"/>
            <p:cNvCxnSpPr>
              <a:stCxn id="19" idx="4"/>
            </p:cNvCxnSpPr>
            <p:nvPr/>
          </p:nvCxnSpPr>
          <p:spPr>
            <a:xfrm>
              <a:off x="1956217" y="1379095"/>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Parallelogram 16"/>
            <p:cNvSpPr/>
            <p:nvPr/>
          </p:nvSpPr>
          <p:spPr>
            <a:xfrm>
              <a:off x="869430" y="196371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18" name="Straight Arrow Connector 17"/>
            <p:cNvCxnSpPr/>
            <p:nvPr/>
          </p:nvCxnSpPr>
          <p:spPr>
            <a:xfrm>
              <a:off x="1978702" y="287811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873176" y="346272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20" name="Straight Arrow Connector 19"/>
            <p:cNvCxnSpPr/>
            <p:nvPr/>
          </p:nvCxnSpPr>
          <p:spPr>
            <a:xfrm>
              <a:off x="1986195" y="485681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arallelogram 20"/>
            <p:cNvSpPr/>
            <p:nvPr/>
          </p:nvSpPr>
          <p:spPr>
            <a:xfrm>
              <a:off x="846945" y="544142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22" name="Elbow Connector 21"/>
            <p:cNvCxnSpPr>
              <a:stCxn id="24" idx="1"/>
            </p:cNvCxnSpPr>
            <p:nvPr/>
          </p:nvCxnSpPr>
          <p:spPr>
            <a:xfrm rot="10800000">
              <a:off x="434716" y="1671404"/>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434716" y="1671403"/>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8977" y="4167268"/>
              <a:ext cx="428322" cy="369332"/>
            </a:xfrm>
            <a:prstGeom prst="rect">
              <a:avLst/>
            </a:prstGeom>
            <a:noFill/>
          </p:spPr>
          <p:txBody>
            <a:bodyPr wrap="none" rtlCol="0">
              <a:spAutoFit/>
            </a:bodyPr>
            <a:lstStyle/>
            <a:p>
              <a:r>
                <a:rPr lang="en-US" smtClean="0"/>
                <a:t>no</a:t>
              </a:r>
              <a:endParaRPr lang="en-US"/>
            </a:p>
          </p:txBody>
        </p:sp>
        <p:sp>
          <p:nvSpPr>
            <p:cNvPr id="25" name="TextBox 24"/>
            <p:cNvSpPr txBox="1"/>
            <p:nvPr/>
          </p:nvSpPr>
          <p:spPr>
            <a:xfrm flipH="1">
              <a:off x="1971208" y="4760015"/>
              <a:ext cx="607100" cy="369332"/>
            </a:xfrm>
            <a:prstGeom prst="rect">
              <a:avLst/>
            </a:prstGeom>
            <a:noFill/>
          </p:spPr>
          <p:txBody>
            <a:bodyPr wrap="square" rtlCol="0">
              <a:spAutoFit/>
            </a:bodyPr>
            <a:lstStyle/>
            <a:p>
              <a:r>
                <a:rPr lang="en-US" smtClean="0"/>
                <a:t>yes</a:t>
              </a:r>
              <a:endParaRPr lang="en-US"/>
            </a:p>
          </p:txBody>
        </p:sp>
        <p:cxnSp>
          <p:nvCxnSpPr>
            <p:cNvPr id="26" name="Elbow Connector 25"/>
            <p:cNvCxnSpPr>
              <a:stCxn id="26" idx="4"/>
            </p:cNvCxnSpPr>
            <p:nvPr/>
          </p:nvCxnSpPr>
          <p:spPr>
            <a:xfrm rot="16200000" flipH="1">
              <a:off x="2881859" y="5430187"/>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V="1">
              <a:off x="1600563" y="4071649"/>
              <a:ext cx="4671003" cy="299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0800000" flipV="1">
              <a:off x="1993691" y="169117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94872" y="157396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a:ln>
              <a:headEnd w="lg" len="lg"/>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447144" y="2420911"/>
              <a:ext cx="1888761"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44" name="Group 43"/>
          <p:cNvGrpSpPr/>
          <p:nvPr/>
        </p:nvGrpSpPr>
        <p:grpSpPr>
          <a:xfrm>
            <a:off x="97401" y="78565"/>
            <a:ext cx="1118732" cy="1496999"/>
            <a:chOff x="9570979" y="1888397"/>
            <a:chExt cx="1618025" cy="2695489"/>
          </a:xfrm>
        </p:grpSpPr>
        <p:sp>
          <p:nvSpPr>
            <p:cNvPr id="45" name="Arc 44"/>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6" name="Group 45"/>
            <p:cNvGrpSpPr/>
            <p:nvPr/>
          </p:nvGrpSpPr>
          <p:grpSpPr>
            <a:xfrm>
              <a:off x="9570979" y="1888397"/>
              <a:ext cx="1618025" cy="2695489"/>
              <a:chOff x="9570979" y="1888397"/>
              <a:chExt cx="1618025" cy="2695489"/>
            </a:xfrm>
          </p:grpSpPr>
          <p:sp>
            <p:nvSpPr>
              <p:cNvPr id="47" name="Arc 46"/>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ounded Rectangle 50"/>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6" name="Straight Connector 55"/>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Bevel 57"/>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onut 58"/>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ounded Rectangle 59"/>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50686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114424"/>
            <a:ext cx="9539654" cy="5743575"/>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fontScale="90000"/>
          </a:bodyPr>
          <a:lstStyle/>
          <a:p>
            <a:pPr algn="ctr"/>
            <a:r>
              <a:rPr lang="en-US" sz="3200" kern="1200" dirty="0" smtClean="0">
                <a:solidFill>
                  <a:schemeClr val="tx1"/>
                </a:solidFill>
                <a:latin typeface="+mj-lt"/>
                <a:ea typeface="+mj-ea"/>
                <a:cs typeface="+mj-cs"/>
              </a:rPr>
              <a:t>Milestone #1: Detect Object &amp; Turn Right (Avoid) - Code</a:t>
            </a:r>
            <a:endParaRPr lang="en-US" sz="3200" kern="1200" dirty="0">
              <a:solidFill>
                <a:schemeClr val="tx1"/>
              </a:solidFill>
              <a:latin typeface="+mj-lt"/>
              <a:ea typeface="+mj-ea"/>
              <a:cs typeface="+mj-cs"/>
            </a:endParaRPr>
          </a:p>
        </p:txBody>
      </p:sp>
      <p:sp>
        <p:nvSpPr>
          <p:cNvPr id="7" name="Oval 6"/>
          <p:cNvSpPr/>
          <p:nvPr/>
        </p:nvSpPr>
        <p:spPr>
          <a:xfrm>
            <a:off x="6830042" y="1325563"/>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6995" y="4483313"/>
            <a:ext cx="1819922" cy="2055768"/>
            <a:chOff x="3085914" y="3409176"/>
            <a:chExt cx="1819922" cy="2055768"/>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1819922" cy="369332"/>
            </a:xfrm>
            <a:prstGeom prst="rect">
              <a:avLst/>
            </a:prstGeom>
            <a:noFill/>
          </p:spPr>
          <p:txBody>
            <a:bodyPr wrap="none" rtlCol="0">
              <a:spAutoFit/>
            </a:bodyPr>
            <a:lstStyle/>
            <a:p>
              <a:r>
                <a:rPr lang="en-US" smtClean="0"/>
                <a:t>Ultrasonic Sensor</a:t>
              </a:r>
              <a:endParaRPr lang="en-US" dirty="0"/>
            </a:p>
          </p:txBody>
        </p:sp>
      </p:grpSp>
      <p:grpSp>
        <p:nvGrpSpPr>
          <p:cNvPr id="14" name="Group 13"/>
          <p:cNvGrpSpPr/>
          <p:nvPr/>
        </p:nvGrpSpPr>
        <p:grpSpPr>
          <a:xfrm>
            <a:off x="8029575" y="2708351"/>
            <a:ext cx="4007033" cy="646331"/>
            <a:chOff x="1792955" y="4563565"/>
            <a:chExt cx="4007033" cy="646331"/>
          </a:xfrm>
        </p:grpSpPr>
        <p:cxnSp>
          <p:nvCxnSpPr>
            <p:cNvPr id="15" name="Straight Arrow Connector 14"/>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2731838" cy="646331"/>
            </a:xfrm>
            <a:prstGeom prst="rect">
              <a:avLst/>
            </a:prstGeom>
            <a:noFill/>
          </p:spPr>
          <p:txBody>
            <a:bodyPr wrap="none" rtlCol="0">
              <a:spAutoFit/>
            </a:bodyPr>
            <a:lstStyle/>
            <a:p>
              <a:r>
                <a:rPr lang="en-US" dirty="0" smtClean="0"/>
                <a:t>If (object  within </a:t>
              </a:r>
              <a:r>
                <a:rPr lang="en-US" smtClean="0"/>
                <a:t>10 inches)</a:t>
              </a:r>
              <a:endParaRPr lang="en-US" dirty="0" smtClean="0"/>
            </a:p>
            <a:p>
              <a:r>
                <a:rPr lang="en-US" dirty="0" smtClean="0"/>
                <a:t>- Turn right</a:t>
              </a:r>
            </a:p>
          </p:txBody>
        </p:sp>
      </p:grpSp>
      <p:grpSp>
        <p:nvGrpSpPr>
          <p:cNvPr id="17" name="Group 16"/>
          <p:cNvGrpSpPr/>
          <p:nvPr/>
        </p:nvGrpSpPr>
        <p:grpSpPr>
          <a:xfrm>
            <a:off x="7874672" y="4749682"/>
            <a:ext cx="2983968" cy="6463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718568" y="3271438"/>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819733" y="4875590"/>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sp>
        <p:nvSpPr>
          <p:cNvPr id="35" name="Diamond 34"/>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grpSp>
        <p:nvGrpSpPr>
          <p:cNvPr id="36" name="Group 35"/>
          <p:cNvGrpSpPr/>
          <p:nvPr/>
        </p:nvGrpSpPr>
        <p:grpSpPr>
          <a:xfrm>
            <a:off x="97401" y="78565"/>
            <a:ext cx="1118732" cy="1496999"/>
            <a:chOff x="9570979" y="1888397"/>
            <a:chExt cx="1618025" cy="2695489"/>
          </a:xfrm>
        </p:grpSpPr>
        <p:sp>
          <p:nvSpPr>
            <p:cNvPr id="37" name="Arc 36"/>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8" name="Group 37"/>
            <p:cNvGrpSpPr/>
            <p:nvPr/>
          </p:nvGrpSpPr>
          <p:grpSpPr>
            <a:xfrm>
              <a:off x="9570979" y="1888397"/>
              <a:ext cx="1618025" cy="2695489"/>
              <a:chOff x="9570979" y="1888397"/>
              <a:chExt cx="1618025" cy="2695489"/>
            </a:xfrm>
          </p:grpSpPr>
          <p:sp>
            <p:nvSpPr>
              <p:cNvPr id="39" name="Arc 38"/>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rc 41"/>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ounded Rectangle 42"/>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Bevel 49"/>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nut 50"/>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ounded Rectangle 51"/>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8367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212850"/>
            <a:ext cx="10058400" cy="4706324"/>
          </a:xfrm>
          <a:prstGeom prst="rect">
            <a:avLst/>
          </a:prstGeom>
        </p:spPr>
      </p:pic>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pPr algn="ctr"/>
            <a:r>
              <a:rPr lang="en-US" sz="3200" kern="1200" dirty="0" smtClean="0">
                <a:solidFill>
                  <a:schemeClr val="tx1"/>
                </a:solidFill>
                <a:latin typeface="+mj-lt"/>
                <a:ea typeface="+mj-ea"/>
                <a:cs typeface="+mj-cs"/>
              </a:rPr>
              <a:t>Step #4: White border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(1)</a:t>
            </a:r>
            <a:endParaRPr lang="en-US" sz="3200" kern="1200" dirty="0">
              <a:solidFill>
                <a:schemeClr val="tx1"/>
              </a:solidFill>
              <a:latin typeface="+mj-lt"/>
              <a:ea typeface="+mj-ea"/>
              <a:cs typeface="+mj-cs"/>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24309" y="3422125"/>
            <a:ext cx="2516971" cy="2332767"/>
            <a:chOff x="3085914" y="3409176"/>
            <a:chExt cx="2516971" cy="2332767"/>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2516971" cy="646331"/>
            </a:xfrm>
            <a:prstGeom prst="rect">
              <a:avLst/>
            </a:prstGeom>
            <a:noFill/>
          </p:spPr>
          <p:txBody>
            <a:bodyPr wrap="none" rtlCol="0">
              <a:spAutoFit/>
            </a:bodyPr>
            <a:lstStyle/>
            <a:p>
              <a:r>
                <a:rPr lang="en-US" dirty="0"/>
                <a:t>Light Sensor</a:t>
              </a:r>
            </a:p>
            <a:p>
              <a:r>
                <a:rPr lang="en-US" dirty="0"/>
                <a:t>- Reflected light intensity</a:t>
              </a:r>
            </a:p>
          </p:txBody>
        </p:sp>
      </p:grpSp>
      <p:grpSp>
        <p:nvGrpSpPr>
          <p:cNvPr id="11" name="Group 10"/>
          <p:cNvGrpSpPr/>
          <p:nvPr/>
        </p:nvGrpSpPr>
        <p:grpSpPr>
          <a:xfrm>
            <a:off x="6150714" y="3736157"/>
            <a:ext cx="2176633" cy="1946787"/>
            <a:chOff x="3467963" y="4000207"/>
            <a:chExt cx="2176633" cy="1946787"/>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958421" cy="646331"/>
            </a:xfrm>
            <a:prstGeom prst="rect">
              <a:avLst/>
            </a:prstGeom>
            <a:noFill/>
          </p:spPr>
          <p:txBody>
            <a:bodyPr wrap="none" rtlCol="0">
              <a:spAutoFit/>
            </a:bodyPr>
            <a:lstStyle/>
            <a:p>
              <a:r>
                <a:rPr lang="en-US" dirty="0" smtClean="0"/>
                <a:t>Distance Detection</a:t>
              </a:r>
            </a:p>
            <a:p>
              <a:r>
                <a:rPr lang="en-US" dirty="0" smtClean="0"/>
                <a:t>Controls</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27" name="Group 26"/>
          <p:cNvGrpSpPr/>
          <p:nvPr/>
        </p:nvGrpSpPr>
        <p:grpSpPr>
          <a:xfrm>
            <a:off x="65502" y="78565"/>
            <a:ext cx="1118732" cy="1496999"/>
            <a:chOff x="9570979" y="1888397"/>
            <a:chExt cx="1618025" cy="2695489"/>
          </a:xfrm>
        </p:grpSpPr>
        <p:sp>
          <p:nvSpPr>
            <p:cNvPr id="28" name="Arc 27"/>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9" name="Group 28"/>
            <p:cNvGrpSpPr/>
            <p:nvPr/>
          </p:nvGrpSpPr>
          <p:grpSpPr>
            <a:xfrm>
              <a:off x="9570979" y="1888397"/>
              <a:ext cx="1618025" cy="2695489"/>
              <a:chOff x="9570979" y="1888397"/>
              <a:chExt cx="1618025" cy="2695489"/>
            </a:xfrm>
          </p:grpSpPr>
          <p:sp>
            <p:nvSpPr>
              <p:cNvPr id="30" name="Arc 29"/>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ounded Rectangle 33"/>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vel 40"/>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nut 41"/>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ounded Rectangle 42"/>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3555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pPr algn="ctr"/>
            <a:r>
              <a:rPr lang="en-US" sz="3200" kern="1200" dirty="0" smtClean="0">
                <a:solidFill>
                  <a:schemeClr val="tx1"/>
                </a:solidFill>
                <a:latin typeface="+mj-lt"/>
                <a:ea typeface="+mj-ea"/>
                <a:cs typeface="+mj-cs"/>
              </a:rPr>
              <a:t>Step #4: White border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(2)</a:t>
            </a:r>
            <a:endParaRPr lang="en-US" sz="3200" kern="1200" dirty="0">
              <a:solidFill>
                <a:schemeClr val="tx1"/>
              </a:solidFill>
              <a:latin typeface="+mj-lt"/>
              <a:ea typeface="+mj-ea"/>
              <a:cs typeface="+mj-cs"/>
            </a:endParaRPr>
          </a:p>
        </p:txBody>
      </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266" y="976789"/>
            <a:ext cx="8288721" cy="5450375"/>
          </a:xfrm>
          <a:prstGeom prst="rect">
            <a:avLst/>
          </a:prstGeom>
        </p:spPr>
      </p:pic>
      <p:sp>
        <p:nvSpPr>
          <p:cNvPr id="43" name="Oval 42"/>
          <p:cNvSpPr/>
          <p:nvPr/>
        </p:nvSpPr>
        <p:spPr>
          <a:xfrm>
            <a:off x="7874672" y="140565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2866995" y="4483313"/>
            <a:ext cx="2516971" cy="2332767"/>
            <a:chOff x="3085914" y="3409176"/>
            <a:chExt cx="2516971" cy="2332767"/>
          </a:xfrm>
        </p:grpSpPr>
        <p:cxnSp>
          <p:nvCxnSpPr>
            <p:cNvPr id="45" name="Straight Arrow Connector 44"/>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85914" y="5095612"/>
              <a:ext cx="2516971" cy="646331"/>
            </a:xfrm>
            <a:prstGeom prst="rect">
              <a:avLst/>
            </a:prstGeom>
            <a:noFill/>
          </p:spPr>
          <p:txBody>
            <a:bodyPr wrap="none" rtlCol="0">
              <a:spAutoFit/>
            </a:bodyPr>
            <a:lstStyle/>
            <a:p>
              <a:r>
                <a:rPr lang="en-US" dirty="0" smtClean="0"/>
                <a:t>Light Sensor</a:t>
              </a:r>
            </a:p>
            <a:p>
              <a:r>
                <a:rPr lang="en-US" dirty="0" smtClean="0"/>
                <a:t>- Reflected light intensity</a:t>
              </a:r>
              <a:endParaRPr lang="en-US" dirty="0"/>
            </a:p>
          </p:txBody>
        </p:sp>
      </p:grpSp>
      <p:grpSp>
        <p:nvGrpSpPr>
          <p:cNvPr id="47" name="Group 46"/>
          <p:cNvGrpSpPr/>
          <p:nvPr/>
        </p:nvGrpSpPr>
        <p:grpSpPr>
          <a:xfrm>
            <a:off x="6670467" y="3230050"/>
            <a:ext cx="3699192" cy="646331"/>
            <a:chOff x="1792955" y="4563565"/>
            <a:chExt cx="3699192" cy="646331"/>
          </a:xfrm>
        </p:grpSpPr>
        <p:cxnSp>
          <p:nvCxnSpPr>
            <p:cNvPr id="48" name="Straight Arrow Connector 47"/>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68150" y="4563565"/>
              <a:ext cx="2423997" cy="646331"/>
            </a:xfrm>
            <a:prstGeom prst="rect">
              <a:avLst/>
            </a:prstGeom>
            <a:noFill/>
          </p:spPr>
          <p:txBody>
            <a:bodyPr wrap="none" rtlCol="0">
              <a:spAutoFit/>
            </a:bodyPr>
            <a:lstStyle/>
            <a:p>
              <a:r>
                <a:rPr lang="en-US" dirty="0" smtClean="0"/>
                <a:t>If (white border =  ‘yes’)</a:t>
              </a:r>
            </a:p>
            <a:p>
              <a:r>
                <a:rPr lang="en-US" dirty="0" smtClean="0"/>
                <a:t>- Turn right</a:t>
              </a:r>
            </a:p>
          </p:txBody>
        </p:sp>
      </p:grpSp>
      <p:grpSp>
        <p:nvGrpSpPr>
          <p:cNvPr id="50" name="Group 49"/>
          <p:cNvGrpSpPr/>
          <p:nvPr/>
        </p:nvGrpSpPr>
        <p:grpSpPr>
          <a:xfrm>
            <a:off x="6863533" y="5219707"/>
            <a:ext cx="2983968" cy="646331"/>
            <a:chOff x="1385163" y="4521591"/>
            <a:chExt cx="2983968" cy="646331"/>
          </a:xfrm>
        </p:grpSpPr>
        <p:cxnSp>
          <p:nvCxnSpPr>
            <p:cNvPr id="51" name="Straight Arrow Connector 50"/>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53" name="Footer Placeholder 3"/>
          <p:cNvSpPr txBox="1">
            <a:spLocks/>
          </p:cNvSpPr>
          <p:nvPr/>
        </p:nvSpPr>
        <p:spPr>
          <a:xfrm>
            <a:off x="4125309" y="6684579"/>
            <a:ext cx="3667991" cy="1734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smtClean="0"/>
              <a:t>Copyright © Vasu Dalal</a:t>
            </a:r>
            <a:endParaRPr lang="en-US" sz="1000" dirty="0"/>
          </a:p>
        </p:txBody>
      </p:sp>
      <p:sp>
        <p:nvSpPr>
          <p:cNvPr id="54" name="Parallelogram 53"/>
          <p:cNvSpPr/>
          <p:nvPr/>
        </p:nvSpPr>
        <p:spPr>
          <a:xfrm>
            <a:off x="5122546" y="324891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55" name="Parallelogram 54"/>
          <p:cNvSpPr/>
          <p:nvPr/>
        </p:nvSpPr>
        <p:spPr>
          <a:xfrm>
            <a:off x="5072475" y="488887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sp>
        <p:nvSpPr>
          <p:cNvPr id="56" name="Diamond 55"/>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Reflected intensity &gt;=60?</a:t>
            </a:r>
            <a:endParaRPr lang="en-US" dirty="0"/>
          </a:p>
        </p:txBody>
      </p:sp>
      <p:grpSp>
        <p:nvGrpSpPr>
          <p:cNvPr id="31" name="Group 30"/>
          <p:cNvGrpSpPr/>
          <p:nvPr/>
        </p:nvGrpSpPr>
        <p:grpSpPr>
          <a:xfrm>
            <a:off x="87241" y="78565"/>
            <a:ext cx="1118732" cy="1496999"/>
            <a:chOff x="9570979" y="1888397"/>
            <a:chExt cx="1618025" cy="2695489"/>
          </a:xfrm>
        </p:grpSpPr>
        <p:sp>
          <p:nvSpPr>
            <p:cNvPr id="32" name="Arc 31"/>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3" name="Group 32"/>
            <p:cNvGrpSpPr/>
            <p:nvPr/>
          </p:nvGrpSpPr>
          <p:grpSpPr>
            <a:xfrm>
              <a:off x="9570979" y="1888397"/>
              <a:ext cx="1618025" cy="2695489"/>
              <a:chOff x="9570979" y="1888397"/>
              <a:chExt cx="1618025" cy="2695489"/>
            </a:xfrm>
          </p:grpSpPr>
          <p:sp>
            <p:nvSpPr>
              <p:cNvPr id="34" name="Arc 33"/>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c 35"/>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ounded Rectangle 37"/>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56"/>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Bevel 59"/>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nut 60"/>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ounded Rectangle 61"/>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0032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4" grpId="2" animBg="1"/>
      <p:bldP spid="55" grpId="0" animBg="1"/>
      <p:bldP spid="55" grpId="1" animBg="1"/>
      <p:bldP spid="55" grpId="2"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763" y="-412923"/>
            <a:ext cx="15018134" cy="1325563"/>
          </a:xfrm>
          <a:prstGeom prst="ellipse">
            <a:avLst/>
          </a:prstGeom>
        </p:spPr>
        <p:txBody>
          <a:bodyPr vert="horz" lIns="91440" tIns="45720" rIns="91440" bIns="45720" rtlCol="0" anchor="ctr">
            <a:noAutofit/>
          </a:bodyPr>
          <a:lstStyle/>
          <a:p>
            <a:pPr algn="ctr"/>
            <a:r>
              <a:rPr lang="en-US" sz="2800" kern="1200" dirty="0" smtClean="0">
                <a:solidFill>
                  <a:schemeClr val="tx1"/>
                </a:solidFill>
                <a:latin typeface="+mj-lt"/>
                <a:ea typeface="+mj-ea"/>
                <a:cs typeface="+mj-cs"/>
              </a:rPr>
              <a:t>Milestone #2: Detect &amp; Avoid Object + Stay in Playpen</a:t>
            </a:r>
            <a:endParaRPr lang="en-US" sz="2800" kern="1200" dirty="0">
              <a:solidFill>
                <a:schemeClr val="tx1"/>
              </a:solidFill>
              <a:latin typeface="+mj-lt"/>
              <a:ea typeface="+mj-ea"/>
              <a:cs typeface="+mj-cs"/>
            </a:endParaRPr>
          </a:p>
        </p:txBody>
      </p:sp>
      <p:grpSp>
        <p:nvGrpSpPr>
          <p:cNvPr id="4" name="Group 3"/>
          <p:cNvGrpSpPr/>
          <p:nvPr/>
        </p:nvGrpSpPr>
        <p:grpSpPr>
          <a:xfrm>
            <a:off x="880171" y="557954"/>
            <a:ext cx="10151387" cy="5947777"/>
            <a:chOff x="-194872" y="557954"/>
            <a:chExt cx="10151387" cy="5947777"/>
          </a:xfrm>
        </p:grpSpPr>
        <p:sp>
          <p:nvSpPr>
            <p:cNvPr id="5" name="Oval 4"/>
            <p:cNvSpPr/>
            <p:nvPr/>
          </p:nvSpPr>
          <p:spPr>
            <a:xfrm>
              <a:off x="1094280" y="55795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1955644" y="114488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869430" y="196371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1978702" y="287811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73176" y="346272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1986195" y="485681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846945" y="544142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2" idx="1"/>
            </p:cNvCxnSpPr>
            <p:nvPr/>
          </p:nvCxnSpPr>
          <p:spPr>
            <a:xfrm rot="10800000">
              <a:off x="434716" y="1671404"/>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434716" y="1671403"/>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977" y="4167268"/>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1499372" y="4779789"/>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a:stCxn id="14" idx="4"/>
            </p:cNvCxnSpPr>
            <p:nvPr/>
          </p:nvCxnSpPr>
          <p:spPr>
            <a:xfrm rot="16200000" flipH="1">
              <a:off x="2881859" y="5430187"/>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V="1">
              <a:off x="1585887" y="4056973"/>
              <a:ext cx="4710453" cy="198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1993691" y="169117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194872" y="157396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447144" y="2420911"/>
              <a:ext cx="1888761"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p:cNvSpPr/>
            <p:nvPr/>
          </p:nvSpPr>
          <p:spPr>
            <a:xfrm>
              <a:off x="6872286" y="197446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26" name="Straight Arrow Connector 25"/>
            <p:cNvCxnSpPr/>
            <p:nvPr/>
          </p:nvCxnSpPr>
          <p:spPr>
            <a:xfrm flipH="1">
              <a:off x="7981558" y="1359428"/>
              <a:ext cx="3747" cy="62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977812" y="2822166"/>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6872286" y="3406782"/>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white border</a:t>
              </a:r>
            </a:p>
            <a:p>
              <a:pPr algn="ctr"/>
              <a:r>
                <a:rPr lang="en-US" dirty="0" smtClean="0"/>
                <a:t>?</a:t>
              </a:r>
              <a:endParaRPr lang="en-US" dirty="0"/>
            </a:p>
          </p:txBody>
        </p:sp>
        <p:cxnSp>
          <p:nvCxnSpPr>
            <p:cNvPr id="30" name="Straight Arrow Connector 29"/>
            <p:cNvCxnSpPr/>
            <p:nvPr/>
          </p:nvCxnSpPr>
          <p:spPr>
            <a:xfrm>
              <a:off x="7985305" y="4800868"/>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Parallelogram 30"/>
            <p:cNvSpPr/>
            <p:nvPr/>
          </p:nvSpPr>
          <p:spPr>
            <a:xfrm>
              <a:off x="6846055" y="5385484"/>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32" name="Elbow Connector 31"/>
            <p:cNvCxnSpPr>
              <a:stCxn id="31" idx="1"/>
            </p:cNvCxnSpPr>
            <p:nvPr/>
          </p:nvCxnSpPr>
          <p:spPr>
            <a:xfrm rot="10800000">
              <a:off x="6433826" y="1615459"/>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8880969" y="5374242"/>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V="1">
              <a:off x="7572351" y="4037976"/>
              <a:ext cx="4750738" cy="175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0800000" flipV="1">
              <a:off x="8029129" y="1640669"/>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7489750" y="4704070"/>
              <a:ext cx="607100" cy="369332"/>
            </a:xfrm>
            <a:prstGeom prst="rect">
              <a:avLst/>
            </a:prstGeom>
            <a:noFill/>
          </p:spPr>
          <p:txBody>
            <a:bodyPr wrap="square" rtlCol="0">
              <a:spAutoFit/>
            </a:bodyPr>
            <a:lstStyle/>
            <a:p>
              <a:r>
                <a:rPr lang="en-US" smtClean="0"/>
                <a:t>yes</a:t>
              </a:r>
              <a:endParaRPr lang="en-US"/>
            </a:p>
          </p:txBody>
        </p:sp>
        <p:sp>
          <p:nvSpPr>
            <p:cNvPr id="39" name="TextBox 38"/>
            <p:cNvSpPr txBox="1"/>
            <p:nvPr/>
          </p:nvSpPr>
          <p:spPr>
            <a:xfrm>
              <a:off x="6561650" y="4089439"/>
              <a:ext cx="428322" cy="369332"/>
            </a:xfrm>
            <a:prstGeom prst="rect">
              <a:avLst/>
            </a:prstGeom>
            <a:noFill/>
          </p:spPr>
          <p:txBody>
            <a:bodyPr wrap="none" rtlCol="0">
              <a:spAutoFit/>
            </a:bodyPr>
            <a:lstStyle/>
            <a:p>
              <a:r>
                <a:rPr lang="en-US" smtClean="0"/>
                <a:t>no</a:t>
              </a:r>
              <a:endParaRPr lang="en-US"/>
            </a:p>
          </p:txBody>
        </p:sp>
        <p:cxnSp>
          <p:nvCxnSpPr>
            <p:cNvPr id="44" name="Elbow Connector 43"/>
            <p:cNvCxnSpPr/>
            <p:nvPr/>
          </p:nvCxnSpPr>
          <p:spPr>
            <a:xfrm>
              <a:off x="6445312" y="1634941"/>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23" name="Straight Connector 22"/>
          <p:cNvCxnSpPr/>
          <p:nvPr/>
        </p:nvCxnSpPr>
        <p:spPr>
          <a:xfrm>
            <a:off x="3030687" y="1330852"/>
            <a:ext cx="5987633" cy="5715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75284" y="0"/>
            <a:ext cx="1116716" cy="369332"/>
          </a:xfrm>
          <a:prstGeom prst="rect">
            <a:avLst/>
          </a:prstGeom>
          <a:noFill/>
        </p:spPr>
        <p:txBody>
          <a:bodyPr wrap="none" rtlCol="0">
            <a:spAutoFit/>
          </a:bodyPr>
          <a:lstStyle/>
          <a:p>
            <a:r>
              <a:rPr lang="en-US" smtClean="0">
                <a:solidFill>
                  <a:srgbClr val="FF0000"/>
                </a:solidFill>
              </a:rPr>
              <a:t>Option #1</a:t>
            </a:r>
            <a:endParaRPr lang="en-US">
              <a:solidFill>
                <a:srgbClr val="FF0000"/>
              </a:solidFill>
            </a:endParaRPr>
          </a:p>
        </p:txBody>
      </p:sp>
      <p:grpSp>
        <p:nvGrpSpPr>
          <p:cNvPr id="52" name="Group 51"/>
          <p:cNvGrpSpPr/>
          <p:nvPr/>
        </p:nvGrpSpPr>
        <p:grpSpPr>
          <a:xfrm>
            <a:off x="97401" y="78565"/>
            <a:ext cx="1118732" cy="1496999"/>
            <a:chOff x="9570979" y="1888397"/>
            <a:chExt cx="1618025" cy="2695489"/>
          </a:xfrm>
        </p:grpSpPr>
        <p:sp>
          <p:nvSpPr>
            <p:cNvPr id="53" name="Arc 52"/>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Group 53"/>
            <p:cNvGrpSpPr/>
            <p:nvPr/>
          </p:nvGrpSpPr>
          <p:grpSpPr>
            <a:xfrm>
              <a:off x="9570979" y="1888397"/>
              <a:ext cx="1618025" cy="2695489"/>
              <a:chOff x="9570979" y="1888397"/>
              <a:chExt cx="1618025" cy="2695489"/>
            </a:xfrm>
          </p:grpSpPr>
          <p:sp>
            <p:nvSpPr>
              <p:cNvPr id="55" name="Arc 54"/>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Rounded Rectangle 58"/>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c 62"/>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Connector 63"/>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Bevel 65"/>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nut 66"/>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Rounded Rectangle 67"/>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654525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090" y="-359577"/>
            <a:ext cx="15596203" cy="1325563"/>
          </a:xfrm>
          <a:prstGeom prst="ellipse">
            <a:avLst/>
          </a:prstGeom>
        </p:spPr>
        <p:txBody>
          <a:bodyPr vert="horz" lIns="91440" tIns="45720" rIns="91440" bIns="45720" rtlCol="0" anchor="ctr">
            <a:noAutofit/>
          </a:bodyPr>
          <a:lstStyle/>
          <a:p>
            <a:pPr algn="ctr"/>
            <a:r>
              <a:rPr lang="en-US" sz="2800" dirty="0" smtClean="0"/>
              <a:t>Milestone </a:t>
            </a:r>
            <a:r>
              <a:rPr lang="en-US" sz="2800" kern="1200" dirty="0" smtClean="0">
                <a:solidFill>
                  <a:schemeClr val="tx1"/>
                </a:solidFill>
              </a:rPr>
              <a:t>#2: Detect &amp; Avoid Object + Stay in Playpen</a:t>
            </a:r>
            <a:endParaRPr lang="en-US" sz="2800" kern="1200" dirty="0">
              <a:solidFill>
                <a:schemeClr val="tx1"/>
              </a:solidFill>
            </a:endParaRPr>
          </a:p>
        </p:txBody>
      </p:sp>
      <p:cxnSp>
        <p:nvCxnSpPr>
          <p:cNvPr id="18" name="Elbow Connector 17"/>
          <p:cNvCxnSpPr>
            <a:endCxn id="29" idx="2"/>
          </p:cNvCxnSpPr>
          <p:nvPr/>
        </p:nvCxnSpPr>
        <p:spPr>
          <a:xfrm rot="16200000" flipV="1">
            <a:off x="4324872" y="3870576"/>
            <a:ext cx="546497" cy="48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6092236" y="55496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6953600" y="114189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5867386" y="196072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6976658" y="287512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5871132" y="345973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6984151" y="485382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5844901" y="543843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0" idx="1"/>
            <a:endCxn id="29" idx="2"/>
          </p:cNvCxnSpPr>
          <p:nvPr/>
        </p:nvCxnSpPr>
        <p:spPr>
          <a:xfrm rot="10800000">
            <a:off x="4594988" y="3610284"/>
            <a:ext cx="1276144" cy="5464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050052" y="5234150"/>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83460" y="4080990"/>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6572739" y="4757176"/>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a:stCxn id="14" idx="4"/>
          </p:cNvCxnSpPr>
          <p:nvPr/>
        </p:nvCxnSpPr>
        <p:spPr>
          <a:xfrm rot="16200000" flipH="1">
            <a:off x="5497195" y="899293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6991647" y="168818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4803084" y="157097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217450" y="1660512"/>
            <a:ext cx="2810814"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3482654" y="220568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white border</a:t>
            </a:r>
          </a:p>
          <a:p>
            <a:pPr algn="ctr"/>
            <a:r>
              <a:rPr lang="en-US" dirty="0" smtClean="0"/>
              <a:t>?</a:t>
            </a:r>
            <a:endParaRPr lang="en-US" dirty="0"/>
          </a:p>
        </p:txBody>
      </p:sp>
      <p:sp>
        <p:nvSpPr>
          <p:cNvPr id="39" name="TextBox 38"/>
          <p:cNvSpPr txBox="1"/>
          <p:nvPr/>
        </p:nvSpPr>
        <p:spPr>
          <a:xfrm>
            <a:off x="3067267" y="2505789"/>
            <a:ext cx="491288" cy="369332"/>
          </a:xfrm>
          <a:prstGeom prst="rect">
            <a:avLst/>
          </a:prstGeom>
          <a:noFill/>
        </p:spPr>
        <p:txBody>
          <a:bodyPr wrap="none" rtlCol="0">
            <a:spAutoFit/>
          </a:bodyPr>
          <a:lstStyle/>
          <a:p>
            <a:r>
              <a:rPr lang="en-US" dirty="0" smtClean="0"/>
              <a:t>yes</a:t>
            </a:r>
            <a:endParaRPr lang="en-US" dirty="0"/>
          </a:p>
        </p:txBody>
      </p:sp>
      <p:cxnSp>
        <p:nvCxnSpPr>
          <p:cNvPr id="44" name="Elbow Connector 43"/>
          <p:cNvCxnSpPr/>
          <p:nvPr/>
        </p:nvCxnSpPr>
        <p:spPr>
          <a:xfrm flipV="1">
            <a:off x="4594987" y="1685711"/>
            <a:ext cx="2299375" cy="356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539" name="Straight Arrow Connector 538"/>
          <p:cNvCxnSpPr>
            <a:stCxn id="29" idx="0"/>
          </p:cNvCxnSpPr>
          <p:nvPr/>
        </p:nvCxnSpPr>
        <p:spPr>
          <a:xfrm flipH="1" flipV="1">
            <a:off x="4594987" y="1721339"/>
            <a:ext cx="687" cy="48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1" name="Straight Arrow Connector 540"/>
          <p:cNvCxnSpPr>
            <a:stCxn id="29" idx="1"/>
          </p:cNvCxnSpPr>
          <p:nvPr/>
        </p:nvCxnSpPr>
        <p:spPr>
          <a:xfrm flipH="1">
            <a:off x="2957814" y="2902730"/>
            <a:ext cx="524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p:cNvCxnSpPr/>
          <p:nvPr/>
        </p:nvCxnSpPr>
        <p:spPr>
          <a:xfrm>
            <a:off x="2999855" y="2902730"/>
            <a:ext cx="52552" cy="233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9" name="Elbow Connector 758"/>
          <p:cNvCxnSpPr/>
          <p:nvPr/>
        </p:nvCxnSpPr>
        <p:spPr>
          <a:xfrm>
            <a:off x="4570735" y="5234150"/>
            <a:ext cx="2390932"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1" name="TextBox 760"/>
          <p:cNvSpPr txBox="1"/>
          <p:nvPr/>
        </p:nvSpPr>
        <p:spPr>
          <a:xfrm>
            <a:off x="11075284" y="0"/>
            <a:ext cx="1116716" cy="369332"/>
          </a:xfrm>
          <a:prstGeom prst="rect">
            <a:avLst/>
          </a:prstGeom>
          <a:noFill/>
        </p:spPr>
        <p:txBody>
          <a:bodyPr wrap="none" rtlCol="0">
            <a:spAutoFit/>
          </a:bodyPr>
          <a:lstStyle/>
          <a:p>
            <a:r>
              <a:rPr lang="en-US" dirty="0" smtClean="0">
                <a:solidFill>
                  <a:srgbClr val="FF0000"/>
                </a:solidFill>
              </a:rPr>
              <a:t>Option #2</a:t>
            </a:r>
            <a:endParaRPr lang="en-US" dirty="0">
              <a:solidFill>
                <a:srgbClr val="FF0000"/>
              </a:solidFill>
            </a:endParaRPr>
          </a:p>
        </p:txBody>
      </p:sp>
      <p:sp>
        <p:nvSpPr>
          <p:cNvPr id="762" name="TextBox 761"/>
          <p:cNvSpPr txBox="1"/>
          <p:nvPr/>
        </p:nvSpPr>
        <p:spPr>
          <a:xfrm flipH="1">
            <a:off x="4091936" y="1853761"/>
            <a:ext cx="607100" cy="369332"/>
          </a:xfrm>
          <a:prstGeom prst="rect">
            <a:avLst/>
          </a:prstGeom>
          <a:noFill/>
        </p:spPr>
        <p:txBody>
          <a:bodyPr wrap="square" rtlCol="0">
            <a:spAutoFit/>
          </a:bodyPr>
          <a:lstStyle/>
          <a:p>
            <a:r>
              <a:rPr lang="en-US" dirty="0" smtClean="0"/>
              <a:t>no</a:t>
            </a:r>
            <a:endParaRPr lang="en-US" dirty="0"/>
          </a:p>
        </p:txBody>
      </p:sp>
      <p:cxnSp>
        <p:nvCxnSpPr>
          <p:cNvPr id="763" name="Elbow Connector 762"/>
          <p:cNvCxnSpPr/>
          <p:nvPr/>
        </p:nvCxnSpPr>
        <p:spPr>
          <a:xfrm rot="16200000" flipH="1">
            <a:off x="7909794" y="541928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4" name="Elbow Connector 763"/>
          <p:cNvCxnSpPr/>
          <p:nvPr/>
        </p:nvCxnSpPr>
        <p:spPr>
          <a:xfrm rot="16200000" flipV="1">
            <a:off x="6601176" y="4083018"/>
            <a:ext cx="4750738" cy="175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98820" y="78565"/>
            <a:ext cx="1118732" cy="1496999"/>
            <a:chOff x="9570979" y="1888397"/>
            <a:chExt cx="1618025" cy="2695489"/>
          </a:xfrm>
        </p:grpSpPr>
        <p:sp>
          <p:nvSpPr>
            <p:cNvPr id="46" name="Arc 45"/>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oup 46"/>
            <p:cNvGrpSpPr/>
            <p:nvPr/>
          </p:nvGrpSpPr>
          <p:grpSpPr>
            <a:xfrm>
              <a:off x="9570979" y="1888397"/>
              <a:ext cx="1618025" cy="2695489"/>
              <a:chOff x="9570979" y="1888397"/>
              <a:chExt cx="1618025" cy="2695489"/>
            </a:xfrm>
          </p:grpSpPr>
          <p:sp>
            <p:nvSpPr>
              <p:cNvPr id="48" name="Arc 47"/>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ounded Rectangle 51"/>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Bevel 58"/>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nut 59"/>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ounded Rectangle 60"/>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63819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sz="4000" kern="1200" dirty="0" smtClean="0">
                <a:solidFill>
                  <a:schemeClr val="tx1"/>
                </a:solidFill>
                <a:latin typeface="+mj-lt"/>
                <a:ea typeface="+mj-ea"/>
                <a:cs typeface="+mj-cs"/>
              </a:rPr>
              <a:t>Goal: Demo Day</a:t>
            </a:r>
            <a:endParaRPr lang="en-US" sz="4000" kern="1200" dirty="0">
              <a:solidFill>
                <a:schemeClr val="tx1"/>
              </a:solidFill>
              <a:latin typeface="+mj-lt"/>
              <a:ea typeface="+mj-ea"/>
              <a:cs typeface="+mj-cs"/>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4" name="Group 3"/>
          <p:cNvGrpSpPr/>
          <p:nvPr/>
        </p:nvGrpSpPr>
        <p:grpSpPr>
          <a:xfrm>
            <a:off x="5100638" y="1083826"/>
            <a:ext cx="6872287" cy="4772025"/>
            <a:chOff x="5100638" y="1083826"/>
            <a:chExt cx="6872287" cy="4772025"/>
          </a:xfrm>
        </p:grpSpPr>
        <p:sp>
          <p:nvSpPr>
            <p:cNvPr id="6" name="Rectangle 5"/>
            <p:cNvSpPr/>
            <p:nvPr/>
          </p:nvSpPr>
          <p:spPr>
            <a:xfrm>
              <a:off x="5100638" y="1083826"/>
              <a:ext cx="6872287" cy="4772025"/>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352669" y="3254508"/>
              <a:ext cx="1071564" cy="510610"/>
              <a:chOff x="2171700" y="3167408"/>
              <a:chExt cx="1071564" cy="510610"/>
            </a:xfrm>
          </p:grpSpPr>
          <p:grpSp>
            <p:nvGrpSpPr>
              <p:cNvPr id="11" name="Group 10"/>
              <p:cNvGrpSpPr/>
              <p:nvPr/>
            </p:nvGrpSpPr>
            <p:grpSpPr>
              <a:xfrm>
                <a:off x="2245516" y="3544665"/>
                <a:ext cx="509591" cy="133353"/>
                <a:chOff x="2300288" y="4081460"/>
                <a:chExt cx="509591" cy="133353"/>
              </a:xfrm>
            </p:grpSpPr>
            <p:sp>
              <p:nvSpPr>
                <p:cNvPr id="9" name="Oval 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7" name="Straight Connector 1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0305578">
              <a:off x="6906774" y="2016769"/>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5" name="Oval 3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0" name="Straight Connector 2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9688191">
              <a:off x="9550440" y="1709144"/>
              <a:ext cx="1071564" cy="510610"/>
              <a:chOff x="2171700" y="3167408"/>
              <a:chExt cx="1071564" cy="510610"/>
            </a:xfrm>
          </p:grpSpPr>
          <p:grpSp>
            <p:nvGrpSpPr>
              <p:cNvPr id="38" name="Group 37"/>
              <p:cNvGrpSpPr/>
              <p:nvPr/>
            </p:nvGrpSpPr>
            <p:grpSpPr>
              <a:xfrm>
                <a:off x="2245516" y="3544665"/>
                <a:ext cx="509591" cy="133353"/>
                <a:chOff x="2300288" y="4081460"/>
                <a:chExt cx="509591" cy="133353"/>
              </a:xfrm>
            </p:grpSpPr>
            <p:sp>
              <p:nvSpPr>
                <p:cNvPr id="47" name="Oval 4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245516" y="3167408"/>
                <a:ext cx="509591" cy="133353"/>
                <a:chOff x="2300288" y="4081460"/>
                <a:chExt cx="509591" cy="133353"/>
              </a:xfrm>
            </p:grpSpPr>
            <p:sp>
              <p:nvSpPr>
                <p:cNvPr id="45" name="Oval 4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2" name="Straight Connector 4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7795797">
              <a:off x="8116449" y="3569344"/>
              <a:ext cx="1071564" cy="510610"/>
              <a:chOff x="2171700" y="3167408"/>
              <a:chExt cx="1071564" cy="510610"/>
            </a:xfrm>
          </p:grpSpPr>
          <p:grpSp>
            <p:nvGrpSpPr>
              <p:cNvPr id="62" name="Group 61"/>
              <p:cNvGrpSpPr/>
              <p:nvPr/>
            </p:nvGrpSpPr>
            <p:grpSpPr>
              <a:xfrm>
                <a:off x="2245516" y="3544665"/>
                <a:ext cx="509591" cy="133353"/>
                <a:chOff x="2300288" y="4081460"/>
                <a:chExt cx="509591" cy="133353"/>
              </a:xfrm>
            </p:grpSpPr>
            <p:sp>
              <p:nvSpPr>
                <p:cNvPr id="71" name="Oval 7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245516" y="3167408"/>
                <a:ext cx="509591" cy="133353"/>
                <a:chOff x="2300288" y="4081460"/>
                <a:chExt cx="509591" cy="133353"/>
              </a:xfrm>
            </p:grpSpPr>
            <p:sp>
              <p:nvSpPr>
                <p:cNvPr id="69" name="Oval 6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ounded Rectangle 6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Connector 6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rot="10800000">
              <a:off x="6757349" y="4467410"/>
              <a:ext cx="1071564" cy="510610"/>
              <a:chOff x="2171700" y="3167408"/>
              <a:chExt cx="1071564" cy="510610"/>
            </a:xfrm>
          </p:grpSpPr>
          <p:grpSp>
            <p:nvGrpSpPr>
              <p:cNvPr id="74" name="Group 73"/>
              <p:cNvGrpSpPr/>
              <p:nvPr/>
            </p:nvGrpSpPr>
            <p:grpSpPr>
              <a:xfrm>
                <a:off x="2245516" y="3544665"/>
                <a:ext cx="509591" cy="133353"/>
                <a:chOff x="2300288" y="4081460"/>
                <a:chExt cx="509591" cy="133353"/>
              </a:xfrm>
            </p:grpSpPr>
            <p:sp>
              <p:nvSpPr>
                <p:cNvPr id="83" name="Oval 8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45516" y="3167408"/>
                <a:ext cx="509591" cy="133353"/>
                <a:chOff x="2300288" y="4081460"/>
                <a:chExt cx="509591" cy="133353"/>
              </a:xfrm>
            </p:grpSpPr>
            <p:sp>
              <p:nvSpPr>
                <p:cNvPr id="81" name="Oval 8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8" name="Straight Connector 7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rot="12112527">
              <a:off x="9993604" y="4799040"/>
              <a:ext cx="1071564" cy="510610"/>
              <a:chOff x="2171700" y="3167408"/>
              <a:chExt cx="1071564" cy="510610"/>
            </a:xfrm>
          </p:grpSpPr>
          <p:grpSp>
            <p:nvGrpSpPr>
              <p:cNvPr id="86" name="Group 85"/>
              <p:cNvGrpSpPr/>
              <p:nvPr/>
            </p:nvGrpSpPr>
            <p:grpSpPr>
              <a:xfrm>
                <a:off x="2245516" y="3544665"/>
                <a:ext cx="509591" cy="133353"/>
                <a:chOff x="2300288" y="4081460"/>
                <a:chExt cx="509591" cy="133353"/>
              </a:xfrm>
            </p:grpSpPr>
            <p:sp>
              <p:nvSpPr>
                <p:cNvPr id="95" name="Oval 9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245516" y="3167408"/>
                <a:ext cx="509591" cy="133353"/>
                <a:chOff x="2300288" y="4081460"/>
                <a:chExt cx="509591" cy="133353"/>
              </a:xfrm>
            </p:grpSpPr>
            <p:sp>
              <p:nvSpPr>
                <p:cNvPr id="93" name="Oval 9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ounded Rectangle 8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90" name="Straight Connector 8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rot="20831731">
              <a:off x="10196036" y="3192225"/>
              <a:ext cx="1071564" cy="510610"/>
              <a:chOff x="2171700" y="3167408"/>
              <a:chExt cx="1071564" cy="510610"/>
            </a:xfrm>
          </p:grpSpPr>
          <p:grpSp>
            <p:nvGrpSpPr>
              <p:cNvPr id="98" name="Group 97"/>
              <p:cNvGrpSpPr/>
              <p:nvPr/>
            </p:nvGrpSpPr>
            <p:grpSpPr>
              <a:xfrm>
                <a:off x="2245516" y="3544665"/>
                <a:ext cx="509591" cy="133353"/>
                <a:chOff x="2300288" y="4081460"/>
                <a:chExt cx="509591" cy="133353"/>
              </a:xfrm>
            </p:grpSpPr>
            <p:sp>
              <p:nvSpPr>
                <p:cNvPr id="107" name="Oval 10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2245516" y="3167408"/>
                <a:ext cx="509591" cy="133353"/>
                <a:chOff x="2300288" y="4081460"/>
                <a:chExt cx="509591" cy="133353"/>
              </a:xfrm>
            </p:grpSpPr>
            <p:sp>
              <p:nvSpPr>
                <p:cNvPr id="105" name="Oval 10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2" name="Straight Connector 10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267087" y="1867638"/>
            <a:ext cx="4107728" cy="3046988"/>
          </a:xfrm>
          <a:prstGeom prst="rect">
            <a:avLst/>
          </a:prstGeom>
          <a:noFill/>
        </p:spPr>
        <p:txBody>
          <a:bodyPr wrap="none" rtlCol="0">
            <a:spAutoFit/>
          </a:bodyPr>
          <a:lstStyle/>
          <a:p>
            <a:r>
              <a:rPr lang="en-US" sz="4800" b="1" dirty="0" smtClean="0"/>
              <a:t>Goals</a:t>
            </a:r>
            <a:endParaRPr lang="en-US" sz="4000" b="1" dirty="0" smtClean="0"/>
          </a:p>
          <a:p>
            <a:pPr marL="342900" indent="-342900">
              <a:buAutoNum type="arabicPeriod"/>
            </a:pPr>
            <a:r>
              <a:rPr lang="en-US" sz="3600" dirty="0" smtClean="0"/>
              <a:t>Avoid crashes</a:t>
            </a:r>
          </a:p>
          <a:p>
            <a:pPr marL="342900" indent="-342900">
              <a:buAutoNum type="arabicPeriod"/>
            </a:pPr>
            <a:r>
              <a:rPr lang="en-US" sz="3600" dirty="0" smtClean="0"/>
              <a:t>Stay in the playpen</a:t>
            </a:r>
          </a:p>
          <a:p>
            <a:pPr marL="342900" indent="-342900">
              <a:buAutoNum type="arabicPeriod"/>
            </a:pPr>
            <a:r>
              <a:rPr lang="en-US" sz="3600" dirty="0" smtClean="0"/>
              <a:t>Move continuously</a:t>
            </a:r>
          </a:p>
          <a:p>
            <a:pPr marL="342900" indent="-342900">
              <a:buAutoNum type="arabicPeriod"/>
            </a:pPr>
            <a:r>
              <a:rPr lang="en-US" sz="3600" dirty="0" smtClean="0"/>
              <a:t>Learn &amp; have fun!</a:t>
            </a:r>
          </a:p>
        </p:txBody>
      </p:sp>
      <p:sp>
        <p:nvSpPr>
          <p:cNvPr id="3" name="Smiley Face 2"/>
          <p:cNvSpPr/>
          <p:nvPr/>
        </p:nvSpPr>
        <p:spPr>
          <a:xfrm>
            <a:off x="1876504" y="5202988"/>
            <a:ext cx="598398" cy="62535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40" name="Group 139"/>
          <p:cNvGrpSpPr/>
          <p:nvPr/>
        </p:nvGrpSpPr>
        <p:grpSpPr>
          <a:xfrm>
            <a:off x="129300" y="78565"/>
            <a:ext cx="1118732" cy="1496999"/>
            <a:chOff x="9570979" y="1888397"/>
            <a:chExt cx="1618025" cy="2695489"/>
          </a:xfrm>
        </p:grpSpPr>
        <p:sp>
          <p:nvSpPr>
            <p:cNvPr id="141" name="Arc 140"/>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2" name="Group 141"/>
            <p:cNvGrpSpPr/>
            <p:nvPr/>
          </p:nvGrpSpPr>
          <p:grpSpPr>
            <a:xfrm>
              <a:off x="9570979" y="1888397"/>
              <a:ext cx="1618025" cy="2695489"/>
              <a:chOff x="9570979" y="1888397"/>
              <a:chExt cx="1618025" cy="2695489"/>
            </a:xfrm>
          </p:grpSpPr>
          <p:sp>
            <p:nvSpPr>
              <p:cNvPr id="143" name="Arc 142"/>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4" name="Arc 143"/>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Arc 144"/>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6" name="Arc 145"/>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7" name="Rounded Rectangle 146"/>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Arc 150"/>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2" name="Straight Connector 151"/>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Bevel 153"/>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onut 154"/>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ounded Rectangle 155"/>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40418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090" y="-359577"/>
            <a:ext cx="15596203" cy="1325563"/>
          </a:xfrm>
          <a:prstGeom prst="ellipse">
            <a:avLst/>
          </a:prstGeom>
        </p:spPr>
        <p:txBody>
          <a:bodyPr vert="horz" lIns="91440" tIns="45720" rIns="91440" bIns="45720" rtlCol="0" anchor="ctr">
            <a:noAutofit/>
          </a:bodyPr>
          <a:lstStyle/>
          <a:p>
            <a:pPr algn="ctr"/>
            <a:r>
              <a:rPr lang="en-US" sz="2800" dirty="0"/>
              <a:t>Milestone </a:t>
            </a:r>
            <a:r>
              <a:rPr lang="en-US" sz="2800" kern="1200" dirty="0" smtClean="0">
                <a:solidFill>
                  <a:schemeClr val="tx1"/>
                </a:solidFill>
              </a:rPr>
              <a:t>#2: Detect &amp; Avoid Object + Stay in Playpen</a:t>
            </a:r>
            <a:endParaRPr lang="en-US" sz="2800" kern="1200" dirty="0">
              <a:solidFill>
                <a:schemeClr val="tx1"/>
              </a:solidFill>
            </a:endParaRPr>
          </a:p>
        </p:txBody>
      </p:sp>
      <p:cxnSp>
        <p:nvCxnSpPr>
          <p:cNvPr id="18" name="Elbow Connector 17"/>
          <p:cNvCxnSpPr>
            <a:endCxn id="29" idx="2"/>
          </p:cNvCxnSpPr>
          <p:nvPr/>
        </p:nvCxnSpPr>
        <p:spPr>
          <a:xfrm rot="5400000" flipH="1" flipV="1">
            <a:off x="7856935" y="6169618"/>
            <a:ext cx="65042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289043" y="55496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6150407" y="114189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5064193" y="196072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6173465" y="287512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5067939" y="345973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6180958" y="485382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5041708" y="543843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0" idx="1"/>
          </p:cNvCxnSpPr>
          <p:nvPr/>
        </p:nvCxnSpPr>
        <p:spPr>
          <a:xfrm rot="10800000" flipV="1">
            <a:off x="4500563" y="4156780"/>
            <a:ext cx="567376" cy="2338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80267" y="4080990"/>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5740275" y="4743385"/>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p:nvPr/>
        </p:nvCxnSpPr>
        <p:spPr>
          <a:xfrm rot="16200000" flipH="1">
            <a:off x="4694002" y="899293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6188454" y="168818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7069125" y="4450322"/>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white border</a:t>
            </a:r>
          </a:p>
          <a:p>
            <a:pPr algn="ctr"/>
            <a:r>
              <a:rPr lang="en-US" dirty="0" smtClean="0"/>
              <a:t>?</a:t>
            </a:r>
            <a:endParaRPr lang="en-US" dirty="0"/>
          </a:p>
        </p:txBody>
      </p:sp>
      <p:sp>
        <p:nvSpPr>
          <p:cNvPr id="39" name="TextBox 38"/>
          <p:cNvSpPr txBox="1"/>
          <p:nvPr/>
        </p:nvSpPr>
        <p:spPr>
          <a:xfrm>
            <a:off x="6838291" y="4749101"/>
            <a:ext cx="491288" cy="369332"/>
          </a:xfrm>
          <a:prstGeom prst="rect">
            <a:avLst/>
          </a:prstGeom>
          <a:noFill/>
        </p:spPr>
        <p:txBody>
          <a:bodyPr wrap="none" rtlCol="0">
            <a:spAutoFit/>
          </a:bodyPr>
          <a:lstStyle/>
          <a:p>
            <a:r>
              <a:rPr lang="en-US" dirty="0" smtClean="0"/>
              <a:t>yes</a:t>
            </a:r>
            <a:endParaRPr lang="en-US" dirty="0"/>
          </a:p>
        </p:txBody>
      </p: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539" name="Straight Arrow Connector 538"/>
          <p:cNvCxnSpPr>
            <a:stCxn id="29" idx="0"/>
          </p:cNvCxnSpPr>
          <p:nvPr/>
        </p:nvCxnSpPr>
        <p:spPr>
          <a:xfrm flipV="1">
            <a:off x="8182145" y="1685711"/>
            <a:ext cx="0" cy="276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1" name="Straight Arrow Connector 540"/>
          <p:cNvCxnSpPr/>
          <p:nvPr/>
        </p:nvCxnSpPr>
        <p:spPr>
          <a:xfrm flipH="1">
            <a:off x="6188452" y="5175941"/>
            <a:ext cx="880673" cy="7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1" name="TextBox 760"/>
          <p:cNvSpPr txBox="1"/>
          <p:nvPr/>
        </p:nvSpPr>
        <p:spPr>
          <a:xfrm>
            <a:off x="11075284" y="0"/>
            <a:ext cx="1116716" cy="369332"/>
          </a:xfrm>
          <a:prstGeom prst="rect">
            <a:avLst/>
          </a:prstGeom>
          <a:noFill/>
        </p:spPr>
        <p:txBody>
          <a:bodyPr wrap="none" rtlCol="0">
            <a:spAutoFit/>
          </a:bodyPr>
          <a:lstStyle/>
          <a:p>
            <a:r>
              <a:rPr lang="en-US" dirty="0" smtClean="0">
                <a:solidFill>
                  <a:srgbClr val="FF0000"/>
                </a:solidFill>
              </a:rPr>
              <a:t>Option #3</a:t>
            </a:r>
            <a:endParaRPr lang="en-US" dirty="0">
              <a:solidFill>
                <a:srgbClr val="FF0000"/>
              </a:solidFill>
            </a:endParaRPr>
          </a:p>
        </p:txBody>
      </p:sp>
      <p:sp>
        <p:nvSpPr>
          <p:cNvPr id="762" name="TextBox 761"/>
          <p:cNvSpPr txBox="1"/>
          <p:nvPr/>
        </p:nvSpPr>
        <p:spPr>
          <a:xfrm flipH="1">
            <a:off x="8174651" y="4146582"/>
            <a:ext cx="607100" cy="369332"/>
          </a:xfrm>
          <a:prstGeom prst="rect">
            <a:avLst/>
          </a:prstGeom>
          <a:noFill/>
        </p:spPr>
        <p:txBody>
          <a:bodyPr wrap="square" rtlCol="0">
            <a:spAutoFit/>
          </a:bodyPr>
          <a:lstStyle/>
          <a:p>
            <a:r>
              <a:rPr lang="en-US" dirty="0" smtClean="0"/>
              <a:t>no</a:t>
            </a:r>
            <a:endParaRPr lang="en-US" dirty="0"/>
          </a:p>
        </p:txBody>
      </p:sp>
      <p:cxnSp>
        <p:nvCxnSpPr>
          <p:cNvPr id="763" name="Elbow Connector 762"/>
          <p:cNvCxnSpPr/>
          <p:nvPr/>
        </p:nvCxnSpPr>
        <p:spPr>
          <a:xfrm rot="16200000" flipH="1">
            <a:off x="7106601" y="541928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4500562" y="6467182"/>
            <a:ext cx="1687890" cy="276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7401" y="78565"/>
            <a:ext cx="1118732" cy="1496999"/>
            <a:chOff x="9570979" y="1888397"/>
            <a:chExt cx="1618025" cy="2695489"/>
          </a:xfrm>
        </p:grpSpPr>
        <p:sp>
          <p:nvSpPr>
            <p:cNvPr id="41" name="Arc 40"/>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2" name="Group 41"/>
            <p:cNvGrpSpPr/>
            <p:nvPr/>
          </p:nvGrpSpPr>
          <p:grpSpPr>
            <a:xfrm>
              <a:off x="9570979" y="1888397"/>
              <a:ext cx="1618025" cy="2695489"/>
              <a:chOff x="9570979" y="1888397"/>
              <a:chExt cx="1618025" cy="2695489"/>
            </a:xfrm>
          </p:grpSpPr>
          <p:sp>
            <p:nvSpPr>
              <p:cNvPr id="43" name="Arc 42"/>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ounded Rectangle 46"/>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c 50"/>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Connector 51"/>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Bevel 53"/>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nut 54"/>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5634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514" y="789065"/>
            <a:ext cx="11063497" cy="5895514"/>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a:bodyPr>
          <a:lstStyle/>
          <a:p>
            <a:pPr algn="ctr"/>
            <a:r>
              <a:rPr lang="en-US" sz="3200" dirty="0" smtClean="0"/>
              <a:t>Demo Day</a:t>
            </a:r>
            <a:endParaRPr lang="en-US" sz="3200" kern="1200" dirty="0">
              <a:solidFill>
                <a:schemeClr val="tx1"/>
              </a:solidFill>
              <a:latin typeface="+mj-lt"/>
              <a:ea typeface="+mj-ea"/>
              <a:cs typeface="+mj-cs"/>
            </a:endParaRPr>
          </a:p>
        </p:txBody>
      </p:sp>
      <p:sp>
        <p:nvSpPr>
          <p:cNvPr id="7" name="Oval 6"/>
          <p:cNvSpPr/>
          <p:nvPr/>
        </p:nvSpPr>
        <p:spPr>
          <a:xfrm>
            <a:off x="6759058" y="1049040"/>
            <a:ext cx="1717844" cy="325282"/>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819134" y="4159541"/>
            <a:ext cx="2241910" cy="766643"/>
            <a:chOff x="2371239" y="3550000"/>
            <a:chExt cx="2318080" cy="782997"/>
          </a:xfrm>
        </p:grpSpPr>
        <p:cxnSp>
          <p:nvCxnSpPr>
            <p:cNvPr id="8" name="Straight Arrow Connector 7"/>
            <p:cNvCxnSpPr/>
            <p:nvPr/>
          </p:nvCxnSpPr>
          <p:spPr>
            <a:xfrm flipV="1">
              <a:off x="3877212" y="3550000"/>
              <a:ext cx="812107" cy="66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71239" y="3963665"/>
              <a:ext cx="1491114" cy="369332"/>
            </a:xfrm>
            <a:prstGeom prst="rect">
              <a:avLst/>
            </a:prstGeom>
            <a:noFill/>
          </p:spPr>
          <p:txBody>
            <a:bodyPr wrap="none" rtlCol="0">
              <a:spAutoFit/>
            </a:bodyPr>
            <a:lstStyle/>
            <a:p>
              <a:r>
                <a:rPr lang="en-US" dirty="0" smtClean="0"/>
                <a:t>Object Sensor</a:t>
              </a:r>
            </a:p>
          </p:txBody>
        </p:sp>
      </p:grpSp>
      <p:grpSp>
        <p:nvGrpSpPr>
          <p:cNvPr id="14" name="Group 13"/>
          <p:cNvGrpSpPr/>
          <p:nvPr/>
        </p:nvGrpSpPr>
        <p:grpSpPr>
          <a:xfrm>
            <a:off x="3295806" y="4838479"/>
            <a:ext cx="2371098" cy="1486409"/>
            <a:chOff x="3068150" y="3705566"/>
            <a:chExt cx="2451657" cy="1518118"/>
          </a:xfrm>
        </p:grpSpPr>
        <p:cxnSp>
          <p:nvCxnSpPr>
            <p:cNvPr id="15" name="Straight Arrow Connector 14"/>
            <p:cNvCxnSpPr/>
            <p:nvPr/>
          </p:nvCxnSpPr>
          <p:spPr>
            <a:xfrm flipV="1">
              <a:off x="3677718" y="3705566"/>
              <a:ext cx="756018" cy="857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2451657" cy="660119"/>
            </a:xfrm>
            <a:prstGeom prst="rect">
              <a:avLst/>
            </a:prstGeom>
            <a:noFill/>
          </p:spPr>
          <p:txBody>
            <a:bodyPr wrap="none" rtlCol="0">
              <a:spAutoFit/>
            </a:bodyPr>
            <a:lstStyle/>
            <a:p>
              <a:r>
                <a:rPr lang="en-US" dirty="0" smtClean="0"/>
                <a:t>If (</a:t>
              </a:r>
              <a:r>
                <a:rPr lang="en-US" dirty="0" err="1" smtClean="0"/>
                <a:t>whiteborder</a:t>
              </a:r>
              <a:r>
                <a:rPr lang="en-US" dirty="0" smtClean="0"/>
                <a:t> =  </a:t>
              </a:r>
              <a:r>
                <a:rPr lang="en-US" dirty="0" smtClean="0"/>
                <a:t>‘yes’)</a:t>
              </a:r>
            </a:p>
            <a:p>
              <a:r>
                <a:rPr lang="en-US" dirty="0" smtClean="0"/>
                <a:t>- Turn right</a:t>
              </a:r>
            </a:p>
          </p:txBody>
        </p:sp>
      </p:grpSp>
      <p:grpSp>
        <p:nvGrpSpPr>
          <p:cNvPr id="17" name="Group 16"/>
          <p:cNvGrpSpPr/>
          <p:nvPr/>
        </p:nvGrpSpPr>
        <p:grpSpPr>
          <a:xfrm>
            <a:off x="7489998" y="5204993"/>
            <a:ext cx="2885917" cy="6328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218732" y="2159149"/>
            <a:ext cx="1699815" cy="81259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732431" y="4812873"/>
            <a:ext cx="1699815" cy="81259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sp>
        <p:nvSpPr>
          <p:cNvPr id="35" name="Diamond 34"/>
          <p:cNvSpPr/>
          <p:nvPr/>
        </p:nvSpPr>
        <p:spPr>
          <a:xfrm>
            <a:off x="3325107" y="2921118"/>
            <a:ext cx="2187341" cy="11378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a:t>
            </a:r>
            <a:r>
              <a:rPr lang="en-US" dirty="0"/>
              <a:t>object</a:t>
            </a:r>
          </a:p>
          <a:p>
            <a:pPr algn="ctr"/>
            <a:r>
              <a:rPr lang="en-US" dirty="0"/>
              <a:t>&lt;=</a:t>
            </a:r>
            <a:r>
              <a:rPr lang="en-US" dirty="0" smtClean="0"/>
              <a:t>10 in</a:t>
            </a:r>
            <a:r>
              <a:rPr lang="en-US" dirty="0"/>
              <a:t>?</a:t>
            </a:r>
          </a:p>
        </p:txBody>
      </p:sp>
      <p:sp>
        <p:nvSpPr>
          <p:cNvPr id="39" name="Diamond 38"/>
          <p:cNvSpPr/>
          <p:nvPr/>
        </p:nvSpPr>
        <p:spPr>
          <a:xfrm>
            <a:off x="4098598" y="3936375"/>
            <a:ext cx="2187341" cy="11378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Reflected intensity &gt;=60?</a:t>
            </a:r>
          </a:p>
        </p:txBody>
      </p:sp>
      <p:sp>
        <p:nvSpPr>
          <p:cNvPr id="40" name="Parallelogram 39"/>
          <p:cNvSpPr/>
          <p:nvPr/>
        </p:nvSpPr>
        <p:spPr>
          <a:xfrm>
            <a:off x="6228814" y="3587898"/>
            <a:ext cx="1699815" cy="81259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grpSp>
        <p:nvGrpSpPr>
          <p:cNvPr id="41" name="Group 40"/>
          <p:cNvGrpSpPr/>
          <p:nvPr/>
        </p:nvGrpSpPr>
        <p:grpSpPr>
          <a:xfrm>
            <a:off x="0" y="40565"/>
            <a:ext cx="1118732" cy="1496999"/>
            <a:chOff x="9570979" y="1888397"/>
            <a:chExt cx="1618025" cy="2695489"/>
          </a:xfrm>
        </p:grpSpPr>
        <p:sp>
          <p:nvSpPr>
            <p:cNvPr id="42" name="Arc 41"/>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3" name="Group 42"/>
            <p:cNvGrpSpPr/>
            <p:nvPr/>
          </p:nvGrpSpPr>
          <p:grpSpPr>
            <a:xfrm>
              <a:off x="9570979" y="1888397"/>
              <a:ext cx="1618025" cy="2695489"/>
              <a:chOff x="9570979" y="1888397"/>
              <a:chExt cx="1618025" cy="2695489"/>
            </a:xfrm>
          </p:grpSpPr>
          <p:sp>
            <p:nvSpPr>
              <p:cNvPr id="44" name="Arc 43"/>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ounded Rectangle 47"/>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Bevel 54"/>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nut 55"/>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Rounded Rectangle 56"/>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10227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5" grpId="0" animBg="1"/>
      <p:bldP spid="39"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sz="4000" kern="1200" dirty="0" smtClean="0">
                <a:solidFill>
                  <a:schemeClr val="tx1"/>
                </a:solidFill>
                <a:latin typeface="+mj-lt"/>
                <a:ea typeface="+mj-ea"/>
                <a:cs typeface="+mj-cs"/>
              </a:rPr>
              <a:t>Goal: Demo Day</a:t>
            </a:r>
            <a:endParaRPr lang="en-US" sz="4000" kern="1200" dirty="0">
              <a:solidFill>
                <a:schemeClr val="tx1"/>
              </a:solidFill>
              <a:latin typeface="+mj-lt"/>
              <a:ea typeface="+mj-ea"/>
              <a:cs typeface="+mj-cs"/>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4" name="Group 3"/>
          <p:cNvGrpSpPr/>
          <p:nvPr/>
        </p:nvGrpSpPr>
        <p:grpSpPr>
          <a:xfrm>
            <a:off x="5100638" y="1083826"/>
            <a:ext cx="6872287" cy="4772025"/>
            <a:chOff x="5100638" y="1083826"/>
            <a:chExt cx="6872287" cy="4772025"/>
          </a:xfrm>
        </p:grpSpPr>
        <p:sp>
          <p:nvSpPr>
            <p:cNvPr id="6" name="Rectangle 5"/>
            <p:cNvSpPr/>
            <p:nvPr/>
          </p:nvSpPr>
          <p:spPr>
            <a:xfrm>
              <a:off x="5100638" y="1083826"/>
              <a:ext cx="6872287" cy="4772025"/>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352669" y="3254508"/>
              <a:ext cx="1071564" cy="510610"/>
              <a:chOff x="2171700" y="3167408"/>
              <a:chExt cx="1071564" cy="510610"/>
            </a:xfrm>
          </p:grpSpPr>
          <p:grpSp>
            <p:nvGrpSpPr>
              <p:cNvPr id="11" name="Group 10"/>
              <p:cNvGrpSpPr/>
              <p:nvPr/>
            </p:nvGrpSpPr>
            <p:grpSpPr>
              <a:xfrm>
                <a:off x="2245516" y="3544665"/>
                <a:ext cx="509591" cy="133353"/>
                <a:chOff x="2300288" y="4081460"/>
                <a:chExt cx="509591" cy="133353"/>
              </a:xfrm>
            </p:grpSpPr>
            <p:sp>
              <p:nvSpPr>
                <p:cNvPr id="9" name="Oval 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7" name="Straight Connector 1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0305578">
              <a:off x="6906774" y="2016769"/>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5" name="Oval 3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0" name="Straight Connector 2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9688191">
              <a:off x="9550440" y="1709144"/>
              <a:ext cx="1071564" cy="510610"/>
              <a:chOff x="2171700" y="3167408"/>
              <a:chExt cx="1071564" cy="510610"/>
            </a:xfrm>
          </p:grpSpPr>
          <p:grpSp>
            <p:nvGrpSpPr>
              <p:cNvPr id="38" name="Group 37"/>
              <p:cNvGrpSpPr/>
              <p:nvPr/>
            </p:nvGrpSpPr>
            <p:grpSpPr>
              <a:xfrm>
                <a:off x="2245516" y="3544665"/>
                <a:ext cx="509591" cy="133353"/>
                <a:chOff x="2300288" y="4081460"/>
                <a:chExt cx="509591" cy="133353"/>
              </a:xfrm>
            </p:grpSpPr>
            <p:sp>
              <p:nvSpPr>
                <p:cNvPr id="47" name="Oval 4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245516" y="3167408"/>
                <a:ext cx="509591" cy="133353"/>
                <a:chOff x="2300288" y="4081460"/>
                <a:chExt cx="509591" cy="133353"/>
              </a:xfrm>
            </p:grpSpPr>
            <p:sp>
              <p:nvSpPr>
                <p:cNvPr id="45" name="Oval 4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2" name="Straight Connector 4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7795797">
              <a:off x="8116449" y="3569344"/>
              <a:ext cx="1071564" cy="510610"/>
              <a:chOff x="2171700" y="3167408"/>
              <a:chExt cx="1071564" cy="510610"/>
            </a:xfrm>
          </p:grpSpPr>
          <p:grpSp>
            <p:nvGrpSpPr>
              <p:cNvPr id="62" name="Group 61"/>
              <p:cNvGrpSpPr/>
              <p:nvPr/>
            </p:nvGrpSpPr>
            <p:grpSpPr>
              <a:xfrm>
                <a:off x="2245516" y="3544665"/>
                <a:ext cx="509591" cy="133353"/>
                <a:chOff x="2300288" y="4081460"/>
                <a:chExt cx="509591" cy="133353"/>
              </a:xfrm>
            </p:grpSpPr>
            <p:sp>
              <p:nvSpPr>
                <p:cNvPr id="71" name="Oval 7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245516" y="3167408"/>
                <a:ext cx="509591" cy="133353"/>
                <a:chOff x="2300288" y="4081460"/>
                <a:chExt cx="509591" cy="133353"/>
              </a:xfrm>
            </p:grpSpPr>
            <p:sp>
              <p:nvSpPr>
                <p:cNvPr id="69" name="Oval 6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ounded Rectangle 6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Connector 6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rot="10800000">
              <a:off x="6757349" y="4467410"/>
              <a:ext cx="1071564" cy="510610"/>
              <a:chOff x="2171700" y="3167408"/>
              <a:chExt cx="1071564" cy="510610"/>
            </a:xfrm>
          </p:grpSpPr>
          <p:grpSp>
            <p:nvGrpSpPr>
              <p:cNvPr id="74" name="Group 73"/>
              <p:cNvGrpSpPr/>
              <p:nvPr/>
            </p:nvGrpSpPr>
            <p:grpSpPr>
              <a:xfrm>
                <a:off x="2245516" y="3544665"/>
                <a:ext cx="509591" cy="133353"/>
                <a:chOff x="2300288" y="4081460"/>
                <a:chExt cx="509591" cy="133353"/>
              </a:xfrm>
            </p:grpSpPr>
            <p:sp>
              <p:nvSpPr>
                <p:cNvPr id="83" name="Oval 8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45516" y="3167408"/>
                <a:ext cx="509591" cy="133353"/>
                <a:chOff x="2300288" y="4081460"/>
                <a:chExt cx="509591" cy="133353"/>
              </a:xfrm>
            </p:grpSpPr>
            <p:sp>
              <p:nvSpPr>
                <p:cNvPr id="81" name="Oval 8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8" name="Straight Connector 7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rot="12112527">
              <a:off x="9993604" y="4799040"/>
              <a:ext cx="1071564" cy="510610"/>
              <a:chOff x="2171700" y="3167408"/>
              <a:chExt cx="1071564" cy="510610"/>
            </a:xfrm>
          </p:grpSpPr>
          <p:grpSp>
            <p:nvGrpSpPr>
              <p:cNvPr id="86" name="Group 85"/>
              <p:cNvGrpSpPr/>
              <p:nvPr/>
            </p:nvGrpSpPr>
            <p:grpSpPr>
              <a:xfrm>
                <a:off x="2245516" y="3544665"/>
                <a:ext cx="509591" cy="133353"/>
                <a:chOff x="2300288" y="4081460"/>
                <a:chExt cx="509591" cy="133353"/>
              </a:xfrm>
            </p:grpSpPr>
            <p:sp>
              <p:nvSpPr>
                <p:cNvPr id="95" name="Oval 9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245516" y="3167408"/>
                <a:ext cx="509591" cy="133353"/>
                <a:chOff x="2300288" y="4081460"/>
                <a:chExt cx="509591" cy="133353"/>
              </a:xfrm>
            </p:grpSpPr>
            <p:sp>
              <p:nvSpPr>
                <p:cNvPr id="93" name="Oval 9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ounded Rectangle 8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90" name="Straight Connector 8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rot="20831731">
              <a:off x="10196036" y="3192225"/>
              <a:ext cx="1071564" cy="510610"/>
              <a:chOff x="2171700" y="3167408"/>
              <a:chExt cx="1071564" cy="510610"/>
            </a:xfrm>
          </p:grpSpPr>
          <p:grpSp>
            <p:nvGrpSpPr>
              <p:cNvPr id="98" name="Group 97"/>
              <p:cNvGrpSpPr/>
              <p:nvPr/>
            </p:nvGrpSpPr>
            <p:grpSpPr>
              <a:xfrm>
                <a:off x="2245516" y="3544665"/>
                <a:ext cx="509591" cy="133353"/>
                <a:chOff x="2300288" y="4081460"/>
                <a:chExt cx="509591" cy="133353"/>
              </a:xfrm>
            </p:grpSpPr>
            <p:sp>
              <p:nvSpPr>
                <p:cNvPr id="107" name="Oval 10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2245516" y="3167408"/>
                <a:ext cx="509591" cy="133353"/>
                <a:chOff x="2300288" y="4081460"/>
                <a:chExt cx="509591" cy="133353"/>
              </a:xfrm>
            </p:grpSpPr>
            <p:sp>
              <p:nvSpPr>
                <p:cNvPr id="105" name="Oval 10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2" name="Straight Connector 10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267087" y="1867638"/>
            <a:ext cx="4107728" cy="3046988"/>
          </a:xfrm>
          <a:prstGeom prst="rect">
            <a:avLst/>
          </a:prstGeom>
          <a:noFill/>
        </p:spPr>
        <p:txBody>
          <a:bodyPr wrap="none" rtlCol="0">
            <a:spAutoFit/>
          </a:bodyPr>
          <a:lstStyle/>
          <a:p>
            <a:r>
              <a:rPr lang="en-US" sz="4800" b="1" dirty="0" smtClean="0"/>
              <a:t>Goals</a:t>
            </a:r>
            <a:endParaRPr lang="en-US" sz="4000" b="1" dirty="0" smtClean="0"/>
          </a:p>
          <a:p>
            <a:pPr marL="342900" indent="-342900">
              <a:buAutoNum type="arabicPeriod"/>
            </a:pPr>
            <a:r>
              <a:rPr lang="en-US" sz="3600" dirty="0" smtClean="0"/>
              <a:t>Avoid crashes</a:t>
            </a:r>
          </a:p>
          <a:p>
            <a:pPr marL="342900" indent="-342900">
              <a:buAutoNum type="arabicPeriod"/>
            </a:pPr>
            <a:r>
              <a:rPr lang="en-US" sz="3600" dirty="0" smtClean="0"/>
              <a:t>Stay in the playpen</a:t>
            </a:r>
          </a:p>
          <a:p>
            <a:pPr marL="342900" indent="-342900">
              <a:buAutoNum type="arabicPeriod"/>
            </a:pPr>
            <a:r>
              <a:rPr lang="en-US" sz="3600" dirty="0" smtClean="0"/>
              <a:t>Move continuously</a:t>
            </a:r>
          </a:p>
          <a:p>
            <a:pPr marL="342900" indent="-342900">
              <a:buAutoNum type="arabicPeriod"/>
            </a:pPr>
            <a:r>
              <a:rPr lang="en-US" sz="3600" dirty="0" smtClean="0"/>
              <a:t>Learn &amp; have fun!</a:t>
            </a:r>
          </a:p>
        </p:txBody>
      </p:sp>
      <p:sp>
        <p:nvSpPr>
          <p:cNvPr id="3" name="Smiley Face 2"/>
          <p:cNvSpPr/>
          <p:nvPr/>
        </p:nvSpPr>
        <p:spPr>
          <a:xfrm>
            <a:off x="1876504" y="5202988"/>
            <a:ext cx="598398" cy="62535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3883006" y="5974962"/>
            <a:ext cx="3869393" cy="1015663"/>
          </a:xfrm>
          <a:prstGeom prst="rect">
            <a:avLst/>
          </a:prstGeom>
          <a:noFill/>
        </p:spPr>
        <p:txBody>
          <a:bodyPr wrap="none" rtlCol="0">
            <a:spAutoFit/>
          </a:bodyPr>
          <a:lstStyle/>
          <a:p>
            <a:pPr algn="ctr"/>
            <a:r>
              <a:rPr lang="en-US" sz="2000" dirty="0" smtClean="0"/>
              <a:t>Thank you!</a:t>
            </a:r>
          </a:p>
          <a:p>
            <a:r>
              <a:rPr lang="en-US" sz="2000" dirty="0">
                <a:hlinkClick r:id="rId2"/>
              </a:rPr>
              <a:t>https://</a:t>
            </a:r>
            <a:r>
              <a:rPr lang="en-US" sz="2000" dirty="0" smtClean="0">
                <a:hlinkClick r:id="rId2"/>
              </a:rPr>
              <a:t>github.com/vdalal/lego-ev3</a:t>
            </a:r>
            <a:endParaRPr lang="en-US" sz="2000" dirty="0" smtClean="0"/>
          </a:p>
          <a:p>
            <a:endParaRPr lang="en-US" sz="2000" dirty="0"/>
          </a:p>
        </p:txBody>
      </p:sp>
      <p:grpSp>
        <p:nvGrpSpPr>
          <p:cNvPr id="109" name="Group 108"/>
          <p:cNvGrpSpPr/>
          <p:nvPr/>
        </p:nvGrpSpPr>
        <p:grpSpPr>
          <a:xfrm>
            <a:off x="71120" y="60885"/>
            <a:ext cx="1118732" cy="1496999"/>
            <a:chOff x="9570979" y="1888397"/>
            <a:chExt cx="1618025" cy="2695489"/>
          </a:xfrm>
        </p:grpSpPr>
        <p:sp>
          <p:nvSpPr>
            <p:cNvPr id="123" name="Arc 122"/>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4" name="Group 123"/>
            <p:cNvGrpSpPr/>
            <p:nvPr/>
          </p:nvGrpSpPr>
          <p:grpSpPr>
            <a:xfrm>
              <a:off x="9570979" y="1888397"/>
              <a:ext cx="1618025" cy="2695489"/>
              <a:chOff x="9570979" y="1888397"/>
              <a:chExt cx="1618025" cy="2695489"/>
            </a:xfrm>
          </p:grpSpPr>
          <p:sp>
            <p:nvSpPr>
              <p:cNvPr id="125" name="Arc 124"/>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Arc 126"/>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Arc 127"/>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Rounded Rectangle 128"/>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c 132"/>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4" name="Straight Connector 133"/>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Bevel 135"/>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Donut 136"/>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ounded Rectangle 137"/>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54351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idx="1"/>
            <p:extLst>
              <p:ext uri="{D42A27DB-BD31-4B8C-83A1-F6EECF244321}">
                <p14:modId xmlns:p14="http://schemas.microsoft.com/office/powerpoint/2010/main" val="978271050"/>
              </p:ext>
            </p:extLst>
          </p:nvPr>
        </p:nvGraphicFramePr>
        <p:xfrm>
          <a:off x="1225526" y="892311"/>
          <a:ext cx="10733620" cy="6005376"/>
        </p:xfrm>
        <a:graphic>
          <a:graphicData uri="http://schemas.openxmlformats.org/drawingml/2006/table">
            <a:tbl>
              <a:tblPr/>
              <a:tblGrid>
                <a:gridCol w="1358904"/>
                <a:gridCol w="6398889"/>
                <a:gridCol w="2975827"/>
              </a:tblGrid>
              <a:tr h="214280">
                <a:tc>
                  <a:txBody>
                    <a:bodyPr/>
                    <a:lstStyle/>
                    <a:p>
                      <a:pPr algn="ctr" rtl="0" fontAlgn="t">
                        <a:spcBef>
                          <a:spcPts val="0"/>
                        </a:spcBef>
                        <a:spcAft>
                          <a:spcPts val="0"/>
                        </a:spcAft>
                      </a:pPr>
                      <a:r>
                        <a:rPr lang="en-US" sz="1200" b="1" i="0" u="none" strike="noStrike">
                          <a:solidFill>
                            <a:srgbClr val="000000"/>
                          </a:solidFill>
                          <a:effectLst/>
                          <a:latin typeface="Arial" charset="0"/>
                        </a:rPr>
                        <a:t>Week</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Plan</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Comments</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315">
                <a:tc>
                  <a:txBody>
                    <a:bodyPr/>
                    <a:lstStyle/>
                    <a:p>
                      <a:pPr algn="ctr" rtl="0" fontAlgn="t">
                        <a:spcBef>
                          <a:spcPts val="0"/>
                        </a:spcBef>
                        <a:spcAft>
                          <a:spcPts val="0"/>
                        </a:spcAft>
                      </a:pPr>
                      <a:r>
                        <a:rPr lang="en-US" sz="1200" b="0" i="0" u="none" strike="noStrike" dirty="0">
                          <a:solidFill>
                            <a:srgbClr val="000000"/>
                          </a:solidFill>
                          <a:effectLst/>
                          <a:latin typeface="Arial" charset="0"/>
                        </a:rPr>
                        <a:t>Week #1</a:t>
                      </a: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Introduction - 5 mins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EV3 Kit, sensors, code, download etc.</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Logistics - 5 mins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EV3 proficiency, split into groups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Norms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 - 10 mins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Session Goal: </a:t>
                      </a:r>
                    </a:p>
                    <a:p>
                      <a:pPr marL="1143000" lvl="2"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Demo</a:t>
                      </a:r>
                    </a:p>
                    <a:p>
                      <a:pPr marL="1600200" lvl="3"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Bot MUST work cooperatively (avoid obstacles, not crash)</a:t>
                      </a:r>
                    </a:p>
                    <a:p>
                      <a:pPr marL="1143000" lvl="2"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Stay within boundary</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Discuss/Debate sensor options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Build - Driver Base (start) - 45 mins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Program - Driver Base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Download code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Move straight line, move back/forth, &amp; turn</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Loop(s)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Review Goal(s)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2 students/group, 8 groups, 8 kits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Everyone does the same build so we can help each other</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 our builds can interact with each other </a:t>
                      </a:r>
                    </a:p>
                    <a:p>
                      <a:pPr fontAlgn="t"/>
                      <a:r>
                        <a:rPr lang="en-US" sz="1200" dirty="0">
                          <a:effectLst/>
                        </a:rPr>
                        <a:t/>
                      </a:r>
                      <a:br>
                        <a:rPr lang="en-US" sz="1200" dirty="0">
                          <a:effectLst/>
                        </a:rPr>
                      </a:b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1808">
                <a:tc>
                  <a:txBody>
                    <a:bodyPr/>
                    <a:lstStyle/>
                    <a:p>
                      <a:pPr algn="ctr" rtl="0" fontAlgn="t">
                        <a:spcBef>
                          <a:spcPts val="0"/>
                        </a:spcBef>
                        <a:spcAft>
                          <a:spcPts val="0"/>
                        </a:spcAft>
                      </a:pPr>
                      <a:r>
                        <a:rPr lang="en-US" sz="1200" b="0" i="0" u="none" strike="noStrike" dirty="0">
                          <a:solidFill>
                            <a:srgbClr val="000000"/>
                          </a:solidFill>
                          <a:effectLst/>
                          <a:latin typeface="Arial" charset="0"/>
                        </a:rPr>
                        <a:t>Week #2</a:t>
                      </a: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 </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Goal(s) - </a:t>
                      </a:r>
                      <a:r>
                        <a:rPr lang="en-US" sz="1200" b="0" i="0" u="none" strike="noStrike" dirty="0" smtClean="0">
                          <a:solidFill>
                            <a:srgbClr val="000000"/>
                          </a:solidFill>
                          <a:effectLst/>
                          <a:latin typeface="Arial" charset="0"/>
                        </a:rPr>
                        <a:t>Session </a:t>
                      </a:r>
                      <a:r>
                        <a:rPr lang="en-US" sz="1200" b="0" i="0" u="none" strike="noStrike" dirty="0">
                          <a:solidFill>
                            <a:srgbClr val="000000"/>
                          </a:solidFill>
                          <a:effectLst/>
                          <a:latin typeface="Arial" charset="0"/>
                        </a:rPr>
                        <a:t>goals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Finalize sensor options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Program - Driver Base (continued)</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Move straight line, move back/forth, &amp; turn</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Loop(s)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Add another sensor e.g. ultrasonic sensor</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Detect obstacle, Stop on obstacle, avoid (turn) on obstacle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Add Movement - back/forth &amp; turn</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Display: STOP</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Sound: Make sound #1 for 3 secs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Move back slowly</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Review Goal(s)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based on discussion with students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sz="3600" dirty="0" smtClean="0"/>
              <a:t>Rough Class Schedule &amp; Plan </a:t>
            </a:r>
            <a:r>
              <a:rPr lang="mr-IN" sz="3600" dirty="0" smtClean="0"/>
              <a:t>–</a:t>
            </a:r>
            <a:r>
              <a:rPr lang="en-US" sz="3600" dirty="0" smtClean="0"/>
              <a:t> (1)</a:t>
            </a:r>
            <a:endParaRPr lang="en-US" sz="3600" kern="1200" dirty="0">
              <a:solidFill>
                <a:schemeClr val="tx1"/>
              </a:solidFill>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0"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22" name="Rectangle 21"/>
          <p:cNvSpPr/>
          <p:nvPr/>
        </p:nvSpPr>
        <p:spPr>
          <a:xfrm>
            <a:off x="2435650" y="591014"/>
            <a:ext cx="7300380" cy="261610"/>
          </a:xfrm>
          <a:prstGeom prst="rect">
            <a:avLst/>
          </a:prstGeom>
        </p:spPr>
        <p:txBody>
          <a:bodyPr wrap="square">
            <a:spAutoFit/>
          </a:bodyPr>
          <a:lstStyle/>
          <a:p>
            <a:r>
              <a:rPr lang="en-US" sz="1100" dirty="0" smtClean="0">
                <a:hlinkClick r:id="rId2"/>
              </a:rPr>
              <a:t>Reference: https</a:t>
            </a:r>
            <a:r>
              <a:rPr lang="en-US" sz="1100" dirty="0">
                <a:hlinkClick r:id="rId2"/>
              </a:rPr>
              <a:t>://</a:t>
            </a:r>
            <a:r>
              <a:rPr lang="en-US" sz="1100" dirty="0" smtClean="0">
                <a:hlinkClick r:id="rId2"/>
              </a:rPr>
              <a:t>docs.google.com/document/d/1ODXoy8ChpRAfU1ifJo9y75IHdOogI4xekYyTUXGOlkM/edit</a:t>
            </a:r>
            <a:endParaRPr lang="en-US" sz="1100" dirty="0"/>
          </a:p>
        </p:txBody>
      </p:sp>
      <p:grpSp>
        <p:nvGrpSpPr>
          <p:cNvPr id="40" name="Group 39"/>
          <p:cNvGrpSpPr/>
          <p:nvPr/>
        </p:nvGrpSpPr>
        <p:grpSpPr>
          <a:xfrm>
            <a:off x="129300" y="78565"/>
            <a:ext cx="1118732" cy="1496999"/>
            <a:chOff x="9570979" y="1888397"/>
            <a:chExt cx="1618025" cy="2695489"/>
          </a:xfrm>
        </p:grpSpPr>
        <p:sp>
          <p:nvSpPr>
            <p:cNvPr id="41" name="Arc 40"/>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2" name="Group 41"/>
            <p:cNvGrpSpPr/>
            <p:nvPr/>
          </p:nvGrpSpPr>
          <p:grpSpPr>
            <a:xfrm>
              <a:off x="9570979" y="1888397"/>
              <a:ext cx="1618025" cy="2695489"/>
              <a:chOff x="9570979" y="1888397"/>
              <a:chExt cx="1618025" cy="2695489"/>
            </a:xfrm>
          </p:grpSpPr>
          <p:sp>
            <p:nvSpPr>
              <p:cNvPr id="43" name="Arc 42"/>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ounded Rectangle 46"/>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c 50"/>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Connector 51"/>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Bevel 53"/>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nut 54"/>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03192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idx="1"/>
            <p:extLst>
              <p:ext uri="{D42A27DB-BD31-4B8C-83A1-F6EECF244321}">
                <p14:modId xmlns:p14="http://schemas.microsoft.com/office/powerpoint/2010/main" val="35138535"/>
              </p:ext>
            </p:extLst>
          </p:nvPr>
        </p:nvGraphicFramePr>
        <p:xfrm>
          <a:off x="1174957" y="1083826"/>
          <a:ext cx="10810239" cy="5324928"/>
        </p:xfrm>
        <a:graphic>
          <a:graphicData uri="http://schemas.openxmlformats.org/drawingml/2006/table">
            <a:tbl>
              <a:tblPr/>
              <a:tblGrid>
                <a:gridCol w="1368604"/>
                <a:gridCol w="6444566"/>
                <a:gridCol w="2997069"/>
              </a:tblGrid>
              <a:tr h="0">
                <a:tc>
                  <a:txBody>
                    <a:bodyPr/>
                    <a:lstStyle/>
                    <a:p>
                      <a:pPr algn="ctr" rtl="0" fontAlgn="t">
                        <a:spcBef>
                          <a:spcPts val="0"/>
                        </a:spcBef>
                        <a:spcAft>
                          <a:spcPts val="0"/>
                        </a:spcAft>
                      </a:pPr>
                      <a:r>
                        <a:rPr lang="en-US" sz="1200" b="1" i="0" u="none" strike="noStrike">
                          <a:solidFill>
                            <a:srgbClr val="000000"/>
                          </a:solidFill>
                          <a:effectLst/>
                          <a:latin typeface="Arial" charset="0"/>
                        </a:rPr>
                        <a:t>Week</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Plan</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Comments</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7719">
                <a:tc>
                  <a:txBody>
                    <a:bodyPr/>
                    <a:lstStyle/>
                    <a:p>
                      <a:pPr algn="ctr" rtl="0" fontAlgn="t">
                        <a:spcBef>
                          <a:spcPts val="0"/>
                        </a:spcBef>
                        <a:spcAft>
                          <a:spcPts val="0"/>
                        </a:spcAft>
                      </a:pPr>
                      <a:r>
                        <a:rPr lang="nl-NL" sz="1200" b="0" i="0" u="none" strike="noStrike" dirty="0">
                          <a:solidFill>
                            <a:srgbClr val="000000"/>
                          </a:solidFill>
                          <a:effectLst/>
                          <a:latin typeface="Arial" charset="0"/>
                        </a:rPr>
                        <a:t>Week #3</a:t>
                      </a:r>
                      <a:endParaRPr lang="nl-NL"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 Goal(s) - </a:t>
                      </a:r>
                      <a:r>
                        <a:rPr lang="en-US" sz="1200" b="0" i="0" u="none" strike="noStrike" dirty="0" smtClean="0">
                          <a:solidFill>
                            <a:srgbClr val="000000"/>
                          </a:solidFill>
                          <a:effectLst/>
                          <a:latin typeface="Arial" charset="0"/>
                        </a:rPr>
                        <a:t>Session </a:t>
                      </a:r>
                      <a:r>
                        <a:rPr lang="en-US" sz="1200" b="0" i="0" u="none" strike="noStrike" dirty="0">
                          <a:solidFill>
                            <a:srgbClr val="000000"/>
                          </a:solidFill>
                          <a:effectLst/>
                          <a:latin typeface="Arial" charset="0"/>
                        </a:rPr>
                        <a:t>goals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Add ONE sensor e.g. light sensor</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Stay within boundary</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Stop at line boundary, turn back/around</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Kill switch: Touch Sensor</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Display: END</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Sound: Make sound #2 for 3 secs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Move back slowly</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Review Goal(s)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based on discussion with students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9289">
                <a:tc>
                  <a:txBody>
                    <a:bodyPr/>
                    <a:lstStyle/>
                    <a:p>
                      <a:pPr algn="ctr" rtl="0" fontAlgn="t">
                        <a:spcBef>
                          <a:spcPts val="0"/>
                        </a:spcBef>
                        <a:spcAft>
                          <a:spcPts val="0"/>
                        </a:spcAft>
                      </a:pPr>
                      <a:r>
                        <a:rPr lang="nl-NL" sz="1200" b="0" i="0" u="none" strike="noStrike" dirty="0">
                          <a:solidFill>
                            <a:srgbClr val="000000"/>
                          </a:solidFill>
                          <a:effectLst/>
                          <a:latin typeface="Arial" charset="0"/>
                        </a:rPr>
                        <a:t>Week #4</a:t>
                      </a:r>
                      <a:endParaRPr lang="nl-NL"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 Goal(s) - </a:t>
                      </a:r>
                      <a:r>
                        <a:rPr lang="en-US" sz="1200" b="0" i="0" u="none" strike="noStrike" baseline="0" dirty="0" smtClean="0">
                          <a:solidFill>
                            <a:srgbClr val="000000"/>
                          </a:solidFill>
                          <a:effectLst/>
                          <a:latin typeface="Arial" charset="0"/>
                        </a:rPr>
                        <a:t>S</a:t>
                      </a:r>
                      <a:r>
                        <a:rPr lang="en-US" sz="1200" b="0" i="0" u="none" strike="noStrike" dirty="0" smtClean="0">
                          <a:solidFill>
                            <a:srgbClr val="000000"/>
                          </a:solidFill>
                          <a:effectLst/>
                          <a:latin typeface="Arial" charset="0"/>
                        </a:rPr>
                        <a:t>ession </a:t>
                      </a:r>
                      <a:r>
                        <a:rPr lang="en-US" sz="1200" b="0" i="0" u="none" strike="noStrike" dirty="0">
                          <a:solidFill>
                            <a:srgbClr val="000000"/>
                          </a:solidFill>
                          <a:effectLst/>
                          <a:latin typeface="Arial" charset="0"/>
                        </a:rPr>
                        <a:t>goals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Program</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Simulate a traffic light</a:t>
                      </a:r>
                    </a:p>
                    <a:p>
                      <a:pPr marL="1143000" lvl="2"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Stop &amp; Start</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Catchup</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Stop at line, turn back/around</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Arial" charset="0"/>
                        </a:rPr>
                        <a:t>Challenge</a:t>
                      </a:r>
                      <a:endParaRPr lang="en-US" sz="1200">
                        <a:effectLst/>
                      </a:endParaRPr>
                    </a:p>
                    <a:p>
                      <a:pPr rtl="0" fontAlgn="base">
                        <a:spcBef>
                          <a:spcPts val="0"/>
                        </a:spcBef>
                        <a:spcAft>
                          <a:spcPts val="0"/>
                        </a:spcAft>
                        <a:buFont typeface="Arial" charset="0"/>
                        <a:buChar char="•"/>
                      </a:pPr>
                      <a:r>
                        <a:rPr lang="en-US" sz="1200" b="0" i="0" u="none" strike="noStrike">
                          <a:solidFill>
                            <a:srgbClr val="000000"/>
                          </a:solidFill>
                          <a:effectLst/>
                          <a:latin typeface="Arial" charset="0"/>
                        </a:rPr>
                        <a:t>based on discussion with students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1423">
                <a:tc>
                  <a:txBody>
                    <a:bodyPr/>
                    <a:lstStyle/>
                    <a:p>
                      <a:pPr algn="ctr" rtl="0" fontAlgn="t">
                        <a:spcBef>
                          <a:spcPts val="0"/>
                        </a:spcBef>
                        <a:spcAft>
                          <a:spcPts val="0"/>
                        </a:spcAft>
                      </a:pPr>
                      <a:r>
                        <a:rPr lang="nl-NL" sz="1200" b="0" i="0" u="none" strike="noStrike" dirty="0">
                          <a:solidFill>
                            <a:srgbClr val="000000"/>
                          </a:solidFill>
                          <a:effectLst/>
                          <a:latin typeface="Arial" charset="0"/>
                        </a:rPr>
                        <a:t>Week #5</a:t>
                      </a:r>
                      <a:endParaRPr lang="nl-NL"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 Goal(s) - </a:t>
                      </a:r>
                      <a:r>
                        <a:rPr lang="en-US" sz="1200" b="0" i="0" u="none" strike="noStrike" dirty="0" smtClean="0">
                          <a:solidFill>
                            <a:srgbClr val="000000"/>
                          </a:solidFill>
                          <a:effectLst/>
                          <a:latin typeface="Arial" charset="0"/>
                        </a:rPr>
                        <a:t>Session </a:t>
                      </a:r>
                      <a:r>
                        <a:rPr lang="en-US" sz="1200" b="0" i="0" u="none" strike="noStrike" dirty="0">
                          <a:solidFill>
                            <a:srgbClr val="000000"/>
                          </a:solidFill>
                          <a:effectLst/>
                          <a:latin typeface="Arial" charset="0"/>
                        </a:rPr>
                        <a:t>goals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Program</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Demo!</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Catchup</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Stop at line, turn back/around</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Autonomous driving</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Review Session Goal(s)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Inventory the kits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rPr>
                        <a:t/>
                      </a:r>
                      <a:br>
                        <a:rPr lang="en-US" sz="1200" dirty="0">
                          <a:effectLst/>
                        </a:rPr>
                      </a:b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sz="3600" dirty="0" smtClean="0"/>
              <a:t>Rough Class Schedule &amp; Plan </a:t>
            </a:r>
            <a:r>
              <a:rPr lang="mr-IN" sz="3600" dirty="0" smtClean="0"/>
              <a:t>–</a:t>
            </a:r>
            <a:r>
              <a:rPr lang="en-US" sz="3600" dirty="0" smtClean="0"/>
              <a:t> (2)</a:t>
            </a:r>
            <a:endParaRPr lang="en-US" sz="3600" kern="1200" dirty="0">
              <a:solidFill>
                <a:schemeClr val="tx1"/>
              </a:solidFill>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0"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21" name="Rectangle 20"/>
          <p:cNvSpPr/>
          <p:nvPr/>
        </p:nvSpPr>
        <p:spPr>
          <a:xfrm>
            <a:off x="2435650" y="591014"/>
            <a:ext cx="7300380" cy="261610"/>
          </a:xfrm>
          <a:prstGeom prst="rect">
            <a:avLst/>
          </a:prstGeom>
        </p:spPr>
        <p:txBody>
          <a:bodyPr wrap="square">
            <a:spAutoFit/>
          </a:bodyPr>
          <a:lstStyle/>
          <a:p>
            <a:r>
              <a:rPr lang="en-US" sz="1100" dirty="0" smtClean="0">
                <a:hlinkClick r:id="rId2"/>
              </a:rPr>
              <a:t>Reference: https</a:t>
            </a:r>
            <a:r>
              <a:rPr lang="en-US" sz="1100" dirty="0">
                <a:hlinkClick r:id="rId2"/>
              </a:rPr>
              <a:t>://</a:t>
            </a:r>
            <a:r>
              <a:rPr lang="en-US" sz="1100" dirty="0" smtClean="0">
                <a:hlinkClick r:id="rId2"/>
              </a:rPr>
              <a:t>docs.google.com/document/d/1ODXoy8ChpRAfU1ifJo9y75IHdOogI4xekYyTUXGOlkM/edit</a:t>
            </a:r>
            <a:endParaRPr lang="en-US" sz="1100" dirty="0"/>
          </a:p>
        </p:txBody>
      </p:sp>
      <p:grpSp>
        <p:nvGrpSpPr>
          <p:cNvPr id="40" name="Group 39"/>
          <p:cNvGrpSpPr/>
          <p:nvPr/>
        </p:nvGrpSpPr>
        <p:grpSpPr>
          <a:xfrm>
            <a:off x="129300" y="78565"/>
            <a:ext cx="1118732" cy="1496999"/>
            <a:chOff x="9570979" y="1888397"/>
            <a:chExt cx="1618025" cy="2695489"/>
          </a:xfrm>
        </p:grpSpPr>
        <p:sp>
          <p:nvSpPr>
            <p:cNvPr id="41" name="Arc 40"/>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2" name="Group 41"/>
            <p:cNvGrpSpPr/>
            <p:nvPr/>
          </p:nvGrpSpPr>
          <p:grpSpPr>
            <a:xfrm>
              <a:off x="9570979" y="1888397"/>
              <a:ext cx="1618025" cy="2695489"/>
              <a:chOff x="9570979" y="1888397"/>
              <a:chExt cx="1618025" cy="2695489"/>
            </a:xfrm>
          </p:grpSpPr>
          <p:sp>
            <p:nvSpPr>
              <p:cNvPr id="43" name="Arc 42"/>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ounded Rectangle 46"/>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c 50"/>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Connector 51"/>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Bevel 53"/>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nut 54"/>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37328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pPr algn="ctr"/>
            <a:r>
              <a:rPr lang="en-US" kern="1200" dirty="0" smtClean="0">
                <a:solidFill>
                  <a:schemeClr val="tx1"/>
                </a:solidFill>
                <a:latin typeface="+mj-lt"/>
                <a:ea typeface="+mj-ea"/>
                <a:cs typeface="+mj-cs"/>
              </a:rPr>
              <a:t>Chrome Web Store</a:t>
            </a:r>
            <a:endParaRPr lang="en-US" kern="1200" dirty="0">
              <a:solidFill>
                <a:schemeClr val="tx1"/>
              </a:solidFill>
              <a:latin typeface="+mj-lt"/>
              <a:ea typeface="+mj-ea"/>
              <a:cs typeface="+mj-cs"/>
            </a:endParaRP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625" y="787161"/>
            <a:ext cx="10457793" cy="5754415"/>
          </a:xfrm>
          <a:prstGeom prst="rect">
            <a:avLst/>
          </a:prstGeom>
        </p:spPr>
      </p:pic>
      <p:sp>
        <p:nvSpPr>
          <p:cNvPr id="3" name="Oval 2"/>
          <p:cNvSpPr/>
          <p:nvPr/>
        </p:nvSpPr>
        <p:spPr>
          <a:xfrm>
            <a:off x="8531998" y="2112724"/>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37" name="Group 36"/>
          <p:cNvGrpSpPr/>
          <p:nvPr/>
        </p:nvGrpSpPr>
        <p:grpSpPr>
          <a:xfrm>
            <a:off x="129300" y="78565"/>
            <a:ext cx="1118732" cy="1496999"/>
            <a:chOff x="9570979" y="1888397"/>
            <a:chExt cx="1618025" cy="2695489"/>
          </a:xfrm>
        </p:grpSpPr>
        <p:sp>
          <p:nvSpPr>
            <p:cNvPr id="38" name="Arc 37"/>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9" name="Group 38"/>
            <p:cNvGrpSpPr/>
            <p:nvPr/>
          </p:nvGrpSpPr>
          <p:grpSpPr>
            <a:xfrm>
              <a:off x="9570979" y="1888397"/>
              <a:ext cx="1618025" cy="2695489"/>
              <a:chOff x="9570979" y="1888397"/>
              <a:chExt cx="1618025" cy="2695489"/>
            </a:xfrm>
          </p:grpSpPr>
          <p:sp>
            <p:nvSpPr>
              <p:cNvPr id="40" name="Arc 39"/>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rc 41"/>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Arc 42"/>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ounded Rectangle 43"/>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c 47"/>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Connector 48"/>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evel 50"/>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nut 51"/>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ounded Rectangle 52"/>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37544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pPr algn="ctr"/>
            <a:r>
              <a:rPr lang="en-US" kern="1200" dirty="0" smtClean="0">
                <a:solidFill>
                  <a:schemeClr val="tx1"/>
                </a:solidFill>
                <a:latin typeface="+mj-lt"/>
                <a:ea typeface="+mj-ea"/>
                <a:cs typeface="+mj-cs"/>
              </a:rPr>
              <a:t>Launch App</a:t>
            </a:r>
            <a:endParaRPr lang="en-US" kern="1200" dirty="0">
              <a:solidFill>
                <a:schemeClr val="tx1"/>
              </a:solidFill>
              <a:latin typeface="+mj-lt"/>
              <a:ea typeface="+mj-ea"/>
              <a:cs typeface="+mj-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11" y="1310846"/>
            <a:ext cx="10525125" cy="4795025"/>
          </a:xfrm>
          <a:prstGeom prst="rect">
            <a:avLst/>
          </a:prstGeom>
        </p:spPr>
      </p:pic>
      <p:sp>
        <p:nvSpPr>
          <p:cNvPr id="4" name="Oval 3"/>
          <p:cNvSpPr/>
          <p:nvPr/>
        </p:nvSpPr>
        <p:spPr>
          <a:xfrm>
            <a:off x="8490600" y="3461365"/>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37" name="Group 36"/>
          <p:cNvGrpSpPr/>
          <p:nvPr/>
        </p:nvGrpSpPr>
        <p:grpSpPr>
          <a:xfrm>
            <a:off x="129300" y="78565"/>
            <a:ext cx="1118732" cy="1496999"/>
            <a:chOff x="9570979" y="1888397"/>
            <a:chExt cx="1618025" cy="2695489"/>
          </a:xfrm>
        </p:grpSpPr>
        <p:sp>
          <p:nvSpPr>
            <p:cNvPr id="38" name="Arc 37"/>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9" name="Group 38"/>
            <p:cNvGrpSpPr/>
            <p:nvPr/>
          </p:nvGrpSpPr>
          <p:grpSpPr>
            <a:xfrm>
              <a:off x="9570979" y="1888397"/>
              <a:ext cx="1618025" cy="2695489"/>
              <a:chOff x="9570979" y="1888397"/>
              <a:chExt cx="1618025" cy="2695489"/>
            </a:xfrm>
          </p:grpSpPr>
          <p:sp>
            <p:nvSpPr>
              <p:cNvPr id="40" name="Arc 39"/>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rc 41"/>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Arc 42"/>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ounded Rectangle 43"/>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c 47"/>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Connector 48"/>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evel 50"/>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nut 51"/>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ounded Rectangle 52"/>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2891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pPr algn="ctr"/>
            <a:r>
              <a:rPr lang="en-US" kern="1200" dirty="0" smtClean="0">
                <a:solidFill>
                  <a:schemeClr val="tx1"/>
                </a:solidFill>
                <a:latin typeface="+mj-lt"/>
                <a:ea typeface="+mj-ea"/>
                <a:cs typeface="+mj-cs"/>
              </a:rPr>
              <a:t>FAQ</a:t>
            </a:r>
            <a:endParaRPr lang="en-US" kern="1200" dirty="0">
              <a:solidFill>
                <a:schemeClr val="tx1"/>
              </a:solidFill>
              <a:latin typeface="+mj-lt"/>
              <a:ea typeface="+mj-ea"/>
              <a:cs typeface="+mj-cs"/>
            </a:endParaRPr>
          </a:p>
        </p:txBody>
      </p:sp>
      <p:sp>
        <p:nvSpPr>
          <p:cNvPr id="4" name="Oval 3"/>
          <p:cNvSpPr/>
          <p:nvPr/>
        </p:nvSpPr>
        <p:spPr>
          <a:xfrm>
            <a:off x="861323" y="5725644"/>
            <a:ext cx="9745717"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3" name="Rectangle 2"/>
          <p:cNvSpPr/>
          <p:nvPr/>
        </p:nvSpPr>
        <p:spPr>
          <a:xfrm>
            <a:off x="1049755" y="1353493"/>
            <a:ext cx="9570720" cy="5355312"/>
          </a:xfrm>
          <a:prstGeom prst="rect">
            <a:avLst/>
          </a:prstGeom>
        </p:spPr>
        <p:txBody>
          <a:bodyPr wrap="square">
            <a:spAutoFit/>
          </a:bodyPr>
          <a:lstStyle/>
          <a:p>
            <a:pPr marL="285750" indent="-285750">
              <a:buFont typeface="Arial" charset="0"/>
              <a:buChar char="•"/>
            </a:pPr>
            <a:r>
              <a:rPr lang="en-US" dirty="0" smtClean="0">
                <a:hlinkClick r:id="rId2" invalidUrl="https://le-www-live-s.legocdn.com/sc/media/files/primary/engb campaign middle school ev3 chromebooks faqs-80bbd7d15963de5d20a786819aa67ace.pdf?la=en-gb"/>
              </a:rPr>
              <a:t>https</a:t>
            </a:r>
            <a:r>
              <a:rPr lang="en-US" dirty="0">
                <a:hlinkClick r:id="rId3" invalidUrl="https://le-www-live-s.legocdn.com/sc/media/files/primary/engb campaign middle school ev3 chromebooks faqs-80bbd7d15963de5d20a786819aa67ace.pdf?la=en-gb"/>
              </a:rPr>
              <a:t>://</a:t>
            </a:r>
            <a:r>
              <a:rPr lang="en-US" dirty="0" smtClean="0">
                <a:hlinkClick r:id="rId4" invalidUrl="https://le-www-live-s.legocdn.com/sc/media/files/primary/engb campaign middle school ev3 chromebooks faqs-80bbd7d15963de5d20a786819aa67ace.pdf?la=en-gb"/>
              </a:rPr>
              <a:t>le-www-live-s.legocdn.com/sc/media/files/primary/engb%20campaign%20middle%20school%20ev3%20chromebooks%20faqs-80bbd7d15963de5d20a786819aa67ace.pdf?la=en-gb</a:t>
            </a:r>
            <a:endParaRPr lang="en-US" dirty="0" smtClean="0"/>
          </a:p>
          <a:p>
            <a:pPr marL="285750" indent="-285750">
              <a:buFont typeface="Arial" charset="0"/>
              <a:buChar char="•"/>
            </a:pPr>
            <a:r>
              <a:rPr lang="en-US" dirty="0">
                <a:hlinkClick r:id="rId5"/>
              </a:rPr>
              <a:t>https://</a:t>
            </a:r>
            <a:r>
              <a:rPr lang="en-US" dirty="0" smtClean="0">
                <a:hlinkClick r:id="rId5"/>
              </a:rPr>
              <a:t>education.lego.com/en-us/support/mindstorms-ev3/software-requirements</a:t>
            </a:r>
            <a:endParaRPr lang="en-US" dirty="0" smtClean="0"/>
          </a:p>
          <a:p>
            <a:pPr lvl="1"/>
            <a:r>
              <a:rPr lang="en-US" b="1" dirty="0"/>
              <a:t>Chromebook</a:t>
            </a:r>
          </a:p>
          <a:p>
            <a:pPr lvl="1"/>
            <a:r>
              <a:rPr lang="en-US" b="1" dirty="0"/>
              <a:t>Operating system:</a:t>
            </a:r>
          </a:p>
          <a:p>
            <a:pPr lvl="1"/>
            <a:r>
              <a:rPr lang="en-US" dirty="0"/>
              <a:t>Chrome OS version 50 or above </a:t>
            </a:r>
          </a:p>
          <a:p>
            <a:pPr lvl="1"/>
            <a:r>
              <a:rPr lang="en-US" b="1" dirty="0"/>
              <a:t>Hardware:</a:t>
            </a:r>
          </a:p>
          <a:p>
            <a:pPr lvl="1"/>
            <a:r>
              <a:rPr lang="en-US" dirty="0"/>
              <a:t>4 GB RAM or more</a:t>
            </a:r>
          </a:p>
          <a:p>
            <a:pPr lvl="1"/>
            <a:r>
              <a:rPr lang="en-US" dirty="0"/>
              <a:t>1.40 GHz dual-core processor or faster</a:t>
            </a:r>
          </a:p>
          <a:p>
            <a:pPr lvl="1"/>
            <a:r>
              <a:rPr lang="en-US" dirty="0"/>
              <a:t>2 GB available storage space </a:t>
            </a:r>
          </a:p>
          <a:p>
            <a:pPr lvl="1"/>
            <a:r>
              <a:rPr lang="en-US" dirty="0"/>
              <a:t>Bluetooth 2.0 or above</a:t>
            </a:r>
          </a:p>
          <a:p>
            <a:pPr lvl="1"/>
            <a:r>
              <a:rPr lang="en-US" dirty="0"/>
              <a:t>Available on </a:t>
            </a:r>
            <a:r>
              <a:rPr lang="en-US" u="sng" dirty="0">
                <a:hlinkClick r:id="rId6"/>
              </a:rPr>
              <a:t>Chrome Web Store</a:t>
            </a:r>
            <a:r>
              <a:rPr lang="en-US" dirty="0"/>
              <a:t>.</a:t>
            </a:r>
          </a:p>
          <a:p>
            <a:pPr lvl="1"/>
            <a:r>
              <a:rPr lang="en-US" b="1" dirty="0"/>
              <a:t>Firmware update compatibility</a:t>
            </a:r>
            <a:r>
              <a:rPr lang="en-US" dirty="0"/>
              <a:t>. To confirm that your Chromebook is able to update the firmware on your EV3 Brick via USB, please open the Chrome web browser in your Chromebook and enter ‘chrome://system’ in the address bar. Locate the version number under ‘</a:t>
            </a:r>
            <a:r>
              <a:rPr lang="en-US" dirty="0" err="1"/>
              <a:t>uname</a:t>
            </a:r>
            <a:r>
              <a:rPr lang="en-US" dirty="0"/>
              <a:t>’. If you have version 3.14 or above, then you should be able to update your EV3 Brick via EV3 Programming. If not, please update your EV3 Brick from the EV3 Lab software.</a:t>
            </a:r>
          </a:p>
          <a:p>
            <a:pPr marL="285750" indent="-285750">
              <a:buFont typeface="Arial" charset="0"/>
              <a:buChar char="•"/>
            </a:pPr>
            <a:endParaRPr lang="en-US" dirty="0"/>
          </a:p>
        </p:txBody>
      </p:sp>
      <p:grpSp>
        <p:nvGrpSpPr>
          <p:cNvPr id="19" name="Group 18"/>
          <p:cNvGrpSpPr/>
          <p:nvPr/>
        </p:nvGrpSpPr>
        <p:grpSpPr>
          <a:xfrm>
            <a:off x="129300" y="78565"/>
            <a:ext cx="1118732" cy="1496999"/>
            <a:chOff x="9570979" y="1888397"/>
            <a:chExt cx="1618025" cy="2695489"/>
          </a:xfrm>
        </p:grpSpPr>
        <p:sp>
          <p:nvSpPr>
            <p:cNvPr id="20" name="Arc 19"/>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1" name="Group 20"/>
            <p:cNvGrpSpPr/>
            <p:nvPr/>
          </p:nvGrpSpPr>
          <p:grpSpPr>
            <a:xfrm>
              <a:off x="9570979" y="1888397"/>
              <a:ext cx="1618025" cy="2695489"/>
              <a:chOff x="9570979" y="1888397"/>
              <a:chExt cx="1618025" cy="2695489"/>
            </a:xfrm>
          </p:grpSpPr>
          <p:sp>
            <p:nvSpPr>
              <p:cNvPr id="22" name="Arc 21"/>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ounded Rectangle 25"/>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c 29"/>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Bevel 32"/>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nut 33"/>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ounded Rectangle 34"/>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565535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pPr algn="ctr"/>
            <a:r>
              <a:rPr lang="en-US" dirty="0" smtClean="0"/>
              <a:t>Discussion </a:t>
            </a:r>
            <a:r>
              <a:rPr lang="en-US" kern="1200" dirty="0" smtClean="0">
                <a:solidFill>
                  <a:schemeClr val="tx1"/>
                </a:solidFill>
                <a:latin typeface="+mj-lt"/>
                <a:ea typeface="+mj-ea"/>
                <a:cs typeface="+mj-cs"/>
              </a:rPr>
              <a:t>Topics</a:t>
            </a:r>
            <a:endParaRPr lang="en-US" kern="1200" dirty="0">
              <a:solidFill>
                <a:schemeClr val="tx1"/>
              </a:solidFill>
              <a:latin typeface="+mj-lt"/>
              <a:ea typeface="+mj-ea"/>
              <a:cs typeface="+mj-cs"/>
            </a:endParaRPr>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3" name="Rectangle 2"/>
          <p:cNvSpPr/>
          <p:nvPr/>
        </p:nvSpPr>
        <p:spPr>
          <a:xfrm>
            <a:off x="1248032" y="1492251"/>
            <a:ext cx="9570720" cy="3785652"/>
          </a:xfrm>
          <a:prstGeom prst="rect">
            <a:avLst/>
          </a:prstGeom>
        </p:spPr>
        <p:txBody>
          <a:bodyPr wrap="square">
            <a:spAutoFit/>
          </a:bodyPr>
          <a:lstStyle/>
          <a:p>
            <a:pPr marL="285750" indent="-285750">
              <a:buFont typeface="Arial" charset="0"/>
              <a:buChar char="•"/>
            </a:pPr>
            <a:r>
              <a:rPr lang="en-US" sz="2400" dirty="0" smtClean="0"/>
              <a:t>Each bot acts on their own.</a:t>
            </a:r>
            <a:r>
              <a:rPr lang="en-US" sz="2400" dirty="0"/>
              <a:t> </a:t>
            </a:r>
            <a:r>
              <a:rPr lang="en-US" sz="2400" dirty="0" smtClean="0"/>
              <a:t>Do the actions need to be coordinated?</a:t>
            </a:r>
          </a:p>
          <a:p>
            <a:pPr marL="285750" indent="-285750">
              <a:buFont typeface="Arial" charset="0"/>
              <a:buChar char="•"/>
            </a:pPr>
            <a:r>
              <a:rPr lang="en-US" sz="2400" dirty="0" smtClean="0"/>
              <a:t>How </a:t>
            </a:r>
            <a:r>
              <a:rPr lang="en-US" sz="2400" dirty="0" smtClean="0"/>
              <a:t>does the bot detect another bot?</a:t>
            </a:r>
          </a:p>
          <a:p>
            <a:pPr marL="285750" indent="-285750">
              <a:buFont typeface="Arial" charset="0"/>
              <a:buChar char="•"/>
            </a:pPr>
            <a:r>
              <a:rPr lang="en-US" sz="2400" dirty="0" smtClean="0"/>
              <a:t>What sensors shall we use?</a:t>
            </a:r>
          </a:p>
          <a:p>
            <a:pPr marL="285750" indent="-285750">
              <a:buFont typeface="Arial" charset="0"/>
              <a:buChar char="•"/>
            </a:pPr>
            <a:r>
              <a:rPr lang="en-US" sz="2400" dirty="0" smtClean="0"/>
              <a:t>What speed should the bot be moving at?</a:t>
            </a:r>
          </a:p>
          <a:p>
            <a:pPr marL="285750" indent="-285750">
              <a:buFont typeface="Arial" charset="0"/>
              <a:buChar char="•"/>
            </a:pPr>
            <a:r>
              <a:rPr lang="en-US" sz="2400" dirty="0" smtClean="0"/>
              <a:t>What should  occur when your bot detects another bot?</a:t>
            </a:r>
          </a:p>
          <a:p>
            <a:pPr marL="285750" indent="-285750">
              <a:buFont typeface="Arial" charset="0"/>
              <a:buChar char="•"/>
            </a:pPr>
            <a:r>
              <a:rPr lang="en-US" sz="2400" dirty="0" smtClean="0"/>
              <a:t>Does can the bot avoid another bot? Does the direction of turn matter?</a:t>
            </a:r>
          </a:p>
          <a:p>
            <a:pPr marL="285750" indent="-285750">
              <a:buFont typeface="Arial" charset="0"/>
              <a:buChar char="•"/>
            </a:pPr>
            <a:r>
              <a:rPr lang="en-US" sz="2400" dirty="0" smtClean="0"/>
              <a:t>How </a:t>
            </a:r>
            <a:r>
              <a:rPr lang="en-US" sz="2400" dirty="0"/>
              <a:t>does the bot stay within the playpen? How does your bot detect the red border</a:t>
            </a:r>
            <a:r>
              <a:rPr lang="en-US" sz="2400" dirty="0" smtClean="0"/>
              <a:t>?</a:t>
            </a:r>
            <a:endParaRPr lang="en-US" sz="2400" dirty="0"/>
          </a:p>
          <a:p>
            <a:pPr marL="285750" indent="-285750">
              <a:buFont typeface="Arial" charset="0"/>
              <a:buChar char="•"/>
            </a:pPr>
            <a:r>
              <a:rPr lang="en-US" sz="2400" dirty="0"/>
              <a:t>What other improvements can we make? Speed? </a:t>
            </a:r>
            <a:r>
              <a:rPr lang="en-US" sz="2400" dirty="0" err="1"/>
              <a:t>Finetune</a:t>
            </a:r>
            <a:r>
              <a:rPr lang="en-US" sz="2400" dirty="0"/>
              <a:t> turns? etc</a:t>
            </a:r>
            <a:r>
              <a:rPr lang="en-US" sz="2400" dirty="0" smtClean="0"/>
              <a:t>.</a:t>
            </a:r>
            <a:endParaRPr lang="en-US" sz="2400" dirty="0" smtClean="0"/>
          </a:p>
          <a:p>
            <a:pPr marL="285750" indent="-285750">
              <a:buFont typeface="Arial" charset="0"/>
              <a:buChar char="•"/>
            </a:pPr>
            <a:endParaRPr lang="en-US" sz="2400" dirty="0" smtClean="0"/>
          </a:p>
        </p:txBody>
      </p:sp>
      <p:grpSp>
        <p:nvGrpSpPr>
          <p:cNvPr id="19" name="Group 18"/>
          <p:cNvGrpSpPr/>
          <p:nvPr/>
        </p:nvGrpSpPr>
        <p:grpSpPr>
          <a:xfrm>
            <a:off x="129300" y="78565"/>
            <a:ext cx="1118732" cy="1496999"/>
            <a:chOff x="9570979" y="1888397"/>
            <a:chExt cx="1618025" cy="2695489"/>
          </a:xfrm>
        </p:grpSpPr>
        <p:sp>
          <p:nvSpPr>
            <p:cNvPr id="20" name="Arc 19"/>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1" name="Group 20"/>
            <p:cNvGrpSpPr/>
            <p:nvPr/>
          </p:nvGrpSpPr>
          <p:grpSpPr>
            <a:xfrm>
              <a:off x="9570979" y="1888397"/>
              <a:ext cx="1618025" cy="2695489"/>
              <a:chOff x="9570979" y="1888397"/>
              <a:chExt cx="1618025" cy="2695489"/>
            </a:xfrm>
          </p:grpSpPr>
          <p:sp>
            <p:nvSpPr>
              <p:cNvPr id="22" name="Arc 21"/>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ounded Rectangle 25"/>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c 29"/>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Bevel 32"/>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nut 33"/>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ounded Rectangle 34"/>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6608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608" y="-176386"/>
            <a:ext cx="10515600" cy="1325563"/>
          </a:xfrm>
          <a:prstGeom prst="ellipse">
            <a:avLst/>
          </a:prstGeom>
        </p:spPr>
        <p:txBody>
          <a:bodyPr vert="horz" lIns="91440" tIns="45720" rIns="91440" bIns="45720" rtlCol="0" anchor="ctr">
            <a:normAutofit/>
          </a:bodyPr>
          <a:lstStyle/>
          <a:p>
            <a:pPr algn="ctr"/>
            <a:r>
              <a:rPr lang="en-US" sz="3600" kern="1200" dirty="0" smtClean="0">
                <a:solidFill>
                  <a:schemeClr val="tx1"/>
                </a:solidFill>
                <a:latin typeface="+mj-lt"/>
                <a:ea typeface="+mj-ea"/>
                <a:cs typeface="+mj-cs"/>
              </a:rPr>
              <a:t>Step #1: Go Straight</a:t>
            </a:r>
            <a:endParaRPr lang="en-US" sz="3600" kern="1200" dirty="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49" y="1218668"/>
            <a:ext cx="8307387" cy="5277149"/>
          </a:xfrm>
          <a:prstGeom prst="rect">
            <a:avLst/>
          </a:prstGeom>
        </p:spPr>
      </p:pic>
      <p:sp>
        <p:nvSpPr>
          <p:cNvPr id="7" name="Oval 6"/>
          <p:cNvSpPr/>
          <p:nvPr/>
        </p:nvSpPr>
        <p:spPr>
          <a:xfrm>
            <a:off x="1596916" y="14914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86175" y="3686175"/>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6304687" y="4329113"/>
            <a:ext cx="1519006" cy="1340882"/>
            <a:chOff x="3686175" y="4329113"/>
            <a:chExt cx="1519006" cy="1340882"/>
          </a:xfrm>
        </p:grpSpPr>
        <p:cxnSp>
          <p:nvCxnSpPr>
            <p:cNvPr id="12" name="Straight Arrow Connector 11"/>
            <p:cNvCxnSpPr/>
            <p:nvPr/>
          </p:nvCxnSpPr>
          <p:spPr>
            <a:xfrm flipH="1" flipV="1">
              <a:off x="3968026" y="4329113"/>
              <a:ext cx="189637"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519006" cy="369332"/>
            </a:xfrm>
            <a:prstGeom prst="rect">
              <a:avLst/>
            </a:prstGeom>
            <a:noFill/>
          </p:spPr>
          <p:txBody>
            <a:bodyPr wrap="none" rtlCol="0">
              <a:spAutoFit/>
            </a:bodyPr>
            <a:lstStyle/>
            <a:p>
              <a:r>
                <a:rPr lang="en-US" dirty="0" smtClean="0"/>
                <a:t>Loop (forever)</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27" name="Group 26"/>
          <p:cNvGrpSpPr/>
          <p:nvPr/>
        </p:nvGrpSpPr>
        <p:grpSpPr>
          <a:xfrm>
            <a:off x="129300" y="78565"/>
            <a:ext cx="1118732" cy="1496999"/>
            <a:chOff x="9570979" y="1888397"/>
            <a:chExt cx="1618025" cy="2695489"/>
          </a:xfrm>
        </p:grpSpPr>
        <p:sp>
          <p:nvSpPr>
            <p:cNvPr id="28" name="Arc 27"/>
            <p:cNvSpPr/>
            <p:nvPr/>
          </p:nvSpPr>
          <p:spPr>
            <a:xfrm rot="20688790" flipH="1">
              <a:off x="10324839" y="275280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9" name="Group 28"/>
            <p:cNvGrpSpPr/>
            <p:nvPr/>
          </p:nvGrpSpPr>
          <p:grpSpPr>
            <a:xfrm>
              <a:off x="9570979" y="1888397"/>
              <a:ext cx="1618025" cy="2695489"/>
              <a:chOff x="9570979" y="1888397"/>
              <a:chExt cx="1618025" cy="2695489"/>
            </a:xfrm>
          </p:grpSpPr>
          <p:sp>
            <p:nvSpPr>
              <p:cNvPr id="30" name="Arc 29"/>
              <p:cNvSpPr/>
              <p:nvPr/>
            </p:nvSpPr>
            <p:spPr>
              <a:xfrm>
                <a:off x="9840125" y="1888397"/>
                <a:ext cx="726850" cy="774995"/>
              </a:xfrm>
              <a:prstGeom prst="arc">
                <a:avLst/>
              </a:prstGeom>
              <a:noFill/>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rot="20688790" flipH="1">
                <a:off x="10180400" y="2806298"/>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20688790" flipH="1">
                <a:off x="10241896" y="2781815"/>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rot="20688790" flipH="1">
                <a:off x="10303392" y="2767579"/>
                <a:ext cx="822835" cy="588963"/>
              </a:xfrm>
              <a:prstGeom prst="arc">
                <a:avLst>
                  <a:gd name="adj1" fmla="val 15822186"/>
                  <a:gd name="adj2" fmla="val 3"/>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ounded Rectangle 33"/>
              <p:cNvSpPr/>
              <p:nvPr/>
            </p:nvSpPr>
            <p:spPr>
              <a:xfrm>
                <a:off x="9910922" y="2242747"/>
                <a:ext cx="1278082" cy="571923"/>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076757" y="2304867"/>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698924" y="2290490"/>
                <a:ext cx="406623" cy="451028"/>
              </a:xfrm>
              <a:prstGeom prst="ellipse">
                <a:avLst/>
              </a:prstGeom>
              <a:solidFill>
                <a:srgbClr val="FF0000"/>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9570979" y="3100511"/>
                <a:ext cx="1407791" cy="1229519"/>
              </a:xfrm>
              <a:prstGeom prst="roundRect">
                <a:avLst/>
              </a:prstGeom>
              <a:solidFill>
                <a:schemeClr val="tx1">
                  <a:lumMod val="75000"/>
                  <a:lumOff val="2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p:cNvSpPr/>
              <p:nvPr/>
            </p:nvSpPr>
            <p:spPr>
              <a:xfrm>
                <a:off x="10449103" y="3223198"/>
                <a:ext cx="421521" cy="393772"/>
              </a:xfrm>
              <a:prstGeom prst="arc">
                <a:avLst>
                  <a:gd name="adj1" fmla="val 10656221"/>
                  <a:gd name="adj2" fmla="val 0"/>
                </a:avLst>
              </a:pr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p:nvPr/>
            </p:nvCxnSpPr>
            <p:spPr>
              <a:xfrm flipV="1">
                <a:off x="10659864" y="3276596"/>
                <a:ext cx="110498" cy="1434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840125" y="3223198"/>
                <a:ext cx="143984" cy="876956"/>
              </a:xfrm>
              <a:prstGeom prst="rect">
                <a:avLst/>
              </a:prstGeom>
              <a:solidFill>
                <a:schemeClr val="tx1">
                  <a:lumMod val="50000"/>
                  <a:lumOff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vel 40"/>
              <p:cNvSpPr/>
              <p:nvPr/>
            </p:nvSpPr>
            <p:spPr>
              <a:xfrm>
                <a:off x="10089615" y="3551326"/>
                <a:ext cx="712217" cy="586572"/>
              </a:xfrm>
              <a:prstGeom prst="bevel">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nut 41"/>
              <p:cNvSpPr/>
              <p:nvPr/>
            </p:nvSpPr>
            <p:spPr>
              <a:xfrm>
                <a:off x="10117623" y="3276596"/>
                <a:ext cx="253939" cy="216159"/>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ounded Rectangle 42"/>
              <p:cNvSpPr/>
              <p:nvPr/>
            </p:nvSpPr>
            <p:spPr>
              <a:xfrm rot="1106003">
                <a:off x="9840125" y="4330030"/>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rot="878193">
                <a:off x="10388636" y="4354616"/>
                <a:ext cx="434749" cy="22927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778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TotalTime>
  <Words>900</Words>
  <Application>Microsoft Macintosh PowerPoint</Application>
  <PresentationFormat>Widescreen</PresentationFormat>
  <Paragraphs>269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Mangal</vt:lpstr>
      <vt:lpstr>Arial</vt:lpstr>
      <vt:lpstr>Office Theme</vt:lpstr>
      <vt:lpstr>Introduction to Lego EV3</vt:lpstr>
      <vt:lpstr>Goal: Demo Day</vt:lpstr>
      <vt:lpstr>Rough Class Schedule &amp; Plan – (1)</vt:lpstr>
      <vt:lpstr>Rough Class Schedule &amp; Plan – (2)</vt:lpstr>
      <vt:lpstr>Chrome Web Store</vt:lpstr>
      <vt:lpstr>Launch App</vt:lpstr>
      <vt:lpstr>FAQ</vt:lpstr>
      <vt:lpstr>Discussion Topics</vt:lpstr>
      <vt:lpstr>Step #1: Go Straight</vt:lpstr>
      <vt:lpstr>Step #2: Go Straight, Move Right</vt:lpstr>
      <vt:lpstr>(optional) Step #2: Go Straight, Turn 180</vt:lpstr>
      <vt:lpstr>Step #3: Object Detection – (1)</vt:lpstr>
      <vt:lpstr>Step #3: Switch Block, Object Detection – (2)</vt:lpstr>
      <vt:lpstr>Milestone #1: Detect &amp; Turn Right (Avoid) - Pseudocode</vt:lpstr>
      <vt:lpstr>Milestone #1: Detect Object &amp; Turn Right (Avoid) - Code</vt:lpstr>
      <vt:lpstr>Step #4: White border Detection – (1)</vt:lpstr>
      <vt:lpstr>Step #4: White border Detection – (2)</vt:lpstr>
      <vt:lpstr>Milestone #2: Detect &amp; Avoid Object + Stay in Playpen</vt:lpstr>
      <vt:lpstr>Milestone #2: Detect &amp; Avoid Object + Stay in Playpen</vt:lpstr>
      <vt:lpstr>Milestone #2: Detect &amp; Avoid Object + Stay in Playpen</vt:lpstr>
      <vt:lpstr>Demo Day</vt:lpstr>
      <vt:lpstr>Goal: Demo Day</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74</cp:revision>
  <dcterms:created xsi:type="dcterms:W3CDTF">2019-03-07T00:15:20Z</dcterms:created>
  <dcterms:modified xsi:type="dcterms:W3CDTF">2019-09-02T02:08:24Z</dcterms:modified>
</cp:coreProperties>
</file>