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81" r:id="rId4"/>
    <p:sldId id="283" r:id="rId5"/>
    <p:sldId id="282" r:id="rId6"/>
    <p:sldId id="264" r:id="rId7"/>
    <p:sldId id="279" r:id="rId8"/>
    <p:sldId id="289" r:id="rId9"/>
    <p:sldId id="266" r:id="rId10"/>
    <p:sldId id="267" r:id="rId11"/>
    <p:sldId id="275" r:id="rId12"/>
    <p:sldId id="268" r:id="rId13"/>
    <p:sldId id="271" r:id="rId14"/>
    <p:sldId id="269" r:id="rId15"/>
    <p:sldId id="270" r:id="rId16"/>
    <p:sldId id="284" r:id="rId17"/>
    <p:sldId id="286" r:id="rId18"/>
    <p:sldId id="265" r:id="rId19"/>
    <p:sldId id="272" r:id="rId20"/>
    <p:sldId id="274" r:id="rId21"/>
    <p:sldId id="280" r:id="rId22"/>
    <p:sldId id="288"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61"/>
    <p:restoredTop sz="94646"/>
  </p:normalViewPr>
  <p:slideViewPr>
    <p:cSldViewPr snapToGrid="0" snapToObjects="1">
      <p:cViewPr varScale="1">
        <p:scale>
          <a:sx n="88" d="100"/>
          <a:sy n="88" d="100"/>
        </p:scale>
        <p:origin x="20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4DAA-C793-BA4E-8962-4668AAF56E18}" type="datetimeFigureOut">
              <a:rPr lang="en-US" smtClean="0"/>
              <a:t>9/1/19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CD8A6-FE04-2943-8F33-83F4EEC6C812}" type="slidenum">
              <a:rPr lang="en-US" smtClean="0"/>
              <a:t>‹#›</a:t>
            </a:fld>
            <a:endParaRPr lang="en-US"/>
          </a:p>
        </p:txBody>
      </p:sp>
    </p:spTree>
    <p:extLst>
      <p:ext uri="{BB962C8B-B14F-4D97-AF65-F5344CB8AC3E}">
        <p14:creationId xmlns:p14="http://schemas.microsoft.com/office/powerpoint/2010/main" val="92268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54832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8502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01708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33256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0009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74069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5FFF8B-827C-1141-804D-824B0B4F0FCE}" type="datetimeFigureOut">
              <a:rPr lang="en-US" smtClean="0"/>
              <a:t>9/1/19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657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5FFF8B-827C-1141-804D-824B0B4F0FCE}" type="datetimeFigureOut">
              <a:rPr lang="en-US" smtClean="0"/>
              <a:t>9/1/19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4612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FFF8B-827C-1141-804D-824B0B4F0FCE}" type="datetimeFigureOut">
              <a:rPr lang="en-US" smtClean="0"/>
              <a:t>9/1/19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13637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43263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717173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FFF8B-827C-1141-804D-824B0B4F0FCE}" type="datetimeFigureOut">
              <a:rPr lang="en-US" smtClean="0"/>
              <a:t>9/1/19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4643-6BDC-A646-A2FE-4D12DB0B5E8B}" type="slidenum">
              <a:rPr lang="en-US" smtClean="0"/>
              <a:t>‹#›</a:t>
            </a:fld>
            <a:endParaRPr lang="en-US"/>
          </a:p>
        </p:txBody>
      </p:sp>
    </p:spTree>
    <p:extLst>
      <p:ext uri="{BB962C8B-B14F-4D97-AF65-F5344CB8AC3E}">
        <p14:creationId xmlns:p14="http://schemas.microsoft.com/office/powerpoint/2010/main" val="167973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vdalal/lego-ev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vdalal/lego-ev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education.lego.com/en-us/support/mindstorms-ev3/software-requirements" TargetMode="External"/><Relationship Id="rId6" Type="http://schemas.openxmlformats.org/officeDocument/2006/relationships/hyperlink" Target="https://chrome.google.com/webstore/detail/lego-mindstorms-education/jhnhfnolmcleankdkhfklakpchnccipg"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Lego EV3</a:t>
            </a:r>
            <a:endParaRPr lang="en-US" dirty="0"/>
          </a:p>
        </p:txBody>
      </p:sp>
      <p:sp>
        <p:nvSpPr>
          <p:cNvPr id="3" name="Subtitle 2"/>
          <p:cNvSpPr>
            <a:spLocks noGrp="1"/>
          </p:cNvSpPr>
          <p:nvPr>
            <p:ph type="subTitle" idx="1"/>
          </p:nvPr>
        </p:nvSpPr>
        <p:spPr/>
        <p:txBody>
          <a:bodyPr/>
          <a:lstStyle/>
          <a:p>
            <a:r>
              <a:rPr lang="en-US" dirty="0" smtClean="0"/>
              <a:t>Summit Denali</a:t>
            </a:r>
          </a:p>
          <a:p>
            <a:r>
              <a:rPr lang="en-US" dirty="0">
                <a:hlinkClick r:id="rId2"/>
              </a:rPr>
              <a:t>https://github.com/vdalal/lego-ev3</a:t>
            </a:r>
            <a:endParaRPr lang="en-US" dirty="0"/>
          </a:p>
        </p:txBody>
      </p:sp>
      <p:sp>
        <p:nvSpPr>
          <p:cNvPr id="4"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5" name="Group 4"/>
          <p:cNvGrpSpPr/>
          <p:nvPr/>
        </p:nvGrpSpPr>
        <p:grpSpPr>
          <a:xfrm>
            <a:off x="696726" y="821021"/>
            <a:ext cx="1071564" cy="510610"/>
            <a:chOff x="2171700" y="3167408"/>
            <a:chExt cx="1071564" cy="510610"/>
          </a:xfrm>
        </p:grpSpPr>
        <p:grpSp>
          <p:nvGrpSpPr>
            <p:cNvPr id="6" name="Group 5"/>
            <p:cNvGrpSpPr/>
            <p:nvPr/>
          </p:nvGrpSpPr>
          <p:grpSpPr>
            <a:xfrm>
              <a:off x="2245516" y="3544665"/>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Connector 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8907863">
            <a:off x="9952486" y="5205274"/>
            <a:ext cx="1071564" cy="510610"/>
            <a:chOff x="2171700" y="3167408"/>
            <a:chExt cx="1071564" cy="510610"/>
          </a:xfrm>
        </p:grpSpPr>
        <p:grpSp>
          <p:nvGrpSpPr>
            <p:cNvPr id="18" name="Group 17"/>
            <p:cNvGrpSpPr/>
            <p:nvPr/>
          </p:nvGrpSpPr>
          <p:grpSpPr>
            <a:xfrm>
              <a:off x="2245516" y="3544665"/>
              <a:ext cx="509591" cy="133353"/>
              <a:chOff x="2300288" y="4081460"/>
              <a:chExt cx="509591" cy="133353"/>
            </a:xfrm>
          </p:grpSpPr>
          <p:sp>
            <p:nvSpPr>
              <p:cNvPr id="27" name="Oval 2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245516" y="3167408"/>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1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rot="6908041">
            <a:off x="3909587" y="989408"/>
            <a:ext cx="1071564" cy="510610"/>
            <a:chOff x="2171700" y="3167408"/>
            <a:chExt cx="1071564" cy="510610"/>
          </a:xfrm>
        </p:grpSpPr>
        <p:grpSp>
          <p:nvGrpSpPr>
            <p:cNvPr id="42" name="Group 41"/>
            <p:cNvGrpSpPr/>
            <p:nvPr/>
          </p:nvGrpSpPr>
          <p:grpSpPr>
            <a:xfrm>
              <a:off x="2245516" y="3544665"/>
              <a:ext cx="509591" cy="133353"/>
              <a:chOff x="2300288" y="4081460"/>
              <a:chExt cx="509591" cy="133353"/>
            </a:xfrm>
          </p:grpSpPr>
          <p:sp>
            <p:nvSpPr>
              <p:cNvPr id="51" name="Oval 5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45516" y="3167408"/>
              <a:ext cx="509591" cy="133353"/>
              <a:chOff x="2300288" y="4081460"/>
              <a:chExt cx="509591" cy="133353"/>
            </a:xfrm>
          </p:grpSpPr>
          <p:sp>
            <p:nvSpPr>
              <p:cNvPr id="49" name="Oval 4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ounded Rectangle 4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6" name="Straight Connector 4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rot="20750181">
            <a:off x="744351" y="3795968"/>
            <a:ext cx="1071564" cy="510610"/>
            <a:chOff x="2171700" y="3167408"/>
            <a:chExt cx="1071564" cy="510610"/>
          </a:xfrm>
        </p:grpSpPr>
        <p:grpSp>
          <p:nvGrpSpPr>
            <p:cNvPr id="54" name="Group 53"/>
            <p:cNvGrpSpPr/>
            <p:nvPr/>
          </p:nvGrpSpPr>
          <p:grpSpPr>
            <a:xfrm>
              <a:off x="2245516" y="3544665"/>
              <a:ext cx="509591" cy="133353"/>
              <a:chOff x="2300288" y="4081460"/>
              <a:chExt cx="509591" cy="133353"/>
            </a:xfrm>
          </p:grpSpPr>
          <p:sp>
            <p:nvSpPr>
              <p:cNvPr id="63" name="Oval 6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2245516" y="3167408"/>
              <a:ext cx="509591" cy="133353"/>
              <a:chOff x="2300288" y="4081460"/>
              <a:chExt cx="509591" cy="133353"/>
            </a:xfrm>
          </p:grpSpPr>
          <p:sp>
            <p:nvSpPr>
              <p:cNvPr id="61" name="Oval 6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58" name="Straight Connector 5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3413051">
            <a:off x="8391657" y="877058"/>
            <a:ext cx="1071564" cy="510610"/>
            <a:chOff x="2171700" y="3167408"/>
            <a:chExt cx="1071564" cy="510610"/>
          </a:xfrm>
        </p:grpSpPr>
        <p:grpSp>
          <p:nvGrpSpPr>
            <p:cNvPr id="66" name="Group 65"/>
            <p:cNvGrpSpPr/>
            <p:nvPr/>
          </p:nvGrpSpPr>
          <p:grpSpPr>
            <a:xfrm>
              <a:off x="2245516" y="3544665"/>
              <a:ext cx="509591" cy="133353"/>
              <a:chOff x="2300288" y="4081460"/>
              <a:chExt cx="509591" cy="133353"/>
            </a:xfrm>
          </p:grpSpPr>
          <p:sp>
            <p:nvSpPr>
              <p:cNvPr id="75" name="Oval 7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2245516" y="3167408"/>
              <a:ext cx="509591" cy="133353"/>
              <a:chOff x="2300288" y="4081460"/>
              <a:chExt cx="509591" cy="133353"/>
            </a:xfrm>
          </p:grpSpPr>
          <p:sp>
            <p:nvSpPr>
              <p:cNvPr id="73" name="Oval 7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ounded Rectangle 6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0" name="Straight Connector 6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87766" y="-233600"/>
            <a:ext cx="11512441"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Step #2: Go Straight, Move Right</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87766" y="107992"/>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5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178924" y="-283263"/>
            <a:ext cx="12872947"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(optional) Step #2: Go Straight, Turn 180</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5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#3: Object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67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99" y="960311"/>
            <a:ext cx="8895693" cy="5551691"/>
          </a:xfrm>
          <a:prstGeom prst="rect">
            <a:avLst/>
          </a:prstGeom>
        </p:spPr>
      </p:pic>
      <p:sp>
        <p:nvSpPr>
          <p:cNvPr id="2" name="Title 1"/>
          <p:cNvSpPr>
            <a:spLocks noGrp="1"/>
          </p:cNvSpPr>
          <p:nvPr>
            <p:ph type="title"/>
          </p:nvPr>
        </p:nvSpPr>
        <p:spPr>
          <a:xfrm>
            <a:off x="245186" y="-277670"/>
            <a:ext cx="11344275" cy="1325563"/>
          </a:xfrm>
          <a:prstGeom prst="ellipse">
            <a:avLst/>
          </a:prstGeom>
        </p:spPr>
        <p:txBody>
          <a:bodyPr vert="horz" lIns="91440" tIns="45720" rIns="91440" bIns="45720" rtlCol="0" anchor="ctr">
            <a:noAutofit/>
          </a:bodyPr>
          <a:lstStyle/>
          <a:p>
            <a:pPr algn="ctr"/>
            <a:r>
              <a:rPr lang="en-US" sz="2800" dirty="0" smtClean="0"/>
              <a:t>Step #3: Switch Block, O</a:t>
            </a:r>
            <a:r>
              <a:rPr lang="en-US" sz="2800" kern="1200" dirty="0" smtClean="0">
                <a:solidFill>
                  <a:schemeClr val="tx1"/>
                </a:solidFill>
              </a:rPr>
              <a:t>bject Detection </a:t>
            </a:r>
            <a:r>
              <a:rPr lang="mr-IN" sz="2800" kern="1200" dirty="0" smtClean="0">
                <a:solidFill>
                  <a:schemeClr val="tx1"/>
                </a:solidFill>
              </a:rPr>
              <a:t>–</a:t>
            </a:r>
            <a:r>
              <a:rPr lang="en-US" sz="2800" kern="1200" dirty="0" smtClean="0">
                <a:solidFill>
                  <a:schemeClr val="tx1"/>
                </a:solidFill>
              </a:rPr>
              <a:t> (2)</a:t>
            </a:r>
            <a:endParaRPr lang="en-US" sz="2800" kern="1200" dirty="0">
              <a:solidFill>
                <a:schemeClr val="tx1"/>
              </a:solidFill>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4181" y="4105297"/>
            <a:ext cx="2362934" cy="1302360"/>
            <a:chOff x="2341737" y="3409176"/>
            <a:chExt cx="2362934" cy="1302360"/>
          </a:xfrm>
        </p:grpSpPr>
        <p:cxnSp>
          <p:nvCxnSpPr>
            <p:cNvPr id="8" name="Straight Arrow Connector 7"/>
            <p:cNvCxnSpPr/>
            <p:nvPr/>
          </p:nvCxnSpPr>
          <p:spPr>
            <a:xfrm flipV="1">
              <a:off x="3492508" y="3409176"/>
              <a:ext cx="1212163" cy="93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1737" y="4342204"/>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4971916" y="4105297"/>
            <a:ext cx="1039259" cy="1532049"/>
            <a:chOff x="3686175" y="4137946"/>
            <a:chExt cx="1039259" cy="1532049"/>
          </a:xfrm>
        </p:grpSpPr>
        <p:cxnSp>
          <p:nvCxnSpPr>
            <p:cNvPr id="12" name="Straight Arrow Connector 11"/>
            <p:cNvCxnSpPr/>
            <p:nvPr/>
          </p:nvCxnSpPr>
          <p:spPr>
            <a:xfrm flipV="1">
              <a:off x="4157665" y="4137946"/>
              <a:ext cx="473918" cy="116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039259" cy="369332"/>
            </a:xfrm>
            <a:prstGeom prst="rect">
              <a:avLst/>
            </a:prstGeom>
            <a:noFill/>
          </p:spPr>
          <p:txBody>
            <a:bodyPr wrap="none" rtlCol="0">
              <a:spAutoFit/>
            </a:bodyPr>
            <a:lstStyle/>
            <a:p>
              <a:r>
                <a:rPr lang="en-US" dirty="0" smtClean="0"/>
                <a:t>Compare</a:t>
              </a:r>
              <a:endParaRPr lang="en-US" dirty="0"/>
            </a:p>
          </p:txBody>
        </p:sp>
      </p:grpSp>
      <p:grpSp>
        <p:nvGrpSpPr>
          <p:cNvPr id="16" name="Group 15"/>
          <p:cNvGrpSpPr/>
          <p:nvPr/>
        </p:nvGrpSpPr>
        <p:grpSpPr>
          <a:xfrm>
            <a:off x="7974247" y="2443280"/>
            <a:ext cx="3171384" cy="1826559"/>
            <a:chOff x="2521293" y="4931332"/>
            <a:chExt cx="3171384" cy="1826559"/>
          </a:xfrm>
        </p:grpSpPr>
        <p:cxnSp>
          <p:nvCxnSpPr>
            <p:cNvPr id="17" name="Straight Arrow Connector 16"/>
            <p:cNvCxnSpPr/>
            <p:nvPr/>
          </p:nvCxnSpPr>
          <p:spPr>
            <a:xfrm flipH="1" flipV="1">
              <a:off x="2521293" y="5088638"/>
              <a:ext cx="1134480" cy="3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5773" y="4931332"/>
              <a:ext cx="2036904" cy="1477328"/>
            </a:xfrm>
            <a:prstGeom prst="rect">
              <a:avLst/>
            </a:prstGeom>
            <a:noFill/>
          </p:spPr>
          <p:txBody>
            <a:bodyPr wrap="none" rtlCol="0">
              <a:spAutoFit/>
            </a:bodyPr>
            <a:lstStyle/>
            <a:p>
              <a:r>
                <a:rPr lang="en-US" dirty="0" smtClean="0"/>
                <a:t>Switch Block</a:t>
              </a:r>
            </a:p>
            <a:p>
              <a:r>
                <a:rPr lang="en-US" dirty="0" smtClean="0"/>
                <a:t>If (condition = ‘Yes’)</a:t>
              </a:r>
            </a:p>
            <a:p>
              <a:pPr marL="285750" indent="-285750">
                <a:buFontTx/>
                <a:buChar char="-"/>
              </a:pPr>
              <a:r>
                <a:rPr lang="en-US" dirty="0" smtClean="0"/>
                <a:t>Do this</a:t>
              </a:r>
            </a:p>
            <a:p>
              <a:r>
                <a:rPr lang="en-US" dirty="0" smtClean="0"/>
                <a:t>Else</a:t>
              </a:r>
            </a:p>
            <a:p>
              <a:r>
                <a:rPr lang="mr-IN" dirty="0" smtClean="0"/>
                <a:t>–</a:t>
              </a:r>
              <a:r>
                <a:rPr lang="en-US" dirty="0" smtClean="0"/>
                <a:t> Do that</a:t>
              </a:r>
              <a:endParaRPr lang="en-US" dirty="0"/>
            </a:p>
          </p:txBody>
        </p:sp>
        <p:cxnSp>
          <p:nvCxnSpPr>
            <p:cNvPr id="21" name="Straight Arrow Connector 20"/>
            <p:cNvCxnSpPr/>
            <p:nvPr/>
          </p:nvCxnSpPr>
          <p:spPr>
            <a:xfrm flipH="1">
              <a:off x="2797667" y="6224208"/>
              <a:ext cx="864837"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4" name="Parallelogram 23"/>
          <p:cNvSpPr/>
          <p:nvPr/>
        </p:nvSpPr>
        <p:spPr>
          <a:xfrm>
            <a:off x="6493054" y="2716653"/>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5" name="Diamond 24"/>
          <p:cNvSpPr/>
          <p:nvPr/>
        </p:nvSpPr>
        <p:spPr>
          <a:xfrm>
            <a:off x="4911999" y="3292570"/>
            <a:ext cx="1639091"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
        <p:nvSpPr>
          <p:cNvPr id="19" name="Parallelogram 18"/>
          <p:cNvSpPr/>
          <p:nvPr/>
        </p:nvSpPr>
        <p:spPr>
          <a:xfrm>
            <a:off x="6398906" y="4490093"/>
            <a:ext cx="1994434" cy="914400"/>
          </a:xfrm>
          <a:prstGeom prst="parallelogram">
            <a:avLst>
              <a:gd name="adj" fmla="val 47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 nothing</a:t>
            </a:r>
            <a:endParaRPr lang="en-US" dirty="0"/>
          </a:p>
        </p:txBody>
      </p:sp>
      <p:grpSp>
        <p:nvGrpSpPr>
          <p:cNvPr id="20" name="Group 19"/>
          <p:cNvGrpSpPr/>
          <p:nvPr/>
        </p:nvGrpSpPr>
        <p:grpSpPr>
          <a:xfrm>
            <a:off x="92179" y="98990"/>
            <a:ext cx="1071564" cy="510610"/>
            <a:chOff x="2171700" y="3167408"/>
            <a:chExt cx="1071564" cy="510610"/>
          </a:xfrm>
        </p:grpSpPr>
        <p:grpSp>
          <p:nvGrpSpPr>
            <p:cNvPr id="22" name="Group 21"/>
            <p:cNvGrpSpPr/>
            <p:nvPr/>
          </p:nvGrpSpPr>
          <p:grpSpPr>
            <a:xfrm>
              <a:off x="2245516" y="3544665"/>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245516" y="3167408"/>
              <a:ext cx="509591" cy="133353"/>
              <a:chOff x="2300288" y="4081460"/>
              <a:chExt cx="509591" cy="133353"/>
            </a:xfrm>
          </p:grpSpPr>
          <p:sp>
            <p:nvSpPr>
              <p:cNvPr id="32" name="Oval 3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9" name="Straight Connector 28"/>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16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1654" y="-200645"/>
            <a:ext cx="12998853" cy="1325563"/>
          </a:xfrm>
          <a:prstGeom prst="ellipse">
            <a:avLst/>
          </a:prstGeom>
        </p:spPr>
        <p:txBody>
          <a:bodyPr vert="horz" lIns="91440" tIns="45720" rIns="91440" bIns="45720" rtlCol="0" anchor="ctr">
            <a:normAutofit fontScale="90000"/>
          </a:bodyPr>
          <a:lstStyle/>
          <a:p>
            <a:pPr algn="ctr"/>
            <a:r>
              <a:rPr lang="en-US" sz="3600" dirty="0" smtClean="0"/>
              <a:t>Milestone #1: </a:t>
            </a:r>
            <a:r>
              <a:rPr lang="en-US" sz="3600" kern="1200" dirty="0" smtClean="0">
                <a:solidFill>
                  <a:schemeClr val="tx1"/>
                </a:solidFill>
                <a:latin typeface="+mj-lt"/>
                <a:ea typeface="+mj-ea"/>
                <a:cs typeface="+mj-cs"/>
              </a:rPr>
              <a:t>Detect &amp; Turn Right (Avoid) - Pseudocode</a:t>
            </a:r>
            <a:endParaRPr lang="en-US" sz="3600" kern="1200" dirty="0">
              <a:solidFill>
                <a:schemeClr val="tx1"/>
              </a:solidFill>
              <a:latin typeface="+mj-lt"/>
              <a:ea typeface="+mj-ea"/>
              <a:cs typeface="+mj-cs"/>
            </a:endParaRPr>
          </a:p>
        </p:txBody>
      </p:sp>
      <p:grpSp>
        <p:nvGrpSpPr>
          <p:cNvPr id="14" name="Group 13"/>
          <p:cNvGrpSpPr/>
          <p:nvPr/>
        </p:nvGrpSpPr>
        <p:grpSpPr>
          <a:xfrm>
            <a:off x="4834328" y="955089"/>
            <a:ext cx="4530777" cy="5748728"/>
            <a:chOff x="-194872" y="757003"/>
            <a:chExt cx="4530777" cy="5748728"/>
          </a:xfrm>
        </p:grpSpPr>
        <p:sp>
          <p:nvSpPr>
            <p:cNvPr id="15" name="Oval 14"/>
            <p:cNvSpPr/>
            <p:nvPr/>
          </p:nvSpPr>
          <p:spPr>
            <a:xfrm>
              <a:off x="1064302" y="757003"/>
              <a:ext cx="1783830" cy="622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16" name="Straight Arrow Connector 15"/>
            <p:cNvCxnSpPr>
              <a:stCxn id="19" idx="4"/>
            </p:cNvCxnSpPr>
            <p:nvPr/>
          </p:nvCxnSpPr>
          <p:spPr>
            <a:xfrm>
              <a:off x="1956217" y="1379095"/>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arallelogram 16"/>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18" name="Straight Arrow Connector 17"/>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20" name="Straight Arrow Connector 19"/>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22" name="Elbow Connector 21"/>
            <p:cNvCxnSpPr>
              <a:stCxn id="24"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977" y="4167268"/>
              <a:ext cx="428322" cy="369332"/>
            </a:xfrm>
            <a:prstGeom prst="rect">
              <a:avLst/>
            </a:prstGeom>
            <a:noFill/>
          </p:spPr>
          <p:txBody>
            <a:bodyPr wrap="none" rtlCol="0">
              <a:spAutoFit/>
            </a:bodyPr>
            <a:lstStyle/>
            <a:p>
              <a:r>
                <a:rPr lang="en-US" smtClean="0"/>
                <a:t>no</a:t>
              </a:r>
              <a:endParaRPr lang="en-US"/>
            </a:p>
          </p:txBody>
        </p:sp>
        <p:sp>
          <p:nvSpPr>
            <p:cNvPr id="25" name="TextBox 24"/>
            <p:cNvSpPr txBox="1"/>
            <p:nvPr/>
          </p:nvSpPr>
          <p:spPr>
            <a:xfrm flipH="1">
              <a:off x="1971208" y="4760015"/>
              <a:ext cx="607100" cy="369332"/>
            </a:xfrm>
            <a:prstGeom prst="rect">
              <a:avLst/>
            </a:prstGeom>
            <a:noFill/>
          </p:spPr>
          <p:txBody>
            <a:bodyPr wrap="square" rtlCol="0">
              <a:spAutoFit/>
            </a:bodyPr>
            <a:lstStyle/>
            <a:p>
              <a:r>
                <a:rPr lang="en-US" smtClean="0"/>
                <a:t>yes</a:t>
              </a:r>
              <a:endParaRPr lang="en-US"/>
            </a:p>
          </p:txBody>
        </p:sp>
        <p:cxnSp>
          <p:nvCxnSpPr>
            <p:cNvPr id="26" name="Elbow Connector 25"/>
            <p:cNvCxnSpPr>
              <a:stCxn id="26"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600563" y="4071649"/>
              <a:ext cx="4671003" cy="29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a:ln>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32" name="Group 31"/>
          <p:cNvGrpSpPr/>
          <p:nvPr/>
        </p:nvGrpSpPr>
        <p:grpSpPr>
          <a:xfrm>
            <a:off x="92179" y="98990"/>
            <a:ext cx="1071564" cy="510610"/>
            <a:chOff x="2171700" y="3167408"/>
            <a:chExt cx="1071564" cy="510610"/>
          </a:xfrm>
        </p:grpSpPr>
        <p:grpSp>
          <p:nvGrpSpPr>
            <p:cNvPr id="33" name="Group 32"/>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7" name="Straight Connector 3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686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114424"/>
            <a:ext cx="9539654" cy="57435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pPr algn="ctr"/>
            <a:r>
              <a:rPr lang="en-US" sz="3200" kern="1200" dirty="0" smtClean="0">
                <a:solidFill>
                  <a:schemeClr val="tx1"/>
                </a:solidFill>
                <a:latin typeface="+mj-lt"/>
                <a:ea typeface="+mj-ea"/>
                <a:cs typeface="+mj-cs"/>
              </a:rPr>
              <a:t>Milestone #1: Detect Object &amp; Turn Right (Avoid) - Code</a:t>
            </a:r>
            <a:endParaRPr lang="en-US" sz="3200" kern="1200" dirty="0">
              <a:solidFill>
                <a:schemeClr val="tx1"/>
              </a:solidFill>
              <a:latin typeface="+mj-lt"/>
              <a:ea typeface="+mj-ea"/>
              <a:cs typeface="+mj-cs"/>
            </a:endParaRPr>
          </a:p>
        </p:txBody>
      </p:sp>
      <p:sp>
        <p:nvSpPr>
          <p:cNvPr id="7" name="Oval 6"/>
          <p:cNvSpPr/>
          <p:nvPr/>
        </p:nvSpPr>
        <p:spPr>
          <a:xfrm>
            <a:off x="6830042" y="1325563"/>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4" name="Group 13"/>
          <p:cNvGrpSpPr/>
          <p:nvPr/>
        </p:nvGrpSpPr>
        <p:grpSpPr>
          <a:xfrm>
            <a:off x="8029575" y="2708351"/>
            <a:ext cx="4007033" cy="646331"/>
            <a:chOff x="1792955" y="4563565"/>
            <a:chExt cx="4007033"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2731838" cy="646331"/>
            </a:xfrm>
            <a:prstGeom prst="rect">
              <a:avLst/>
            </a:prstGeom>
            <a:noFill/>
          </p:spPr>
          <p:txBody>
            <a:bodyPr wrap="none" rtlCol="0">
              <a:spAutoFit/>
            </a:bodyPr>
            <a:lstStyle/>
            <a:p>
              <a:r>
                <a:rPr lang="en-US" dirty="0" smtClean="0"/>
                <a:t>If (object  within </a:t>
              </a:r>
              <a:r>
                <a:rPr lang="en-US" smtClean="0"/>
                <a:t>10 inches)</a:t>
              </a:r>
              <a:endParaRPr lang="en-US" dirty="0" smtClean="0"/>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718568" y="3271438"/>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819733" y="4875590"/>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Tree>
    <p:extLst>
      <p:ext uri="{BB962C8B-B14F-4D97-AF65-F5344CB8AC3E}">
        <p14:creationId xmlns:p14="http://schemas.microsoft.com/office/powerpoint/2010/main" val="5836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#4: Red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a:t>Light Sensor</a:t>
              </a:r>
            </a:p>
            <a:p>
              <a:r>
                <a:rPr lang="en-US" dirty="0"/>
                <a:t>- Reflected light intensity</a:t>
              </a:r>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555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#4: Red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(2)</a:t>
            </a:r>
            <a:endParaRPr lang="en-US" sz="3200" kern="1200" dirty="0">
              <a:solidFill>
                <a:schemeClr val="tx1"/>
              </a:solidFill>
              <a:latin typeface="+mj-lt"/>
              <a:ea typeface="+mj-ea"/>
              <a:cs typeface="+mj-cs"/>
            </a:endParaRPr>
          </a:p>
        </p:txBody>
      </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43" name="Oval 42"/>
          <p:cNvSpPr/>
          <p:nvPr/>
        </p:nvSpPr>
        <p:spPr>
          <a:xfrm>
            <a:off x="7874672" y="140565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866995" y="4483313"/>
            <a:ext cx="2516971" cy="2332767"/>
            <a:chOff x="3085914" y="3409176"/>
            <a:chExt cx="2516971" cy="2332767"/>
          </a:xfrm>
        </p:grpSpPr>
        <p:cxnSp>
          <p:nvCxnSpPr>
            <p:cNvPr id="45" name="Straight Arrow Connector 44"/>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47" name="Group 46"/>
          <p:cNvGrpSpPr/>
          <p:nvPr/>
        </p:nvGrpSpPr>
        <p:grpSpPr>
          <a:xfrm>
            <a:off x="6670467" y="3230050"/>
            <a:ext cx="3135641" cy="646331"/>
            <a:chOff x="1792955" y="4563565"/>
            <a:chExt cx="3135641" cy="646331"/>
          </a:xfrm>
        </p:grpSpPr>
        <p:cxnSp>
          <p:nvCxnSpPr>
            <p:cNvPr id="48" name="Straight Arrow Connector 47"/>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68150" y="4563565"/>
              <a:ext cx="1860446" cy="646331"/>
            </a:xfrm>
            <a:prstGeom prst="rect">
              <a:avLst/>
            </a:prstGeom>
            <a:noFill/>
          </p:spPr>
          <p:txBody>
            <a:bodyPr wrap="none" rtlCol="0">
              <a:spAutoFit/>
            </a:bodyPr>
            <a:lstStyle/>
            <a:p>
              <a:r>
                <a:rPr lang="en-US" smtClean="0"/>
                <a:t>If (redline </a:t>
              </a:r>
              <a:r>
                <a:rPr lang="en-US" dirty="0" smtClean="0"/>
                <a:t>=  ‘yes’)</a:t>
              </a:r>
            </a:p>
            <a:p>
              <a:r>
                <a:rPr lang="en-US" dirty="0" smtClean="0"/>
                <a:t>- Turn right</a:t>
              </a:r>
            </a:p>
          </p:txBody>
        </p:sp>
      </p:grpSp>
      <p:grpSp>
        <p:nvGrpSpPr>
          <p:cNvPr id="50" name="Group 49"/>
          <p:cNvGrpSpPr/>
          <p:nvPr/>
        </p:nvGrpSpPr>
        <p:grpSpPr>
          <a:xfrm>
            <a:off x="7874672" y="4749682"/>
            <a:ext cx="2983968" cy="646331"/>
            <a:chOff x="1385163" y="4521591"/>
            <a:chExt cx="2983968" cy="646331"/>
          </a:xfrm>
        </p:grpSpPr>
        <p:cxnSp>
          <p:nvCxnSpPr>
            <p:cNvPr id="51" name="Straight Arrow Connector 50"/>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53" name="Footer Placeholder 3"/>
          <p:cNvSpPr txBox="1">
            <a:spLocks/>
          </p:cNvSpPr>
          <p:nvPr/>
        </p:nvSpPr>
        <p:spPr>
          <a:xfrm>
            <a:off x="4125309" y="6684579"/>
            <a:ext cx="3667991" cy="1734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mtClean="0"/>
              <a:t>Copyright © Vasu Dalal</a:t>
            </a:r>
            <a:endParaRPr lang="en-US" sz="1000" dirty="0"/>
          </a:p>
        </p:txBody>
      </p:sp>
      <p:sp>
        <p:nvSpPr>
          <p:cNvPr id="54" name="Parallelogram 53"/>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55" name="Parallelogram 54"/>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sp>
        <p:nvSpPr>
          <p:cNvPr id="56" name="Diamond 55"/>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10003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4" grpId="2" animBg="1"/>
      <p:bldP spid="55" grpId="0" animBg="1"/>
      <p:bldP spid="55" grpId="1" animBg="1"/>
      <p:bldP spid="55" grpId="2"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763" y="-412923"/>
            <a:ext cx="15018134" cy="1325563"/>
          </a:xfrm>
          <a:prstGeom prst="ellipse">
            <a:avLst/>
          </a:prstGeom>
        </p:spPr>
        <p:txBody>
          <a:bodyPr vert="horz" lIns="91440" tIns="45720" rIns="91440" bIns="45720" rtlCol="0" anchor="ctr">
            <a:noAutofit/>
          </a:bodyPr>
          <a:lstStyle/>
          <a:p>
            <a:pPr algn="ctr"/>
            <a:r>
              <a:rPr lang="en-US" sz="2800" kern="1200" dirty="0" smtClean="0">
                <a:solidFill>
                  <a:schemeClr val="tx1"/>
                </a:solidFill>
                <a:latin typeface="+mj-lt"/>
                <a:ea typeface="+mj-ea"/>
                <a:cs typeface="+mj-cs"/>
              </a:rPr>
              <a:t>Milestone #2: Detect &amp; Avoid Object + Stay in Playpen</a:t>
            </a:r>
            <a:endParaRPr lang="en-US" sz="2800" kern="1200" dirty="0">
              <a:solidFill>
                <a:schemeClr val="tx1"/>
              </a:solidFill>
              <a:latin typeface="+mj-lt"/>
              <a:ea typeface="+mj-ea"/>
              <a:cs typeface="+mj-cs"/>
            </a:endParaRPr>
          </a:p>
        </p:txBody>
      </p:sp>
      <p:grpSp>
        <p:nvGrpSpPr>
          <p:cNvPr id="4" name="Group 3"/>
          <p:cNvGrpSpPr/>
          <p:nvPr/>
        </p:nvGrpSpPr>
        <p:grpSpPr>
          <a:xfrm>
            <a:off x="-194872" y="557954"/>
            <a:ext cx="10151387" cy="5947777"/>
            <a:chOff x="-194872" y="557954"/>
            <a:chExt cx="10151387" cy="5947777"/>
          </a:xfrm>
        </p:grpSpPr>
        <p:sp>
          <p:nvSpPr>
            <p:cNvPr id="5" name="Oval 4"/>
            <p:cNvSpPr/>
            <p:nvPr/>
          </p:nvSpPr>
          <p:spPr>
            <a:xfrm>
              <a:off x="1094280" y="55795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1955644" y="114488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2"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977" y="4167268"/>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1499372" y="4779789"/>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V="1">
              <a:off x="1585887" y="4056973"/>
              <a:ext cx="4710453" cy="19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p:cNvSpPr/>
            <p:nvPr/>
          </p:nvSpPr>
          <p:spPr>
            <a:xfrm>
              <a:off x="6872286" y="197446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26" name="Straight Arrow Connector 25"/>
            <p:cNvCxnSpPr/>
            <p:nvPr/>
          </p:nvCxnSpPr>
          <p:spPr>
            <a:xfrm flipH="1">
              <a:off x="7981558" y="1359428"/>
              <a:ext cx="3747" cy="62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77812" y="2822166"/>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6872286" y="340678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red border</a:t>
              </a:r>
            </a:p>
            <a:p>
              <a:pPr algn="ctr"/>
              <a:r>
                <a:rPr lang="en-US" dirty="0" smtClean="0"/>
                <a:t>?</a:t>
              </a:r>
              <a:endParaRPr lang="en-US" dirty="0"/>
            </a:p>
          </p:txBody>
        </p:sp>
        <p:cxnSp>
          <p:nvCxnSpPr>
            <p:cNvPr id="30" name="Straight Arrow Connector 29"/>
            <p:cNvCxnSpPr/>
            <p:nvPr/>
          </p:nvCxnSpPr>
          <p:spPr>
            <a:xfrm>
              <a:off x="7985305" y="4800868"/>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Parallelogram 30"/>
            <p:cNvSpPr/>
            <p:nvPr/>
          </p:nvSpPr>
          <p:spPr>
            <a:xfrm>
              <a:off x="6846055" y="5385484"/>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32" name="Elbow Connector 31"/>
            <p:cNvCxnSpPr>
              <a:stCxn id="31" idx="1"/>
            </p:cNvCxnSpPr>
            <p:nvPr/>
          </p:nvCxnSpPr>
          <p:spPr>
            <a:xfrm rot="10800000">
              <a:off x="6433826" y="1615459"/>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8880969" y="5374242"/>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V="1">
              <a:off x="7572351" y="4037976"/>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8029129" y="1640669"/>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7489750" y="4704070"/>
              <a:ext cx="607100" cy="369332"/>
            </a:xfrm>
            <a:prstGeom prst="rect">
              <a:avLst/>
            </a:prstGeom>
            <a:noFill/>
          </p:spPr>
          <p:txBody>
            <a:bodyPr wrap="square" rtlCol="0">
              <a:spAutoFit/>
            </a:bodyPr>
            <a:lstStyle/>
            <a:p>
              <a:r>
                <a:rPr lang="en-US" smtClean="0"/>
                <a:t>yes</a:t>
              </a:r>
              <a:endParaRPr lang="en-US"/>
            </a:p>
          </p:txBody>
        </p:sp>
        <p:sp>
          <p:nvSpPr>
            <p:cNvPr id="39" name="TextBox 38"/>
            <p:cNvSpPr txBox="1"/>
            <p:nvPr/>
          </p:nvSpPr>
          <p:spPr>
            <a:xfrm>
              <a:off x="6561650" y="4089439"/>
              <a:ext cx="428322" cy="369332"/>
            </a:xfrm>
            <a:prstGeom prst="rect">
              <a:avLst/>
            </a:prstGeom>
            <a:noFill/>
          </p:spPr>
          <p:txBody>
            <a:bodyPr wrap="none" rtlCol="0">
              <a:spAutoFit/>
            </a:bodyPr>
            <a:lstStyle/>
            <a:p>
              <a:r>
                <a:rPr lang="en-US" smtClean="0"/>
                <a:t>no</a:t>
              </a:r>
              <a:endParaRPr lang="en-US"/>
            </a:p>
          </p:txBody>
        </p:sp>
        <p:cxnSp>
          <p:nvCxnSpPr>
            <p:cNvPr id="44" name="Elbow Connector 43"/>
            <p:cNvCxnSpPr/>
            <p:nvPr/>
          </p:nvCxnSpPr>
          <p:spPr>
            <a:xfrm>
              <a:off x="6445312" y="1634941"/>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23" name="Straight Connector 22"/>
          <p:cNvCxnSpPr/>
          <p:nvPr/>
        </p:nvCxnSpPr>
        <p:spPr>
          <a:xfrm>
            <a:off x="1955644" y="1330852"/>
            <a:ext cx="5987633" cy="5715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75284" y="0"/>
            <a:ext cx="1116716" cy="369332"/>
          </a:xfrm>
          <a:prstGeom prst="rect">
            <a:avLst/>
          </a:prstGeom>
          <a:noFill/>
        </p:spPr>
        <p:txBody>
          <a:bodyPr wrap="none" rtlCol="0">
            <a:spAutoFit/>
          </a:bodyPr>
          <a:lstStyle/>
          <a:p>
            <a:r>
              <a:rPr lang="en-US" smtClean="0">
                <a:solidFill>
                  <a:srgbClr val="FF0000"/>
                </a:solidFill>
              </a:rPr>
              <a:t>Option #1</a:t>
            </a:r>
            <a:endParaRPr lang="en-US">
              <a:solidFill>
                <a:srgbClr val="FF0000"/>
              </a:solidFill>
            </a:endParaRPr>
          </a:p>
        </p:txBody>
      </p:sp>
      <p:grpSp>
        <p:nvGrpSpPr>
          <p:cNvPr id="37" name="Group 36"/>
          <p:cNvGrpSpPr/>
          <p:nvPr/>
        </p:nvGrpSpPr>
        <p:grpSpPr>
          <a:xfrm>
            <a:off x="92179" y="98990"/>
            <a:ext cx="1071564" cy="510610"/>
            <a:chOff x="2171700" y="3167408"/>
            <a:chExt cx="1071564" cy="510610"/>
          </a:xfrm>
        </p:grpSpPr>
        <p:grpSp>
          <p:nvGrpSpPr>
            <p:cNvPr id="40" name="Group 39"/>
            <p:cNvGrpSpPr/>
            <p:nvPr/>
          </p:nvGrpSpPr>
          <p:grpSpPr>
            <a:xfrm>
              <a:off x="2245516" y="3544665"/>
              <a:ext cx="509591" cy="133353"/>
              <a:chOff x="2300288" y="4081460"/>
              <a:chExt cx="509591" cy="133353"/>
            </a:xfrm>
          </p:grpSpPr>
          <p:sp>
            <p:nvSpPr>
              <p:cNvPr id="50" name="Oval 4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245516" y="3167408"/>
              <a:ext cx="509591" cy="133353"/>
              <a:chOff x="2300288" y="4081460"/>
              <a:chExt cx="509591" cy="133353"/>
            </a:xfrm>
          </p:grpSpPr>
          <p:sp>
            <p:nvSpPr>
              <p:cNvPr id="48" name="Oval 47"/>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ounded Rectangle 41"/>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5" name="Straight Connector 44"/>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4525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dirty="0" smtClean="0"/>
              <a:t>Milestone </a:t>
            </a:r>
            <a:r>
              <a:rPr lang="en-US" sz="2800" kern="1200" dirty="0" smtClean="0">
                <a:solidFill>
                  <a:schemeClr val="tx1"/>
                </a:solidFill>
              </a:rPr>
              <a:t>#2: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16200000" flipV="1">
            <a:off x="3521679" y="3870576"/>
            <a:ext cx="546497" cy="48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a:endCxn id="29" idx="2"/>
          </p:cNvCxnSpPr>
          <p:nvPr/>
        </p:nvCxnSpPr>
        <p:spPr>
          <a:xfrm rot="10800000">
            <a:off x="3791795" y="3610284"/>
            <a:ext cx="1276144" cy="546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246859" y="5234150"/>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69546" y="4757176"/>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999891" y="157097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14257" y="1660512"/>
            <a:ext cx="2810814"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2679461" y="220568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red border</a:t>
            </a:r>
          </a:p>
          <a:p>
            <a:pPr algn="ctr"/>
            <a:r>
              <a:rPr lang="en-US" dirty="0" smtClean="0"/>
              <a:t>?</a:t>
            </a:r>
            <a:endParaRPr lang="en-US" dirty="0"/>
          </a:p>
        </p:txBody>
      </p:sp>
      <p:sp>
        <p:nvSpPr>
          <p:cNvPr id="39" name="TextBox 38"/>
          <p:cNvSpPr txBox="1"/>
          <p:nvPr/>
        </p:nvSpPr>
        <p:spPr>
          <a:xfrm>
            <a:off x="2264074" y="2505789"/>
            <a:ext cx="491288" cy="369332"/>
          </a:xfrm>
          <a:prstGeom prst="rect">
            <a:avLst/>
          </a:prstGeom>
          <a:noFill/>
        </p:spPr>
        <p:txBody>
          <a:bodyPr wrap="none" rtlCol="0">
            <a:spAutoFit/>
          </a:bodyPr>
          <a:lstStyle/>
          <a:p>
            <a:r>
              <a:rPr lang="en-US" dirty="0" smtClean="0"/>
              <a:t>yes</a:t>
            </a:r>
            <a:endParaRPr lang="en-US" dirty="0"/>
          </a:p>
        </p:txBody>
      </p:sp>
      <p:cxnSp>
        <p:nvCxnSpPr>
          <p:cNvPr id="44" name="Elbow Connector 43"/>
          <p:cNvCxnSpPr/>
          <p:nvPr/>
        </p:nvCxnSpPr>
        <p:spPr>
          <a:xfrm flipV="1">
            <a:off x="3791794" y="1685711"/>
            <a:ext cx="2299375" cy="35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H="1" flipV="1">
            <a:off x="3791794" y="1721339"/>
            <a:ext cx="687" cy="48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a:stCxn id="29" idx="1"/>
          </p:cNvCxnSpPr>
          <p:nvPr/>
        </p:nvCxnSpPr>
        <p:spPr>
          <a:xfrm flipH="1">
            <a:off x="2154621" y="2902730"/>
            <a:ext cx="524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p:cNvCxnSpPr/>
          <p:nvPr/>
        </p:nvCxnSpPr>
        <p:spPr>
          <a:xfrm>
            <a:off x="2196662" y="2902730"/>
            <a:ext cx="52552" cy="233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9" name="Elbow Connector 758"/>
          <p:cNvCxnSpPr/>
          <p:nvPr/>
        </p:nvCxnSpPr>
        <p:spPr>
          <a:xfrm>
            <a:off x="3767542" y="5234150"/>
            <a:ext cx="239093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#2</a:t>
            </a:r>
            <a:endParaRPr lang="en-US" dirty="0">
              <a:solidFill>
                <a:srgbClr val="FF0000"/>
              </a:solidFill>
            </a:endParaRPr>
          </a:p>
        </p:txBody>
      </p:sp>
      <p:sp>
        <p:nvSpPr>
          <p:cNvPr id="762" name="TextBox 761"/>
          <p:cNvSpPr txBox="1"/>
          <p:nvPr/>
        </p:nvSpPr>
        <p:spPr>
          <a:xfrm flipH="1">
            <a:off x="3288743" y="1853761"/>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4" name="Elbow Connector 763"/>
          <p:cNvCxnSpPr/>
          <p:nvPr/>
        </p:nvCxnSpPr>
        <p:spPr>
          <a:xfrm rot="16200000" flipV="1">
            <a:off x="5797983" y="4083018"/>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92179" y="98990"/>
            <a:ext cx="1071564" cy="510610"/>
            <a:chOff x="2171700" y="3167408"/>
            <a:chExt cx="1071564" cy="510610"/>
          </a:xfrm>
        </p:grpSpPr>
        <p:grpSp>
          <p:nvGrpSpPr>
            <p:cNvPr id="32" name="Group 31"/>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ounded Rectangle 3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6" name="Straight Connector 3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819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4000" kern="1200" dirty="0" smtClean="0">
                <a:solidFill>
                  <a:schemeClr val="tx1"/>
                </a:solidFill>
                <a:latin typeface="+mj-lt"/>
                <a:ea typeface="+mj-ea"/>
                <a:cs typeface="+mj-cs"/>
              </a:rPr>
              <a:t>Goal: 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041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dirty="0"/>
              <a:t>Milestone </a:t>
            </a:r>
            <a:r>
              <a:rPr lang="en-US" sz="2800" kern="1200" dirty="0" smtClean="0">
                <a:solidFill>
                  <a:schemeClr val="tx1"/>
                </a:solidFill>
              </a:rPr>
              <a:t>#2: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5400000" flipH="1" flipV="1">
            <a:off x="7856935" y="6169618"/>
            <a:ext cx="65042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p:cNvCxnSpPr>
          <p:nvPr/>
        </p:nvCxnSpPr>
        <p:spPr>
          <a:xfrm rot="10800000" flipV="1">
            <a:off x="4500563" y="4156780"/>
            <a:ext cx="567376" cy="2338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40275" y="4743385"/>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7069125" y="445032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red border</a:t>
            </a:r>
          </a:p>
          <a:p>
            <a:pPr algn="ctr"/>
            <a:r>
              <a:rPr lang="en-US" dirty="0" smtClean="0"/>
              <a:t>?</a:t>
            </a:r>
            <a:endParaRPr lang="en-US" dirty="0"/>
          </a:p>
        </p:txBody>
      </p:sp>
      <p:sp>
        <p:nvSpPr>
          <p:cNvPr id="39" name="TextBox 38"/>
          <p:cNvSpPr txBox="1"/>
          <p:nvPr/>
        </p:nvSpPr>
        <p:spPr>
          <a:xfrm>
            <a:off x="6838291" y="4749101"/>
            <a:ext cx="491288" cy="369332"/>
          </a:xfrm>
          <a:prstGeom prst="rect">
            <a:avLst/>
          </a:prstGeom>
          <a:noFill/>
        </p:spPr>
        <p:txBody>
          <a:bodyPr wrap="none" rtlCol="0">
            <a:spAutoFit/>
          </a:bodyPr>
          <a:lstStyle/>
          <a:p>
            <a:r>
              <a:rPr lang="en-US" dirty="0" smtClean="0"/>
              <a:t>yes</a:t>
            </a:r>
            <a:endParaRPr lang="en-US" dirty="0"/>
          </a:p>
        </p:txBody>
      </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V="1">
            <a:off x="8182145" y="1685711"/>
            <a:ext cx="0" cy="276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p:nvPr/>
        </p:nvCxnSpPr>
        <p:spPr>
          <a:xfrm flipH="1">
            <a:off x="6188452" y="5175941"/>
            <a:ext cx="880673" cy="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#3</a:t>
            </a:r>
            <a:endParaRPr lang="en-US" dirty="0">
              <a:solidFill>
                <a:srgbClr val="FF0000"/>
              </a:solidFill>
            </a:endParaRPr>
          </a:p>
        </p:txBody>
      </p:sp>
      <p:sp>
        <p:nvSpPr>
          <p:cNvPr id="762" name="TextBox 761"/>
          <p:cNvSpPr txBox="1"/>
          <p:nvPr/>
        </p:nvSpPr>
        <p:spPr>
          <a:xfrm flipH="1">
            <a:off x="8174651" y="4146582"/>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500562" y="6467182"/>
            <a:ext cx="1687890" cy="276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2179" y="98990"/>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7" name="Oval 3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1" name="Straight Connector 3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634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pPr algn="ctr"/>
            <a:r>
              <a:rPr lang="en-US" sz="3200" dirty="0"/>
              <a:t>Milestone </a:t>
            </a:r>
            <a:r>
              <a:rPr lang="en-US" sz="3200" kern="1200" dirty="0" smtClean="0">
                <a:solidFill>
                  <a:schemeClr val="tx1"/>
                </a:solidFill>
                <a:latin typeface="+mj-lt"/>
                <a:ea typeface="+mj-ea"/>
                <a:cs typeface="+mj-cs"/>
              </a:rPr>
              <a:t>#2: Detect Red border &amp; Turn Right - Code</a:t>
            </a:r>
            <a:endParaRPr lang="en-US" sz="3200" kern="1200" dirty="0">
              <a:solidFill>
                <a:schemeClr val="tx1"/>
              </a:solidFill>
              <a:latin typeface="+mj-lt"/>
              <a:ea typeface="+mj-ea"/>
              <a:cs typeface="+mj-cs"/>
            </a:endParaRPr>
          </a:p>
        </p:txBody>
      </p:sp>
      <p:sp>
        <p:nvSpPr>
          <p:cNvPr id="7" name="Oval 6"/>
          <p:cNvSpPr/>
          <p:nvPr/>
        </p:nvSpPr>
        <p:spPr>
          <a:xfrm>
            <a:off x="7874672" y="140565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14" name="Group 13"/>
          <p:cNvGrpSpPr/>
          <p:nvPr/>
        </p:nvGrpSpPr>
        <p:grpSpPr>
          <a:xfrm>
            <a:off x="6670467" y="3230050"/>
            <a:ext cx="3135641" cy="646331"/>
            <a:chOff x="1792955" y="4563565"/>
            <a:chExt cx="3135641"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1860446" cy="646331"/>
            </a:xfrm>
            <a:prstGeom prst="rect">
              <a:avLst/>
            </a:prstGeom>
            <a:noFill/>
          </p:spPr>
          <p:txBody>
            <a:bodyPr wrap="none" rtlCol="0">
              <a:spAutoFit/>
            </a:bodyPr>
            <a:lstStyle/>
            <a:p>
              <a:r>
                <a:rPr lang="en-US" smtClean="0"/>
                <a:t>If (redline </a:t>
              </a:r>
              <a:r>
                <a:rPr lang="en-US" dirty="0" smtClean="0"/>
                <a:t>=  ‘yes’)</a:t>
              </a:r>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8049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9" y="769680"/>
            <a:ext cx="12032839" cy="5815136"/>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pPr algn="ctr"/>
            <a:r>
              <a:rPr lang="en-US" sz="3200" dirty="0"/>
              <a:t>Milestone </a:t>
            </a:r>
            <a:r>
              <a:rPr lang="en-US" sz="3200" kern="1200" dirty="0" smtClean="0">
                <a:solidFill>
                  <a:schemeClr val="tx1"/>
                </a:solidFill>
                <a:latin typeface="+mj-lt"/>
                <a:ea typeface="+mj-ea"/>
                <a:cs typeface="+mj-cs"/>
              </a:rPr>
              <a:t>#2: Detect Red border &amp; Turn Right - Code</a:t>
            </a:r>
            <a:endParaRPr lang="en-US" sz="3200" kern="1200" dirty="0">
              <a:solidFill>
                <a:schemeClr val="tx1"/>
              </a:solidFill>
              <a:latin typeface="+mj-lt"/>
              <a:ea typeface="+mj-ea"/>
              <a:cs typeface="+mj-cs"/>
            </a:endParaRPr>
          </a:p>
        </p:txBody>
      </p:sp>
      <p:sp>
        <p:nvSpPr>
          <p:cNvPr id="7" name="Oval 6"/>
          <p:cNvSpPr/>
          <p:nvPr/>
        </p:nvSpPr>
        <p:spPr>
          <a:xfrm>
            <a:off x="6786626" y="1010787"/>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624136"/>
            <a:ext cx="2516971" cy="2191944"/>
            <a:chOff x="3085914" y="3549999"/>
            <a:chExt cx="2516971" cy="2191944"/>
          </a:xfrm>
        </p:grpSpPr>
        <p:cxnSp>
          <p:nvCxnSpPr>
            <p:cNvPr id="8" name="Straight Arrow Connector 7"/>
            <p:cNvCxnSpPr/>
            <p:nvPr/>
          </p:nvCxnSpPr>
          <p:spPr>
            <a:xfrm flipV="1">
              <a:off x="3861709" y="3549999"/>
              <a:ext cx="827610" cy="147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14" name="Group 13"/>
          <p:cNvGrpSpPr/>
          <p:nvPr/>
        </p:nvGrpSpPr>
        <p:grpSpPr>
          <a:xfrm>
            <a:off x="6670467" y="3230050"/>
            <a:ext cx="3135641" cy="646331"/>
            <a:chOff x="1792955" y="4563565"/>
            <a:chExt cx="3135641"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1860446" cy="646331"/>
            </a:xfrm>
            <a:prstGeom prst="rect">
              <a:avLst/>
            </a:prstGeom>
            <a:noFill/>
          </p:spPr>
          <p:txBody>
            <a:bodyPr wrap="none" rtlCol="0">
              <a:spAutoFit/>
            </a:bodyPr>
            <a:lstStyle/>
            <a:p>
              <a:r>
                <a:rPr lang="en-US" dirty="0" smtClean="0"/>
                <a:t>If (redline =  ‘yes’)</a:t>
              </a:r>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655433" y="2779469"/>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078540" y="4400921"/>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500514" y="3230050"/>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1548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4000" kern="1200" dirty="0" smtClean="0">
                <a:solidFill>
                  <a:schemeClr val="tx1"/>
                </a:solidFill>
                <a:latin typeface="+mj-lt"/>
                <a:ea typeface="+mj-ea"/>
                <a:cs typeface="+mj-cs"/>
              </a:rPr>
              <a:t>Goal: 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883006" y="5974962"/>
            <a:ext cx="3869393" cy="1015663"/>
          </a:xfrm>
          <a:prstGeom prst="rect">
            <a:avLst/>
          </a:prstGeom>
          <a:noFill/>
        </p:spPr>
        <p:txBody>
          <a:bodyPr wrap="none" rtlCol="0">
            <a:spAutoFit/>
          </a:bodyPr>
          <a:lstStyle/>
          <a:p>
            <a:pPr algn="ctr"/>
            <a:r>
              <a:rPr lang="en-US" sz="2000" dirty="0" smtClean="0"/>
              <a:t>Thank you!</a:t>
            </a:r>
          </a:p>
          <a:p>
            <a:r>
              <a:rPr lang="en-US" sz="2000" dirty="0">
                <a:hlinkClick r:id="rId2"/>
              </a:rPr>
              <a:t>https://</a:t>
            </a:r>
            <a:r>
              <a:rPr lang="en-US" sz="2000" dirty="0" smtClean="0">
                <a:hlinkClick r:id="rId2"/>
              </a:rPr>
              <a:t>github.com/vdalal/lego-ev3</a:t>
            </a:r>
            <a:endParaRPr lang="en-US" sz="2000" dirty="0" smtClean="0"/>
          </a:p>
          <a:p>
            <a:endParaRPr lang="en-US" sz="2000" dirty="0"/>
          </a:p>
        </p:txBody>
      </p:sp>
    </p:spTree>
    <p:extLst>
      <p:ext uri="{BB962C8B-B14F-4D97-AF65-F5344CB8AC3E}">
        <p14:creationId xmlns:p14="http://schemas.microsoft.com/office/powerpoint/2010/main" val="105435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2044605824"/>
              </p:ext>
            </p:extLst>
          </p:nvPr>
        </p:nvGraphicFramePr>
        <p:xfrm>
          <a:off x="1163741" y="917025"/>
          <a:ext cx="10733620" cy="6005376"/>
        </p:xfrm>
        <a:graphic>
          <a:graphicData uri="http://schemas.openxmlformats.org/drawingml/2006/table">
            <a:tbl>
              <a:tblPr/>
              <a:tblGrid>
                <a:gridCol w="1358904"/>
                <a:gridCol w="6398889"/>
                <a:gridCol w="2975827"/>
              </a:tblGrid>
              <a:tr h="21428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15">
                <a:tc>
                  <a:txBody>
                    <a:bodyPr/>
                    <a:lstStyle/>
                    <a:p>
                      <a:pPr algn="ctr" rtl="0" fontAlgn="t">
                        <a:spcBef>
                          <a:spcPts val="0"/>
                        </a:spcBef>
                        <a:spcAft>
                          <a:spcPts val="0"/>
                        </a:spcAft>
                      </a:pPr>
                      <a:r>
                        <a:rPr lang="en-US" sz="1200" b="0" i="0" u="none" strike="noStrike" dirty="0">
                          <a:solidFill>
                            <a:srgbClr val="000000"/>
                          </a:solidFill>
                          <a:effectLst/>
                          <a:latin typeface="Arial" charset="0"/>
                        </a:rPr>
                        <a:t>Week #1</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Introduction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Kit, sensors, code, download etc.</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Logistics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proficiency, split into groups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Norms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- 10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Session Goal: </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marL="1600200" lvl="3"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Bot MUST work cooperatively (avoid obstacles, not crash)</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Discuss/Debate sensor options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Build - Driver Base (start) - 45 mins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 - Driver Base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Download code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2 students/group, 8 groups, 8 kits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Everyone does the same build so we can help each other</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 our builds can interact with each other </a:t>
                      </a:r>
                    </a:p>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1808">
                <a:tc>
                  <a:txBody>
                    <a:bodyPr/>
                    <a:lstStyle/>
                    <a:p>
                      <a:pPr algn="ctr" rtl="0" fontAlgn="t">
                        <a:spcBef>
                          <a:spcPts val="0"/>
                        </a:spcBef>
                        <a:spcAft>
                          <a:spcPts val="0"/>
                        </a:spcAft>
                      </a:pPr>
                      <a:r>
                        <a:rPr lang="en-US" sz="1200" b="0" i="0" u="none" strike="noStrike" dirty="0">
                          <a:solidFill>
                            <a:srgbClr val="000000"/>
                          </a:solidFill>
                          <a:effectLst/>
                          <a:latin typeface="Arial" charset="0"/>
                        </a:rPr>
                        <a:t>Week #2</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Finalize sensor options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Program - Driver Base (continued)</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Add another sensor e.g. ultrasonic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Detect obstacle, Stop on obstacle, avoid (turn) on obstacle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Add Movement - back/forth &amp; turn</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Display: STOP</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Sound: Make sound #1 for 3 secs</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3600" dirty="0" smtClean="0"/>
              <a:t>Rough Class Schedule &amp; Plan </a:t>
            </a:r>
            <a:r>
              <a:rPr lang="mr-IN" sz="3600" dirty="0" smtClean="0"/>
              <a:t>–</a:t>
            </a:r>
            <a:r>
              <a:rPr lang="en-US" sz="3600" dirty="0" smtClean="0"/>
              <a:t> (1)</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2" name="Rectangle 21"/>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spTree>
    <p:extLst>
      <p:ext uri="{BB962C8B-B14F-4D97-AF65-F5344CB8AC3E}">
        <p14:creationId xmlns:p14="http://schemas.microsoft.com/office/powerpoint/2010/main" val="110319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1589727926"/>
              </p:ext>
            </p:extLst>
          </p:nvPr>
        </p:nvGraphicFramePr>
        <p:xfrm>
          <a:off x="1014316" y="1083826"/>
          <a:ext cx="10810239" cy="5324928"/>
        </p:xfrm>
        <a:graphic>
          <a:graphicData uri="http://schemas.openxmlformats.org/drawingml/2006/table">
            <a:tbl>
              <a:tblPr/>
              <a:tblGrid>
                <a:gridCol w="1368604"/>
                <a:gridCol w="6444566"/>
                <a:gridCol w="2997069"/>
              </a:tblGrid>
              <a:tr h="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7719">
                <a:tc>
                  <a:txBody>
                    <a:bodyPr/>
                    <a:lstStyle/>
                    <a:p>
                      <a:pPr algn="ctr" rtl="0" fontAlgn="t">
                        <a:spcBef>
                          <a:spcPts val="0"/>
                        </a:spcBef>
                        <a:spcAft>
                          <a:spcPts val="0"/>
                        </a:spcAft>
                      </a:pPr>
                      <a:r>
                        <a:rPr lang="nl-NL" sz="1200" b="0" i="0" u="none" strike="noStrike" dirty="0">
                          <a:solidFill>
                            <a:srgbClr val="000000"/>
                          </a:solidFill>
                          <a:effectLst/>
                          <a:latin typeface="Arial" charset="0"/>
                        </a:rPr>
                        <a:t>Week #3</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Add ONE sensor e.g. light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Stop at line boundary, turn back/around</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Kill switch: Touch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Display: END</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Sound: Make sound #2 for 3 secs</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9289">
                <a:tc>
                  <a:txBody>
                    <a:bodyPr/>
                    <a:lstStyle/>
                    <a:p>
                      <a:pPr algn="ctr" rtl="0" fontAlgn="t">
                        <a:spcBef>
                          <a:spcPts val="0"/>
                        </a:spcBef>
                        <a:spcAft>
                          <a:spcPts val="0"/>
                        </a:spcAft>
                      </a:pPr>
                      <a:r>
                        <a:rPr lang="nl-NL" sz="1200" b="0" i="0" u="none" strike="noStrike" dirty="0">
                          <a:solidFill>
                            <a:srgbClr val="000000"/>
                          </a:solidFill>
                          <a:effectLst/>
                          <a:latin typeface="Arial" charset="0"/>
                        </a:rPr>
                        <a:t>Week #4</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Simulate a traffic light</a:t>
                      </a:r>
                    </a:p>
                    <a:p>
                      <a:pPr marL="1143000" lvl="2" indent="-228600" rtl="0" fontAlgn="base">
                        <a:spcBef>
                          <a:spcPts val="0"/>
                        </a:spcBef>
                        <a:spcAft>
                          <a:spcPts val="0"/>
                        </a:spcAft>
                        <a:buFont typeface="Arial" charset="0"/>
                        <a:buChar char="•"/>
                      </a:pPr>
                      <a:r>
                        <a:rPr lang="en-US" sz="1200" b="0" i="0" u="none" strike="noStrike">
                          <a:solidFill>
                            <a:srgbClr val="000000"/>
                          </a:solidFill>
                          <a:effectLst/>
                          <a:latin typeface="Arial" charset="0"/>
                        </a:rPr>
                        <a:t>Stop &amp; Start</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Stop at line, turn back/around</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charset="0"/>
                        </a:rPr>
                        <a:t>Challenge</a:t>
                      </a:r>
                      <a:endParaRPr lang="en-US" sz="1200">
                        <a:effectLst/>
                      </a:endParaRPr>
                    </a:p>
                    <a:p>
                      <a:pPr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1423">
                <a:tc>
                  <a:txBody>
                    <a:bodyPr/>
                    <a:lstStyle/>
                    <a:p>
                      <a:pPr algn="ctr" rtl="0" fontAlgn="t">
                        <a:spcBef>
                          <a:spcPts val="0"/>
                        </a:spcBef>
                        <a:spcAft>
                          <a:spcPts val="0"/>
                        </a:spcAft>
                      </a:pPr>
                      <a:r>
                        <a:rPr lang="nl-NL" sz="1200" b="0" i="0" u="none" strike="noStrike" dirty="0">
                          <a:solidFill>
                            <a:srgbClr val="000000"/>
                          </a:solidFill>
                          <a:effectLst/>
                          <a:latin typeface="Arial" charset="0"/>
                        </a:rPr>
                        <a:t>Week #5</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at line, turn back/around</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Autonomous driving</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Session 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Inventory the kits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3600" dirty="0" smtClean="0"/>
              <a:t>Rough Class Schedule &amp; Plan </a:t>
            </a:r>
            <a:r>
              <a:rPr lang="mr-IN" sz="3600" dirty="0" smtClean="0"/>
              <a:t>–</a:t>
            </a:r>
            <a:r>
              <a:rPr lang="en-US" sz="3600" dirty="0" smtClean="0"/>
              <a:t> (2)</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1" name="Rectangle 20"/>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spTree>
    <p:extLst>
      <p:ext uri="{BB962C8B-B14F-4D97-AF65-F5344CB8AC3E}">
        <p14:creationId xmlns:p14="http://schemas.microsoft.com/office/powerpoint/2010/main" val="183732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Chrome Web Store</a:t>
            </a:r>
            <a:endParaRPr lang="en-US" kern="1200" dirty="0">
              <a:solidFill>
                <a:schemeClr val="tx1"/>
              </a:solidFill>
              <a:latin typeface="+mj-lt"/>
              <a:ea typeface="+mj-ea"/>
              <a:cs typeface="+mj-cs"/>
            </a:endParaRP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869" y="798786"/>
            <a:ext cx="10457793" cy="5754415"/>
          </a:xfrm>
          <a:prstGeom prst="rect">
            <a:avLst/>
          </a:prstGeom>
        </p:spPr>
      </p:pic>
      <p:sp>
        <p:nvSpPr>
          <p:cNvPr id="3" name="Oval 2"/>
          <p:cNvSpPr/>
          <p:nvPr/>
        </p:nvSpPr>
        <p:spPr>
          <a:xfrm>
            <a:off x="8074242" y="212434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754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Launch App</a:t>
            </a:r>
            <a:endParaRPr lang="en-US" kern="1200" dirty="0">
              <a:solidFill>
                <a:schemeClr val="tx1"/>
              </a:solidFill>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219200"/>
            <a:ext cx="10525125" cy="4795025"/>
          </a:xfrm>
          <a:prstGeom prst="rect">
            <a:avLst/>
          </a:prstGeom>
        </p:spPr>
      </p:pic>
      <p:sp>
        <p:nvSpPr>
          <p:cNvPr id="4" name="Oval 3"/>
          <p:cNvSpPr/>
          <p:nvPr/>
        </p:nvSpPr>
        <p:spPr>
          <a:xfrm>
            <a:off x="8169164" y="336971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91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FAQ</a:t>
            </a:r>
            <a:endParaRPr lang="en-US" kern="1200" dirty="0">
              <a:solidFill>
                <a:schemeClr val="tx1"/>
              </a:solidFill>
              <a:latin typeface="+mj-lt"/>
              <a:ea typeface="+mj-ea"/>
              <a:cs typeface="+mj-cs"/>
            </a:endParaRPr>
          </a:p>
        </p:txBody>
      </p:sp>
      <p:sp>
        <p:nvSpPr>
          <p:cNvPr id="4" name="Oval 3"/>
          <p:cNvSpPr/>
          <p:nvPr/>
        </p:nvSpPr>
        <p:spPr>
          <a:xfrm>
            <a:off x="861323" y="5725644"/>
            <a:ext cx="9745717"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68430" y="1424553"/>
            <a:ext cx="9570720" cy="5355312"/>
          </a:xfrm>
          <a:prstGeom prst="rect">
            <a:avLst/>
          </a:prstGeom>
        </p:spPr>
        <p:txBody>
          <a:bodyPr wrap="square">
            <a:spAutoFit/>
          </a:bodyPr>
          <a:lstStyle/>
          <a:p>
            <a:pPr marL="285750" indent="-285750">
              <a:buFont typeface="Arial" charset="0"/>
              <a:buChar char="•"/>
            </a:pPr>
            <a:r>
              <a:rPr lang="en-US" dirty="0" smtClean="0">
                <a:hlinkClick r:id="rId2" invalidUrl="https://le-www-live-s.legocdn.com/sc/media/files/primary/engb campaign middle school ev3 chromebooks faqs-80bbd7d15963de5d20a786819aa67ace.pdf?la=en-gb"/>
              </a:rPr>
              <a:t>https</a:t>
            </a:r>
            <a:r>
              <a:rPr lang="en-US" dirty="0">
                <a:hlinkClick r:id="rId3" invalidUrl="https://le-www-live-s.legocdn.com/sc/media/files/primary/engb campaign middle school ev3 chromebooks faqs-80bbd7d15963de5d20a786819aa67ace.pdf?la=en-gb"/>
              </a:rPr>
              <a:t>://</a:t>
            </a:r>
            <a:r>
              <a:rPr lang="en-US" dirty="0" smtClean="0">
                <a:hlinkClick r:id="rId4" invalidUrl="https://le-www-live-s.legocdn.com/sc/media/files/primary/engb campaign middle school ev3 chromebooks faqs-80bbd7d15963de5d20a786819aa67ace.pdf?la=en-gb"/>
              </a:rPr>
              <a:t>le-www-live-s.legocdn.com/sc/media/files/primary/engb%20campaign%20middle%20school%20ev3%20chromebooks%20faqs-80bbd7d15963de5d20a786819aa67ace.pdf?la=en-gb</a:t>
            </a:r>
            <a:endParaRPr lang="en-US" dirty="0" smtClean="0"/>
          </a:p>
          <a:p>
            <a:pPr marL="285750" indent="-285750">
              <a:buFont typeface="Arial" charset="0"/>
              <a:buChar char="•"/>
            </a:pPr>
            <a:r>
              <a:rPr lang="en-US" dirty="0">
                <a:hlinkClick r:id="rId5"/>
              </a:rPr>
              <a:t>https://</a:t>
            </a:r>
            <a:r>
              <a:rPr lang="en-US" dirty="0" smtClean="0">
                <a:hlinkClick r:id="rId5"/>
              </a:rPr>
              <a:t>education.lego.com/en-us/support/mindstorms-ev3/software-requirements</a:t>
            </a:r>
            <a:endParaRPr lang="en-US" dirty="0" smtClean="0"/>
          </a:p>
          <a:p>
            <a:pPr lvl="1"/>
            <a:r>
              <a:rPr lang="en-US" b="1" dirty="0"/>
              <a:t>Chromebook</a:t>
            </a:r>
          </a:p>
          <a:p>
            <a:pPr lvl="1"/>
            <a:r>
              <a:rPr lang="en-US" b="1" dirty="0"/>
              <a:t>Operating system:</a:t>
            </a:r>
          </a:p>
          <a:p>
            <a:pPr lvl="1"/>
            <a:r>
              <a:rPr lang="en-US" dirty="0"/>
              <a:t>Chrome OS version 50 or above </a:t>
            </a:r>
          </a:p>
          <a:p>
            <a:pPr lvl="1"/>
            <a:r>
              <a:rPr lang="en-US" b="1" dirty="0"/>
              <a:t>Hardware:</a:t>
            </a:r>
          </a:p>
          <a:p>
            <a:pPr lvl="1"/>
            <a:r>
              <a:rPr lang="en-US" dirty="0"/>
              <a:t>4 GB RAM or more</a:t>
            </a:r>
          </a:p>
          <a:p>
            <a:pPr lvl="1"/>
            <a:r>
              <a:rPr lang="en-US" dirty="0"/>
              <a:t>1.40 GHz dual-core processor or faster</a:t>
            </a:r>
          </a:p>
          <a:p>
            <a:pPr lvl="1"/>
            <a:r>
              <a:rPr lang="en-US" dirty="0"/>
              <a:t>2 GB available storage space </a:t>
            </a:r>
          </a:p>
          <a:p>
            <a:pPr lvl="1"/>
            <a:r>
              <a:rPr lang="en-US" dirty="0"/>
              <a:t>Bluetooth 2.0 or above</a:t>
            </a:r>
          </a:p>
          <a:p>
            <a:pPr lvl="1"/>
            <a:r>
              <a:rPr lang="en-US" dirty="0"/>
              <a:t>Available on </a:t>
            </a:r>
            <a:r>
              <a:rPr lang="en-US" u="sng" dirty="0">
                <a:hlinkClick r:id="rId6"/>
              </a:rPr>
              <a:t>Chrome Web Store</a:t>
            </a:r>
            <a:r>
              <a:rPr lang="en-US" dirty="0"/>
              <a:t>.</a:t>
            </a:r>
          </a:p>
          <a:p>
            <a:pPr lvl="1"/>
            <a:r>
              <a:rPr lang="en-US" b="1" dirty="0"/>
              <a:t>Firmware update compatibility</a:t>
            </a:r>
            <a:r>
              <a:rPr lang="en-US" dirty="0"/>
              <a:t>. To confirm that your Chromebook is able to update the firmware on your EV3 Brick via USB, please open the Chrome web browser in your Chromebook and enter ‘chrome://system’ in the address bar. Locate the version number under ‘</a:t>
            </a:r>
            <a:r>
              <a:rPr lang="en-US" dirty="0" err="1"/>
              <a:t>uname</a:t>
            </a:r>
            <a:r>
              <a:rPr lang="en-US" dirty="0"/>
              <a:t>’. If you have version 3.14 or above, then you should be able to update your EV3 Brick via EV3 Programming. If not, please update your EV3 Brick from the EV3 Lab software.</a:t>
            </a:r>
          </a:p>
          <a:p>
            <a:pPr marL="285750" indent="-285750">
              <a:buFont typeface="Arial" charset="0"/>
              <a:buChar char="•"/>
            </a:pPr>
            <a:endParaRPr lang="en-US" dirty="0"/>
          </a:p>
        </p:txBody>
      </p:sp>
    </p:spTree>
    <p:extLst>
      <p:ext uri="{BB962C8B-B14F-4D97-AF65-F5344CB8AC3E}">
        <p14:creationId xmlns:p14="http://schemas.microsoft.com/office/powerpoint/2010/main" val="1565535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dirty="0" smtClean="0"/>
              <a:t>Discussion </a:t>
            </a:r>
            <a:r>
              <a:rPr lang="en-US" kern="1200" dirty="0" smtClean="0">
                <a:solidFill>
                  <a:schemeClr val="tx1"/>
                </a:solidFill>
                <a:latin typeface="+mj-lt"/>
                <a:ea typeface="+mj-ea"/>
                <a:cs typeface="+mj-cs"/>
              </a:rPr>
              <a:t>Topics</a:t>
            </a:r>
            <a:endParaRPr lang="en-US" kern="1200" dirty="0">
              <a:solidFill>
                <a:schemeClr val="tx1"/>
              </a:solidFill>
              <a:latin typeface="+mj-lt"/>
              <a:ea typeface="+mj-ea"/>
              <a:cs typeface="+mj-cs"/>
            </a:endParaRPr>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68430" y="1424553"/>
            <a:ext cx="9570720" cy="2862322"/>
          </a:xfrm>
          <a:prstGeom prst="rect">
            <a:avLst/>
          </a:prstGeom>
        </p:spPr>
        <p:txBody>
          <a:bodyPr wrap="square">
            <a:spAutoFit/>
          </a:bodyPr>
          <a:lstStyle/>
          <a:p>
            <a:pPr marL="285750" indent="-285750">
              <a:buFont typeface="Arial" charset="0"/>
              <a:buChar char="•"/>
            </a:pPr>
            <a:r>
              <a:rPr lang="en-US" dirty="0" smtClean="0"/>
              <a:t>How does the bot detect another bot?</a:t>
            </a:r>
          </a:p>
          <a:p>
            <a:pPr marL="285750" indent="-285750">
              <a:buFont typeface="Arial" charset="0"/>
              <a:buChar char="•"/>
            </a:pPr>
            <a:r>
              <a:rPr lang="en-US" dirty="0" smtClean="0"/>
              <a:t>What sensors shall we use?</a:t>
            </a:r>
          </a:p>
          <a:p>
            <a:pPr marL="285750" indent="-285750">
              <a:buFont typeface="Arial" charset="0"/>
              <a:buChar char="•"/>
            </a:pPr>
            <a:r>
              <a:rPr lang="en-US" dirty="0" smtClean="0"/>
              <a:t>What speed should the bot be moving at?</a:t>
            </a:r>
          </a:p>
          <a:p>
            <a:pPr marL="285750" indent="-285750">
              <a:buFont typeface="Arial" charset="0"/>
              <a:buChar char="•"/>
            </a:pPr>
            <a:r>
              <a:rPr lang="en-US" dirty="0" smtClean="0"/>
              <a:t>What should  occur when your bot detects another bot?</a:t>
            </a:r>
          </a:p>
          <a:p>
            <a:pPr marL="285750" indent="-285750">
              <a:buFont typeface="Arial" charset="0"/>
              <a:buChar char="•"/>
            </a:pPr>
            <a:r>
              <a:rPr lang="en-US" dirty="0" smtClean="0"/>
              <a:t>Does can the bot avoid another bot? Does the direction of turn matter?</a:t>
            </a:r>
          </a:p>
          <a:p>
            <a:pPr marL="285750" indent="-285750">
              <a:buFont typeface="Arial" charset="0"/>
              <a:buChar char="•"/>
            </a:pPr>
            <a:r>
              <a:rPr lang="en-US" dirty="0" smtClean="0"/>
              <a:t>Should the </a:t>
            </a:r>
            <a:r>
              <a:rPr lang="en-US" dirty="0"/>
              <a:t>speed change when it approaches another bot</a:t>
            </a:r>
            <a:r>
              <a:rPr lang="en-US" dirty="0" smtClean="0"/>
              <a:t>?</a:t>
            </a:r>
          </a:p>
          <a:p>
            <a:pPr marL="285750" indent="-285750">
              <a:buFont typeface="Arial" charset="0"/>
              <a:buChar char="•"/>
            </a:pPr>
            <a:r>
              <a:rPr lang="en-US" dirty="0"/>
              <a:t>How does the bot stay within the playpen? How does your bot detect the red border</a:t>
            </a:r>
            <a:r>
              <a:rPr lang="en-US" dirty="0" smtClean="0"/>
              <a:t>?</a:t>
            </a:r>
            <a:endParaRPr lang="en-US" dirty="0"/>
          </a:p>
          <a:p>
            <a:pPr marL="285750" indent="-285750">
              <a:buFont typeface="Arial" charset="0"/>
              <a:buChar char="•"/>
            </a:pPr>
            <a:r>
              <a:rPr lang="en-US" dirty="0"/>
              <a:t>Should the speed change when it </a:t>
            </a:r>
            <a:r>
              <a:rPr lang="en-US" dirty="0" smtClean="0"/>
              <a:t>detects the border?</a:t>
            </a:r>
            <a:endParaRPr lang="en-US" dirty="0"/>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56608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608" y="-176386"/>
            <a:ext cx="10515600"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Step #1: Go Straight</a:t>
            </a:r>
            <a:endParaRPr lang="en-US" sz="3600" kern="1200"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49" y="1218668"/>
            <a:ext cx="8307387" cy="5277149"/>
          </a:xfrm>
          <a:prstGeom prst="rect">
            <a:avLst/>
          </a:prstGeom>
        </p:spPr>
      </p:pic>
      <p:sp>
        <p:nvSpPr>
          <p:cNvPr id="7" name="Oval 6"/>
          <p:cNvSpPr/>
          <p:nvPr/>
        </p:nvSpPr>
        <p:spPr>
          <a:xfrm>
            <a:off x="1596916" y="14914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6175" y="3686175"/>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6304687" y="4329113"/>
            <a:ext cx="1519006" cy="1340882"/>
            <a:chOff x="3686175" y="4329113"/>
            <a:chExt cx="1519006" cy="1340882"/>
          </a:xfrm>
        </p:grpSpPr>
        <p:cxnSp>
          <p:nvCxnSpPr>
            <p:cNvPr id="12" name="Straight Arrow Connector 11"/>
            <p:cNvCxnSpPr/>
            <p:nvPr/>
          </p:nvCxnSpPr>
          <p:spPr>
            <a:xfrm flipH="1" flipV="1">
              <a:off x="3968026" y="4329113"/>
              <a:ext cx="189637"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519006" cy="369332"/>
            </a:xfrm>
            <a:prstGeom prst="rect">
              <a:avLst/>
            </a:prstGeom>
            <a:noFill/>
          </p:spPr>
          <p:txBody>
            <a:bodyPr wrap="none" rtlCol="0">
              <a:spAutoFit/>
            </a:bodyPr>
            <a:lstStyle/>
            <a:p>
              <a:r>
                <a:rPr lang="en-US" dirty="0" smtClean="0"/>
                <a:t>Loop (forever)</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56646" y="109139"/>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78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TotalTime>
  <Words>942</Words>
  <Application>Microsoft Macintosh PowerPoint</Application>
  <PresentationFormat>Widescreen</PresentationFormat>
  <Paragraphs>278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Introduction to Lego EV3</vt:lpstr>
      <vt:lpstr>Goal: Demo Day</vt:lpstr>
      <vt:lpstr>Rough Class Schedule &amp; Plan – (1)</vt:lpstr>
      <vt:lpstr>Rough Class Schedule &amp; Plan – (2)</vt:lpstr>
      <vt:lpstr>Chrome Web Store</vt:lpstr>
      <vt:lpstr>Launch App</vt:lpstr>
      <vt:lpstr>FAQ</vt:lpstr>
      <vt:lpstr>Discussion Topics</vt:lpstr>
      <vt:lpstr>Step #1: Go Straight</vt:lpstr>
      <vt:lpstr>Step #2: Go Straight, Move Right</vt:lpstr>
      <vt:lpstr>(optional) Step #2: Go Straight, Turn 180</vt:lpstr>
      <vt:lpstr>Step #3: Object Detection – (1)</vt:lpstr>
      <vt:lpstr>Step #3: Switch Block, Object Detection – (2)</vt:lpstr>
      <vt:lpstr>Milestone #1: Detect &amp; Turn Right (Avoid) - Pseudocode</vt:lpstr>
      <vt:lpstr>Milestone #1: Detect Object &amp; Turn Right (Avoid) - Code</vt:lpstr>
      <vt:lpstr>Step #4: Red border Detection – (1)</vt:lpstr>
      <vt:lpstr>Step #4: Red border Detection – (2)</vt:lpstr>
      <vt:lpstr>Milestone #2: Detect &amp; Avoid Object + Stay in Playpen</vt:lpstr>
      <vt:lpstr>Milestone #2: Detect &amp; Avoid Object + Stay in Playpen</vt:lpstr>
      <vt:lpstr>Milestone #2: Detect &amp; Avoid Object + Stay in Playpen</vt:lpstr>
      <vt:lpstr>Milestone #2: Detect Red border &amp; Turn Right - Code</vt:lpstr>
      <vt:lpstr>Milestone #2: Detect Red border &amp; Turn Right - Code</vt:lpstr>
      <vt:lpstr>Goal: Demo Day</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cp:revision>
  <dcterms:created xsi:type="dcterms:W3CDTF">2019-03-07T00:15:20Z</dcterms:created>
  <dcterms:modified xsi:type="dcterms:W3CDTF">2019-09-02T00:58:20Z</dcterms:modified>
</cp:coreProperties>
</file>