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91" r:id="rId3"/>
    <p:sldId id="348" r:id="rId4"/>
    <p:sldId id="289" r:id="rId5"/>
    <p:sldId id="304" r:id="rId6"/>
    <p:sldId id="292" r:id="rId7"/>
    <p:sldId id="402" r:id="rId8"/>
    <p:sldId id="403" r:id="rId9"/>
    <p:sldId id="399" r:id="rId10"/>
    <p:sldId id="397" r:id="rId11"/>
    <p:sldId id="404" r:id="rId12"/>
    <p:sldId id="405" r:id="rId13"/>
    <p:sldId id="40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5"/>
    <p:restoredTop sz="93920" autoAdjust="0"/>
  </p:normalViewPr>
  <p:slideViewPr>
    <p:cSldViewPr snapToGrid="0" snapToObjects="1">
      <p:cViewPr varScale="1">
        <p:scale>
          <a:sx n="92" d="100"/>
          <a:sy n="92" d="100"/>
        </p:scale>
        <p:origin x="176" y="3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FC419-5042-2C4B-BCA8-D21E99B4FE2F}" type="datetimeFigureOut">
              <a:rPr lang="en-US" smtClean="0"/>
              <a:t>9/4/19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3878-B6BE-9A4F-94BB-D4BBCF3A0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3878-B6BE-9A4F-94BB-D4BBCF3A0E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9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D574AD-D592-9B4D-B9B4-E698BFA35B3C}" type="datetime1">
              <a:rPr lang="en-US" smtClean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Confidential, Vasu Dalal (vdalal@gmail.com)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D0BFD4-3A0B-BE4D-AB64-2911FAA499A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C2DC-9E4B-2249-85FF-8AD0E52D87BD}" type="datetime1">
              <a:rPr lang="en-US" smtClean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Confidential, Vasu Dalal (vdalal@gmail.com)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2591-E881-1542-B791-F9A6C542A09C}" type="datetime1">
              <a:rPr lang="en-US" smtClean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Confidential, Vasu Dalal (vdalal@gmail.com)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D74-1A7C-0344-AC9E-45382B03D445}" type="datetime1">
              <a:rPr lang="en-US" smtClean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Confidential, Vasu Dalal (vdalal@gmail.com)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6FA32A-A55D-EF42-A073-278125691CCB}" type="datetime1">
              <a:rPr lang="en-US" smtClean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Confidential, Vasu Dalal (vdalal@gmail.com)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D0BFD4-3A0B-BE4D-AB64-2911FAA499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92C2-E0C1-494D-982D-A3C961F6D472}" type="datetime1">
              <a:rPr lang="en-US" smtClean="0"/>
              <a:t>9/4/19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Confidential, Vasu Dalal (vdalal@gmail.com)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981-197C-594D-9516-3C47E3555EDC}" type="datetime1">
              <a:rPr lang="en-US" smtClean="0"/>
              <a:t>9/4/19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Confidential, Vasu Dalal (vdalal@gmail.com)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C643-A96B-6143-A871-92B5423C3305}" type="datetime1">
              <a:rPr lang="en-US" smtClean="0"/>
              <a:t>9/4/19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Confidential, Vasu Dalal (vdalal@gmail.com)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C804-BB42-0544-8173-488F2CE888FD}" type="datetime1">
              <a:rPr lang="en-US" smtClean="0"/>
              <a:t>9/4/19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Confidential, Vasu Dalal (vdalal@gmail.com)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3FF87D-1459-FB44-8A91-CDD32255BFE7}" type="datetime1">
              <a:rPr lang="en-US" smtClean="0"/>
              <a:t>9/4/19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Confidential, Vasu Dalal (vdalal@gmail.com)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D0BFD4-3A0B-BE4D-AB64-2911FAA499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A80E41-06BD-B449-9AC8-C3C9F2B929D7}" type="datetime1">
              <a:rPr lang="en-US" smtClean="0"/>
              <a:t>9/4/19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Confidential, Vasu Dalal (vdalal@gmail.com)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D0BFD4-3A0B-BE4D-AB64-2911FAA499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6EE1E5-252E-514F-841B-31691852092C}" type="datetime1">
              <a:rPr lang="en-US" smtClean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Confidential, Vasu Dalal (vdalal@gmail.com)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8D0BFD4-3A0B-BE4D-AB64-2911FAA499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809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2" pos="9216">
          <p15:clr>
            <a:srgbClr val="F26B43"/>
          </p15:clr>
        </p15:guide>
        <p15:guide id="13" pos="1248">
          <p15:clr>
            <a:srgbClr val="F26B43"/>
          </p15:clr>
        </p15:guide>
        <p15:guide id="14" pos="1152">
          <p15:clr>
            <a:srgbClr val="F26B43"/>
          </p15:clr>
        </p15:guide>
        <p15:guide id="15" orient="horz" pos="1368">
          <p15:clr>
            <a:srgbClr val="F26B43"/>
          </p15:clr>
        </p15:guide>
        <p15:guide id="16" orient="horz" pos="1440">
          <p15:clr>
            <a:srgbClr val="F26B43"/>
          </p15:clr>
        </p15:guide>
        <p15:guide id="17" orient="horz" pos="3696">
          <p15:clr>
            <a:srgbClr val="F26B43"/>
          </p15:clr>
        </p15:guide>
        <p15:guide id="18" orient="horz" pos="432">
          <p15:clr>
            <a:srgbClr val="F26B43"/>
          </p15:clr>
        </p15:guide>
        <p15:guide id="19" orient="horz" pos="1512">
          <p15:clr>
            <a:srgbClr val="F26B43"/>
          </p15:clr>
        </p15:guide>
        <p15:guide id="20" pos="6912">
          <p15:clr>
            <a:srgbClr val="F26B43"/>
          </p15:clr>
        </p15:guide>
        <p15:guide id="21" pos="936">
          <p15:clr>
            <a:srgbClr val="F26B43"/>
          </p15:clr>
        </p15:guide>
        <p15:guide id="22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vdalal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briefing.com/oasis-labs-ico-review-ekiden-protocol/" TargetMode="External"/><Relationship Id="rId4" Type="http://schemas.openxmlformats.org/officeDocument/2006/relationships/hyperlink" Target="https://www.wired.com/story/how-a-startup-is-using-the-blockchain-to-protect-your-privacy/" TargetMode="External"/><Relationship Id="rId5" Type="http://schemas.openxmlformats.org/officeDocument/2006/relationships/hyperlink" Target="https://www.technologyreview.com/s/611626/meet-oasis-labs-the-blockchain-startup-silicon-valley-is-buzzing-abou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804.0514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Oasis Labs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Product View*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(could be, would be, should be or better)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1 (Jan 2019)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Vasu Dalal</a:t>
            </a:r>
          </a:p>
          <a:p>
            <a:r>
              <a:rPr lang="en-US" sz="1600" dirty="0" smtClean="0">
                <a:solidFill>
                  <a:schemeClr val="tx1"/>
                </a:solidFill>
                <a:hlinkClick r:id="rId3"/>
              </a:rPr>
              <a:t>vdalal@gmail.com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3359" y="6117771"/>
            <a:ext cx="750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smtClean="0"/>
              <a:t>I am NOT affiliated with Oasis Labs. Views are my own. All rights reserved.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4053" y="6487103"/>
            <a:ext cx="7023377" cy="40461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Confidential, Vasu Dalal (</a:t>
            </a:r>
            <a:r>
              <a:rPr lang="en-US" dirty="0" err="1" smtClean="0">
                <a:solidFill>
                  <a:schemeClr val="tx1"/>
                </a:solidFill>
              </a:rPr>
              <a:t>vdalal@gmail.com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230" y="668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Platform Economics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6764" y="732175"/>
            <a:ext cx="380441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b="1" dirty="0" smtClean="0"/>
              <a:t>Datasets</a:t>
            </a:r>
            <a:endParaRPr lang="en-US" sz="2000" dirty="0"/>
          </a:p>
          <a:p>
            <a:pPr marL="742950" lvl="2" indent="-342900"/>
            <a:r>
              <a:rPr lang="en-US" sz="1600" dirty="0" smtClean="0"/>
              <a:t>Exclusive </a:t>
            </a:r>
            <a:r>
              <a:rPr lang="en-US" sz="1600" dirty="0"/>
              <a:t>datasets: Free storage + platform fee</a:t>
            </a:r>
          </a:p>
          <a:p>
            <a:pPr marL="742950" lvl="2" indent="-342900"/>
            <a:r>
              <a:rPr lang="en-US" sz="1600" dirty="0"/>
              <a:t>Non-exclusive datasets: storage fee* + platform fee</a:t>
            </a:r>
          </a:p>
          <a:p>
            <a:pPr marL="0" lvl="1" indent="0">
              <a:buNone/>
            </a:pPr>
            <a:r>
              <a:rPr lang="en-US" sz="1600" dirty="0"/>
              <a:t>		*ensures quality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32751" y="1209821"/>
            <a:ext cx="45483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Users</a:t>
            </a:r>
          </a:p>
          <a:p>
            <a:pPr lvl="1"/>
            <a:r>
              <a:rPr lang="en-US" sz="1600" b="1" dirty="0" smtClean="0"/>
              <a:t>Consumers</a:t>
            </a:r>
            <a:r>
              <a:rPr lang="en-US" sz="1600" dirty="0" smtClean="0"/>
              <a:t>: Fee </a:t>
            </a:r>
            <a:r>
              <a:rPr lang="en-US" sz="1600" dirty="0"/>
              <a:t>or Free, per dApp/Svc</a:t>
            </a:r>
          </a:p>
          <a:p>
            <a:pPr lvl="1"/>
            <a:r>
              <a:rPr lang="en-US" sz="1600" b="1" dirty="0" smtClean="0"/>
              <a:t>Enterprises*</a:t>
            </a:r>
            <a:r>
              <a:rPr lang="en-US" sz="1600" dirty="0" smtClean="0"/>
              <a:t>: </a:t>
            </a:r>
            <a:r>
              <a:rPr lang="en-US" sz="1600" dirty="0"/>
              <a:t>dApp/Svc fee</a:t>
            </a:r>
          </a:p>
          <a:p>
            <a:pPr lvl="1"/>
            <a:r>
              <a:rPr lang="en-US" sz="1600" b="1" dirty="0"/>
              <a:t>Government</a:t>
            </a:r>
            <a:r>
              <a:rPr lang="en-US" sz="1600" dirty="0"/>
              <a:t>: dApp/Svc fee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7715" y="5584120"/>
            <a:ext cx="7502237" cy="1055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r>
              <a:rPr lang="en-US" dirty="0"/>
              <a:t>Encourage dataset </a:t>
            </a:r>
            <a:r>
              <a:rPr lang="en-US" dirty="0" smtClean="0"/>
              <a:t>exclusivity</a:t>
            </a:r>
            <a:endParaRPr lang="en-US" dirty="0"/>
          </a:p>
          <a:p>
            <a:pPr marL="285750" indent="-285750" algn="ctr">
              <a:buFont typeface="Arial" charset="0"/>
              <a:buChar char="•"/>
            </a:pPr>
            <a:r>
              <a:rPr lang="en-US" dirty="0"/>
              <a:t>Encourage differentiating apps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/>
              <a:t>Utility (usage) and/or Platform fee (30%)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35188" y="4276511"/>
            <a:ext cx="380307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dApps/Svcs</a:t>
            </a:r>
            <a:endParaRPr lang="en-US" sz="2000" dirty="0"/>
          </a:p>
          <a:p>
            <a:pPr lvl="1"/>
            <a:r>
              <a:rPr lang="en-US" sz="1800" dirty="0"/>
              <a:t>Consume data: Fee</a:t>
            </a:r>
          </a:p>
          <a:p>
            <a:pPr lvl="1"/>
            <a:r>
              <a:rPr lang="en-US" sz="1800" dirty="0"/>
              <a:t>Create data: Fee</a:t>
            </a:r>
          </a:p>
          <a:p>
            <a:pPr lvl="1"/>
            <a:r>
              <a:rPr lang="en-US" sz="1800" dirty="0"/>
              <a:t>dApp/Svc: Fee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68296" y="3213537"/>
            <a:ext cx="28455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Utility tokens (t)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Computation (execution)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Storage (store)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Throughput (data)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Transaction (dAppStore)</a:t>
            </a:r>
          </a:p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440882" y="1417638"/>
            <a:ext cx="3145982" cy="2540372"/>
            <a:chOff x="2916882" y="1417638"/>
            <a:chExt cx="3145982" cy="2540372"/>
          </a:xfrm>
        </p:grpSpPr>
        <p:grpSp>
          <p:nvGrpSpPr>
            <p:cNvPr id="8" name="Group 7"/>
            <p:cNvGrpSpPr/>
            <p:nvPr/>
          </p:nvGrpSpPr>
          <p:grpSpPr>
            <a:xfrm>
              <a:off x="2916882" y="1417638"/>
              <a:ext cx="3145982" cy="2534083"/>
              <a:chOff x="2605155" y="1292585"/>
              <a:chExt cx="3145982" cy="253408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67891" y="1807732"/>
                <a:ext cx="2681855" cy="20189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0110" y="129258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Users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605155" y="2817200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Datsets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836737" y="2817200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Devs</a:t>
                </a:r>
              </a:p>
            </p:txBody>
          </p:sp>
          <p:sp>
            <p:nvSpPr>
              <p:cNvPr id="13" name="Snip Diagonal Corner Rectangle 12"/>
              <p:cNvSpPr/>
              <p:nvPr/>
            </p:nvSpPr>
            <p:spPr>
              <a:xfrm>
                <a:off x="3726592" y="2360000"/>
                <a:ext cx="914400" cy="914400"/>
              </a:xfrm>
              <a:prstGeom prst="snip2Diag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Oasis</a:t>
                </a:r>
              </a:p>
            </p:txBody>
          </p:sp>
          <p:sp>
            <p:nvSpPr>
              <p:cNvPr id="14" name="Bent Arrow 13"/>
              <p:cNvSpPr/>
              <p:nvPr/>
            </p:nvSpPr>
            <p:spPr>
              <a:xfrm>
                <a:off x="2931687" y="1583965"/>
                <a:ext cx="654628" cy="379554"/>
              </a:xfrm>
              <a:prstGeom prst="ben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ent Arrow 14"/>
              <p:cNvSpPr/>
              <p:nvPr/>
            </p:nvSpPr>
            <p:spPr>
              <a:xfrm rot="5400000">
                <a:off x="4444178" y="1862779"/>
                <a:ext cx="654628" cy="379554"/>
              </a:xfrm>
              <a:prstGeom prst="ben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ent Arrow 15"/>
              <p:cNvSpPr/>
              <p:nvPr/>
            </p:nvSpPr>
            <p:spPr>
              <a:xfrm rot="16200000">
                <a:off x="4436082" y="3375843"/>
                <a:ext cx="496939" cy="379554"/>
              </a:xfrm>
              <a:prstGeom prst="ben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Bent Arrow 18"/>
              <p:cNvSpPr/>
              <p:nvPr/>
            </p:nvSpPr>
            <p:spPr>
              <a:xfrm rot="16200000" flipV="1">
                <a:off x="3432409" y="3307598"/>
                <a:ext cx="515312" cy="364026"/>
              </a:xfrm>
              <a:prstGeom prst="ben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Bent Arrow 19"/>
              <p:cNvSpPr/>
              <p:nvPr/>
            </p:nvSpPr>
            <p:spPr>
              <a:xfrm rot="10647565" flipV="1">
                <a:off x="3214754" y="2617093"/>
                <a:ext cx="515312" cy="364026"/>
              </a:xfrm>
              <a:prstGeom prst="ben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Bent Arrow 25"/>
              <p:cNvSpPr/>
              <p:nvPr/>
            </p:nvSpPr>
            <p:spPr>
              <a:xfrm rot="5400000">
                <a:off x="4649093" y="2581081"/>
                <a:ext cx="455456" cy="367104"/>
              </a:xfrm>
              <a:prstGeom prst="bentArrow">
                <a:avLst>
                  <a:gd name="adj1" fmla="val 25000"/>
                  <a:gd name="adj2" fmla="val 25000"/>
                  <a:gd name="adj3" fmla="val 50000"/>
                  <a:gd name="adj4" fmla="val 4375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204698" y="208857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05110" y="358867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38073" y="343742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9690" y="281129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28522" y="180127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14656" y="2728690"/>
              <a:ext cx="258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79952" y="5742487"/>
            <a:ext cx="20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*Evaluate on-prem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3564" y="6507816"/>
            <a:ext cx="6280830" cy="4046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Confidential, Vasu Dalal (</a:t>
            </a:r>
            <a:r>
              <a:rPr lang="en-US" dirty="0" err="1" smtClean="0">
                <a:solidFill>
                  <a:schemeClr val="tx1"/>
                </a:solidFill>
              </a:rPr>
              <a:t>vdalal@gmail.com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83127"/>
            <a:ext cx="7200900" cy="14859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Key Business KPIs*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40159"/>
            <a:ext cx="8229600" cy="518600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Token quantity, value per by dataset, dApp, Developer, User (Consumer/Enterprise) &amp; Platform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Usage &amp; Growth (per month, per Q, per year)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Datasets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bandwidth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storage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# of Developers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# of Enterprises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# of dApps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Enterprise &amp; Developer acquisition </a:t>
            </a:r>
            <a:r>
              <a:rPr lang="en-US" dirty="0">
                <a:solidFill>
                  <a:schemeClr val="tx1"/>
                </a:solidFill>
              </a:rPr>
              <a:t>cost (per month, per Q, per year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Enterprises &amp; </a:t>
            </a:r>
            <a:r>
              <a:rPr lang="en-US" dirty="0">
                <a:solidFill>
                  <a:schemeClr val="tx1"/>
                </a:solidFill>
              </a:rPr>
              <a:t>Developer </a:t>
            </a:r>
            <a:r>
              <a:rPr lang="en-US" dirty="0" smtClean="0">
                <a:solidFill>
                  <a:schemeClr val="tx1"/>
                </a:solidFill>
              </a:rPr>
              <a:t>Retention or churn - % (per month, per Q, per year)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Engagement/Usage (per day, per month, per Q, per year)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bandwidth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Storage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dApps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4882" y="6037118"/>
            <a:ext cx="7502237" cy="57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(growth phase) Encourage, Incentivize, Grow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(long term) Sum </a:t>
            </a:r>
            <a:r>
              <a:rPr lang="en-US" dirty="0" smtClean="0"/>
              <a:t>of dApps + Svcs &gt;&gt; Platform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0800" y="6037118"/>
            <a:ext cx="16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*Growth Phase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15336" y="6507816"/>
            <a:ext cx="6280830" cy="4046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Confidential, Vasu Dalal (</a:t>
            </a:r>
            <a:r>
              <a:rPr lang="en-US" dirty="0" err="1" smtClean="0">
                <a:solidFill>
                  <a:schemeClr val="tx1"/>
                </a:solidFill>
              </a:rPr>
              <a:t>vdalal@gmail.com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83127"/>
            <a:ext cx="7200900" cy="14859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40159"/>
            <a:ext cx="8229600" cy="518600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Challenges* &amp; Potential Resolutions</a:t>
            </a:r>
          </a:p>
          <a:p>
            <a:pPr lvl="5"/>
            <a:r>
              <a:rPr lang="en-US" sz="2000" dirty="0" smtClean="0">
                <a:solidFill>
                  <a:schemeClr val="tx1"/>
                </a:solidFill>
              </a:rPr>
              <a:t>Demonstrated &amp; validated proof for privacy &amp; data protection capabilities</a:t>
            </a:r>
          </a:p>
          <a:p>
            <a:pPr lvl="5"/>
            <a:r>
              <a:rPr lang="en-US" sz="2000" dirty="0" smtClean="0">
                <a:solidFill>
                  <a:schemeClr val="tx1"/>
                </a:solidFill>
              </a:rPr>
              <a:t>Prioritize Verticals</a:t>
            </a:r>
          </a:p>
          <a:p>
            <a:pPr lvl="5"/>
            <a:r>
              <a:rPr lang="en-US" sz="2000" dirty="0" smtClean="0">
                <a:solidFill>
                  <a:schemeClr val="tx1"/>
                </a:solidFill>
              </a:rPr>
              <a:t>Prioritize </a:t>
            </a:r>
            <a:r>
              <a:rPr lang="en-US" sz="2000" dirty="0" err="1" smtClean="0">
                <a:solidFill>
                  <a:schemeClr val="tx1"/>
                </a:solidFill>
              </a:rPr>
              <a:t>Usecases</a:t>
            </a:r>
            <a:r>
              <a:rPr lang="en-US" sz="2000" dirty="0" smtClean="0">
                <a:solidFill>
                  <a:schemeClr val="tx1"/>
                </a:solidFill>
              </a:rPr>
              <a:t> (dApps, Svcs)</a:t>
            </a:r>
          </a:p>
          <a:p>
            <a:pPr lvl="5"/>
            <a:r>
              <a:rPr lang="en-US" sz="2000" dirty="0" smtClean="0">
                <a:solidFill>
                  <a:schemeClr val="tx1"/>
                </a:solidFill>
              </a:rPr>
              <a:t>Datasets, Data formats &amp; Access rights</a:t>
            </a:r>
          </a:p>
          <a:p>
            <a:pPr lvl="5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en-US" sz="2800" dirty="0">
              <a:solidFill>
                <a:schemeClr val="tx1"/>
              </a:solidFill>
            </a:endParaRPr>
          </a:p>
          <a:p>
            <a:pPr lvl="5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2800" dirty="0" smtClean="0">
                <a:solidFill>
                  <a:schemeClr val="tx1"/>
                </a:solidFill>
              </a:rPr>
              <a:t>Platform Roadmap</a:t>
            </a:r>
          </a:p>
          <a:p>
            <a:pPr lvl="5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en-US" sz="2800" dirty="0">
              <a:solidFill>
                <a:schemeClr val="tx1"/>
              </a:solidFill>
            </a:endParaRPr>
          </a:p>
          <a:p>
            <a:pPr lvl="5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2800" dirty="0">
                <a:solidFill>
                  <a:schemeClr val="tx1"/>
                </a:solidFill>
              </a:rPr>
              <a:t>Marketing </a:t>
            </a:r>
            <a:r>
              <a:rPr lang="en-US" sz="2800" dirty="0" smtClean="0">
                <a:solidFill>
                  <a:schemeClr val="tx1"/>
                </a:solidFill>
              </a:rPr>
              <a:t>Plan</a:t>
            </a:r>
            <a:endParaRPr lang="en-US" sz="2800" dirty="0">
              <a:solidFill>
                <a:schemeClr val="tx1"/>
              </a:solidFill>
            </a:endParaRPr>
          </a:p>
          <a:p>
            <a:pPr lvl="5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10800" y="6037118"/>
            <a:ext cx="17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*not exhaustive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Confidential, Vasu Dalal (</a:t>
            </a:r>
            <a:r>
              <a:rPr lang="en-US" dirty="0" err="1" smtClean="0">
                <a:solidFill>
                  <a:schemeClr val="tx1"/>
                </a:solidFill>
              </a:rPr>
              <a:t>vdalal@gmail.com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83127"/>
            <a:ext cx="7200900" cy="14859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Key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40159"/>
            <a:ext cx="8229600" cy="518600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hlinkClick r:id="rId2"/>
              </a:rPr>
              <a:t>”</a:t>
            </a:r>
            <a:r>
              <a:rPr lang="en-US" sz="2800" dirty="0" err="1" smtClean="0"/>
              <a:t>Ekiden</a:t>
            </a:r>
            <a:r>
              <a:rPr lang="en-US" sz="2800" dirty="0"/>
              <a:t>: A Platform for Confidentiality-Preserving, Trustworthy, and Performant Smart </a:t>
            </a:r>
            <a:r>
              <a:rPr lang="en-US" sz="2800" dirty="0" smtClean="0"/>
              <a:t>Contracts</a:t>
            </a:r>
            <a:r>
              <a:rPr lang="en-US" sz="2800" dirty="0" smtClean="0">
                <a:hlinkClick r:id="rId2"/>
              </a:rPr>
              <a:t>” 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arxiv.org/pdf/1804.05141.pdf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“</a:t>
            </a:r>
            <a:r>
              <a:rPr lang="en-US" sz="2800" dirty="0"/>
              <a:t>Oasis Labs Review And </a:t>
            </a:r>
            <a:r>
              <a:rPr lang="en-US" sz="2800" dirty="0" err="1"/>
              <a:t>Ekiden</a:t>
            </a:r>
            <a:r>
              <a:rPr lang="en-US" sz="2800" dirty="0"/>
              <a:t> </a:t>
            </a:r>
            <a:r>
              <a:rPr lang="en-US" sz="2800" dirty="0" smtClean="0"/>
              <a:t>Protocol</a:t>
            </a:r>
            <a:r>
              <a:rPr lang="en-US" sz="2800" dirty="0" smtClean="0">
                <a:hlinkClick r:id="rId3"/>
              </a:rPr>
              <a:t>” https</a:t>
            </a:r>
            <a:r>
              <a:rPr lang="en-US" sz="2800" dirty="0">
                <a:hlinkClick r:id="rId3"/>
              </a:rPr>
              <a:t>://cryptobriefing.com/oasis-labs-ico-review-ekiden-protocol/</a:t>
            </a:r>
            <a:endParaRPr lang="en-US" sz="2800" dirty="0" smtClean="0"/>
          </a:p>
          <a:p>
            <a:r>
              <a:rPr lang="en-US" sz="2800" b="1" dirty="0" smtClean="0">
                <a:hlinkClick r:id="rId4"/>
              </a:rPr>
              <a:t>”</a:t>
            </a:r>
            <a:r>
              <a:rPr lang="en-US" sz="2800" dirty="0" smtClean="0"/>
              <a:t>How </a:t>
            </a:r>
            <a:r>
              <a:rPr lang="en-US" sz="2800" dirty="0"/>
              <a:t>a Startup Is Using the </a:t>
            </a:r>
            <a:r>
              <a:rPr lang="en-US" sz="2800" dirty="0" err="1"/>
              <a:t>Blockchain</a:t>
            </a:r>
            <a:r>
              <a:rPr lang="en-US" sz="2800" dirty="0"/>
              <a:t> to Protect Your </a:t>
            </a:r>
            <a:r>
              <a:rPr lang="en-US" sz="2800" dirty="0" smtClean="0"/>
              <a:t>Privacy</a:t>
            </a:r>
            <a:r>
              <a:rPr lang="en-US" sz="2800" b="1" dirty="0" smtClean="0">
                <a:hlinkClick r:id="rId4"/>
              </a:rPr>
              <a:t>” </a:t>
            </a: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://www.wired.com/story/how-a-startup-is-using-the-blockchain-to-protect-your-privacy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>
              <a:hlinkClick r:id="rId5"/>
            </a:endParaRPr>
          </a:p>
          <a:p>
            <a:r>
              <a:rPr lang="en-US" sz="2800" dirty="0" smtClean="0">
                <a:hlinkClick r:id="rId5"/>
              </a:rPr>
              <a:t>“</a:t>
            </a:r>
            <a:r>
              <a:rPr lang="en-US" sz="2800" b="1" dirty="0"/>
              <a:t>Meet Oasis Labs, the </a:t>
            </a:r>
            <a:r>
              <a:rPr lang="en-US" sz="2800" b="1" dirty="0" err="1"/>
              <a:t>blockchain</a:t>
            </a:r>
            <a:r>
              <a:rPr lang="en-US" sz="2800" b="1" dirty="0"/>
              <a:t> startup Silicon Valley is buzzing </a:t>
            </a:r>
            <a:r>
              <a:rPr lang="en-US" sz="2800" b="1" dirty="0" smtClean="0"/>
              <a:t>about</a:t>
            </a:r>
            <a:r>
              <a:rPr lang="en-US" sz="2800" b="1" dirty="0" smtClean="0">
                <a:hlinkClick r:id="rId5"/>
              </a:rPr>
              <a:t>” </a:t>
            </a:r>
            <a:r>
              <a:rPr lang="en-US" sz="2800" dirty="0" smtClean="0">
                <a:hlinkClick r:id="rId5"/>
              </a:rPr>
              <a:t>https</a:t>
            </a:r>
            <a:r>
              <a:rPr lang="en-US" sz="2800" dirty="0">
                <a:hlinkClick r:id="rId5"/>
              </a:rPr>
              <a:t>://www.technologyreview.com/s/611626/meet-oasis-labs-the-blockchain-startup-silicon-valley-is-buzzing-about</a:t>
            </a:r>
            <a:r>
              <a:rPr lang="en-US" sz="2800" dirty="0" smtClean="0">
                <a:hlinkClick r:id="rId5"/>
              </a:rPr>
              <a:t>/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Confidential, Vasu Dalal (</a:t>
            </a:r>
            <a:r>
              <a:rPr lang="en-US" dirty="0" err="1" smtClean="0">
                <a:solidFill>
                  <a:schemeClr val="tx1"/>
                </a:solidFill>
              </a:rPr>
              <a:t>vdalal@gmail.com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3564" y="6145442"/>
            <a:ext cx="78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Note: I </a:t>
            </a:r>
            <a:r>
              <a:rPr lang="en-US" dirty="0" smtClean="0"/>
              <a:t>am NOT affiliated with Oasis Labs. Views are my own.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920" y="145473"/>
            <a:ext cx="7200900" cy="14859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025" y="142431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“Privacy preserving cloud computing platform on the blockchain”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123977" y="3469085"/>
            <a:ext cx="5944047" cy="1687765"/>
            <a:chOff x="1412716" y="4061366"/>
            <a:chExt cx="5944047" cy="1687765"/>
          </a:xfrm>
        </p:grpSpPr>
        <p:sp>
          <p:nvSpPr>
            <p:cNvPr id="10" name="Rectangle 9"/>
            <p:cNvSpPr/>
            <p:nvPr/>
          </p:nvSpPr>
          <p:spPr>
            <a:xfrm>
              <a:off x="1412716" y="4623954"/>
              <a:ext cx="5944047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Oasis Platform (Availability, Scalability &amp; Privacy)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24202" y="5312713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9185" y="5312713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9165" y="5312713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13565" y="5312713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27965" y="5312713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04711" y="5312713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32345" y="4061366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dApp/Svc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22517" y="4061366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dApp/Svc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27859" y="4061366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dApp/Svc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33201" y="4061366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dApp/Svc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Confidential, Vasu Dalal (</a:t>
            </a:r>
            <a:r>
              <a:rPr lang="en-US" dirty="0" err="1" smtClean="0">
                <a:solidFill>
                  <a:schemeClr val="tx1"/>
                </a:solidFill>
              </a:rPr>
              <a:t>vdalal@gmail.com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191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464" y="1045496"/>
            <a:ext cx="9408936" cy="55662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Platform enabling unique use-cases while ensuring </a:t>
            </a:r>
            <a:r>
              <a:rPr lang="en-US" dirty="0">
                <a:solidFill>
                  <a:schemeClr val="tx1"/>
                </a:solidFill>
              </a:rPr>
              <a:t>data security </a:t>
            </a:r>
            <a:r>
              <a:rPr lang="en-US" dirty="0" smtClean="0">
                <a:solidFill>
                  <a:schemeClr val="tx1"/>
                </a:solidFill>
              </a:rPr>
              <a:t>&amp; </a:t>
            </a:r>
            <a:r>
              <a:rPr lang="en-US" dirty="0">
                <a:solidFill>
                  <a:schemeClr val="tx1"/>
                </a:solidFill>
              </a:rPr>
              <a:t>user </a:t>
            </a:r>
            <a:r>
              <a:rPr lang="en-US" dirty="0" smtClean="0">
                <a:solidFill>
                  <a:schemeClr val="tx1"/>
                </a:solidFill>
              </a:rPr>
              <a:t>privacy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Balance wholesome usage with consumers need for </a:t>
            </a:r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rivacy protection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Sample Verticals &amp; Use-cases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#1 Enterprises</a:t>
            </a:r>
          </a:p>
          <a:p>
            <a:pPr lvl="8"/>
            <a:r>
              <a:rPr lang="en-US" sz="1200" dirty="0" smtClean="0">
                <a:solidFill>
                  <a:schemeClr val="tx1"/>
                </a:solidFill>
              </a:rPr>
              <a:t>Healthcare </a:t>
            </a:r>
            <a:r>
              <a:rPr lang="en-US" sz="1200" dirty="0">
                <a:solidFill>
                  <a:schemeClr val="tx1"/>
                </a:solidFill>
              </a:rPr>
              <a:t>&amp; Medicine </a:t>
            </a:r>
          </a:p>
          <a:p>
            <a:pPr lvl="8"/>
            <a:r>
              <a:rPr lang="en-US" sz="1200" dirty="0" smtClean="0">
                <a:solidFill>
                  <a:schemeClr val="tx1"/>
                </a:solidFill>
              </a:rPr>
              <a:t>AI &amp; Training/Machine Learning</a:t>
            </a:r>
            <a:endParaRPr lang="en-US" sz="1200" dirty="0">
              <a:solidFill>
                <a:schemeClr val="tx1"/>
              </a:solidFill>
            </a:endParaRPr>
          </a:p>
          <a:p>
            <a:pPr lvl="8"/>
            <a:r>
              <a:rPr lang="en-US" sz="1200" dirty="0">
                <a:solidFill>
                  <a:schemeClr val="tx1"/>
                </a:solidFill>
              </a:rPr>
              <a:t>Finance </a:t>
            </a:r>
          </a:p>
          <a:p>
            <a:pPr lvl="8"/>
            <a:r>
              <a:rPr lang="en-US" sz="1200" dirty="0" smtClean="0">
                <a:solidFill>
                  <a:schemeClr val="tx1"/>
                </a:solidFill>
              </a:rPr>
              <a:t>Supply chain</a:t>
            </a:r>
          </a:p>
          <a:p>
            <a:pPr lvl="8"/>
            <a:r>
              <a:rPr lang="en-US" sz="1200" dirty="0" smtClean="0">
                <a:solidFill>
                  <a:schemeClr val="tx1"/>
                </a:solidFill>
              </a:rPr>
              <a:t>IoT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#2 Consumers</a:t>
            </a:r>
          </a:p>
          <a:p>
            <a:pPr lvl="6"/>
            <a:r>
              <a:rPr lang="en-US" sz="1200" dirty="0" smtClean="0">
                <a:solidFill>
                  <a:schemeClr val="tx1"/>
                </a:solidFill>
              </a:rPr>
              <a:t>Personal data privacy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#3 Government</a:t>
            </a:r>
          </a:p>
          <a:p>
            <a:pPr lvl="6"/>
            <a:r>
              <a:rPr lang="en-US" sz="1200" dirty="0" smtClean="0">
                <a:solidFill>
                  <a:schemeClr val="tx1"/>
                </a:solidFill>
              </a:rPr>
              <a:t>Voting</a:t>
            </a:r>
          </a:p>
          <a:p>
            <a:pPr lvl="6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ensus</a:t>
            </a:r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05745" y="3877391"/>
            <a:ext cx="5944047" cy="1687765"/>
            <a:chOff x="1412716" y="4061366"/>
            <a:chExt cx="5944047" cy="1687765"/>
          </a:xfrm>
        </p:grpSpPr>
        <p:sp>
          <p:nvSpPr>
            <p:cNvPr id="6" name="Rectangle 5"/>
            <p:cNvSpPr/>
            <p:nvPr/>
          </p:nvSpPr>
          <p:spPr>
            <a:xfrm>
              <a:off x="1412716" y="4623954"/>
              <a:ext cx="5944047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Oasis Platform (Availability, Scalability &amp; Privacy)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24202" y="5312713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69185" y="5312713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99165" y="5312713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13565" y="5312713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27965" y="5312713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04711" y="5312713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32345" y="4061366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dApp/Svc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22517" y="4061366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dApp/Svc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7859" y="4061366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dApp/Svc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33201" y="4061366"/>
              <a:ext cx="581890" cy="436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dApp/Svc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Confidential, Vasu Dalal (</a:t>
            </a:r>
            <a:r>
              <a:rPr lang="en-US" dirty="0" err="1" smtClean="0">
                <a:solidFill>
                  <a:schemeClr val="tx1"/>
                </a:solidFill>
              </a:rPr>
              <a:t>vdalal@gmail.com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673" y="10838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Why?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028" y="1398675"/>
            <a:ext cx="9855289" cy="44225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Value Propositions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Privacy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Highly Scalable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End-to-End Security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Rich Toolkits &amp; Libraries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Blockchain-based (tamperproof, decentralized &amp; highly available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Confidential, Vasu Dalal (</a:t>
            </a:r>
            <a:r>
              <a:rPr lang="en-US" dirty="0" err="1" smtClean="0">
                <a:solidFill>
                  <a:schemeClr val="tx1"/>
                </a:solidFill>
              </a:rPr>
              <a:t>vdalal@gmail.com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990" y="4603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Mega Trends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151" y="1296494"/>
            <a:ext cx="10268170" cy="410189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Privacy &amp; Security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(pull) enterprise &amp; consumer need!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(push) </a:t>
            </a:r>
            <a:r>
              <a:rPr lang="en-US" sz="2800" dirty="0" smtClean="0">
                <a:solidFill>
                  <a:schemeClr val="tx1"/>
                </a:solidFill>
              </a:rPr>
              <a:t>Regulations </a:t>
            </a:r>
            <a:r>
              <a:rPr lang="en-US" sz="2800" dirty="0">
                <a:solidFill>
                  <a:schemeClr val="tx1"/>
                </a:solidFill>
              </a:rPr>
              <a:t>(GPDR, CA Consumer Privacy Act A.B 375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BigData, AI/Machine Learning &amp; Training with Wholesome consumption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Blockchain (Integrity, Availability)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507673" y="5846032"/>
            <a:ext cx="7502237" cy="7484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Oasis Platform </a:t>
            </a:r>
            <a:r>
              <a:rPr lang="en-US" sz="2000" dirty="0"/>
              <a:t>aligned with mega trends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518702"/>
            <a:ext cx="6280830" cy="404614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Confidential, Vasu Dalal (vdalal@gmail.com)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672" y="8016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Key Goals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735" y="925976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Platform</a:t>
            </a:r>
          </a:p>
          <a:p>
            <a:pPr>
              <a:buFont typeface="Wingdings" charset="2"/>
              <a:buChar char="è"/>
            </a:pPr>
            <a:r>
              <a:rPr lang="en-US" dirty="0" smtClean="0">
                <a:solidFill>
                  <a:schemeClr val="tx1"/>
                </a:solidFill>
              </a:rPr>
              <a:t>Privacy</a:t>
            </a:r>
            <a:r>
              <a:rPr lang="en-US" dirty="0">
                <a:solidFill>
                  <a:schemeClr val="tx1"/>
                </a:solidFill>
              </a:rPr>
              <a:t>, Security</a:t>
            </a:r>
            <a:r>
              <a:rPr lang="en-US" dirty="0" smtClean="0">
                <a:solidFill>
                  <a:schemeClr val="tx1"/>
                </a:solidFill>
              </a:rPr>
              <a:t>, &amp; Blockchain agnostic</a:t>
            </a:r>
          </a:p>
          <a:p>
            <a:pPr>
              <a:buFont typeface="Wingdings" charset="2"/>
              <a:buChar char="è"/>
            </a:pPr>
            <a:r>
              <a:rPr lang="en-US" dirty="0" smtClean="0">
                <a:solidFill>
                  <a:schemeClr val="tx1"/>
                </a:solidFill>
              </a:rPr>
              <a:t>Quality Datasets, Verified Enterprises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dApps &amp; Svcs</a:t>
            </a:r>
          </a:p>
          <a:p>
            <a:pPr>
              <a:buFont typeface="Wingdings" charset="2"/>
              <a:buChar char="è"/>
            </a:pPr>
            <a:r>
              <a:rPr lang="en-US" dirty="0" smtClean="0">
                <a:solidFill>
                  <a:schemeClr val="tx1"/>
                </a:solidFill>
              </a:rPr>
              <a:t>Unique &amp; privacy preserving</a:t>
            </a:r>
          </a:p>
          <a:p>
            <a:pPr>
              <a:buFont typeface="Wingdings" charset="2"/>
              <a:buChar char="è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è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Platform Economics</a:t>
            </a:r>
          </a:p>
          <a:p>
            <a:pPr>
              <a:buFont typeface="Wingdings" charset="2"/>
              <a:buChar char="è"/>
            </a:pPr>
            <a:r>
              <a:rPr lang="en-US" dirty="0" smtClean="0">
                <a:solidFill>
                  <a:schemeClr val="tx1"/>
                </a:solidFill>
              </a:rPr>
              <a:t>2-sided network</a:t>
            </a:r>
          </a:p>
          <a:p>
            <a:pPr>
              <a:buFont typeface="Wingdings" charset="2"/>
              <a:buChar char="è"/>
            </a:pPr>
            <a:r>
              <a:rPr lang="en-US" dirty="0" smtClean="0">
                <a:solidFill>
                  <a:schemeClr val="tx1"/>
                </a:solidFill>
              </a:rPr>
              <a:t>Clear Governance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298764" y="3293092"/>
            <a:ext cx="5279085" cy="1758557"/>
            <a:chOff x="1530782" y="4061366"/>
            <a:chExt cx="5944047" cy="1758557"/>
          </a:xfrm>
        </p:grpSpPr>
        <p:sp>
          <p:nvSpPr>
            <p:cNvPr id="22" name="Bent Arrow 21"/>
            <p:cNvSpPr/>
            <p:nvPr/>
          </p:nvSpPr>
          <p:spPr>
            <a:xfrm rot="5400000">
              <a:off x="3119927" y="4915755"/>
              <a:ext cx="474040" cy="420285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530782" y="4061366"/>
              <a:ext cx="5944047" cy="1758557"/>
              <a:chOff x="1412716" y="4061366"/>
              <a:chExt cx="5944047" cy="175855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12716" y="4623954"/>
                <a:ext cx="5944047" cy="436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Oasis Platform (Availability, Scalability &amp; Privacy)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132737" y="5366421"/>
                <a:ext cx="581890" cy="436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Datasets</a:t>
                </a:r>
                <a:endParaRPr lang="en-US" sz="14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948832" y="5375798"/>
                <a:ext cx="581890" cy="436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Datasets</a:t>
                </a:r>
                <a:endParaRPr lang="en-US" sz="14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02849" y="5383505"/>
                <a:ext cx="581890" cy="436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Datasets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686302" y="5375798"/>
                <a:ext cx="581890" cy="436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Datasets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48676" y="5383505"/>
                <a:ext cx="609295" cy="436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Datasets</a:t>
                </a:r>
                <a:endParaRPr lang="en-US" sz="1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432129" y="5383505"/>
                <a:ext cx="581890" cy="436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Datasets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32345" y="4061366"/>
                <a:ext cx="581890" cy="436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dApp/Svc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22517" y="4061366"/>
                <a:ext cx="581890" cy="436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dApp/Svc</a:t>
                </a:r>
                <a:endParaRPr lang="en-US" sz="16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727859" y="4061366"/>
                <a:ext cx="581890" cy="436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dApp/Svc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33201" y="4061366"/>
                <a:ext cx="581890" cy="4364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dApp/Svc</a:t>
                </a:r>
              </a:p>
            </p:txBody>
          </p:sp>
        </p:grpSp>
        <p:sp>
          <p:nvSpPr>
            <p:cNvPr id="18" name="Bent Arrow 17"/>
            <p:cNvSpPr/>
            <p:nvPr/>
          </p:nvSpPr>
          <p:spPr>
            <a:xfrm rot="162646">
              <a:off x="1623786" y="4090395"/>
              <a:ext cx="589819" cy="454340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16200000">
              <a:off x="1463043" y="5173419"/>
              <a:ext cx="589819" cy="454340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Bent Arrow 19"/>
            <p:cNvSpPr/>
            <p:nvPr/>
          </p:nvSpPr>
          <p:spPr>
            <a:xfrm rot="5400000">
              <a:off x="3084591" y="4131485"/>
              <a:ext cx="474040" cy="420285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Confidential, Vasu Dalal (</a:t>
            </a:r>
            <a:r>
              <a:rPr lang="en-US" dirty="0" err="1" smtClean="0">
                <a:solidFill>
                  <a:schemeClr val="tx1"/>
                </a:solidFill>
              </a:rPr>
              <a:t>vdalal@gmail.com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990" y="751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Strategy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84" y="849757"/>
            <a:ext cx="4167368" cy="4525963"/>
          </a:xfrm>
        </p:spPr>
        <p:txBody>
          <a:bodyPr>
            <a:normAutofit/>
          </a:bodyPr>
          <a:lstStyle/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b="1" dirty="0">
                <a:solidFill>
                  <a:schemeClr val="tx1"/>
                </a:solidFill>
              </a:rPr>
              <a:t>Enterprises &amp; </a:t>
            </a:r>
            <a:r>
              <a:rPr lang="en-US" b="1" dirty="0" smtClean="0">
                <a:solidFill>
                  <a:schemeClr val="tx1"/>
                </a:solidFill>
              </a:rPr>
              <a:t>Government</a:t>
            </a:r>
            <a:r>
              <a:rPr lang="en-US" b="1" dirty="0" smtClean="0">
                <a:solidFill>
                  <a:schemeClr val="tx1"/>
                </a:solidFill>
                <a:sym typeface="Wingdings"/>
              </a:rPr>
              <a:t> </a:t>
            </a:r>
            <a:r>
              <a:rPr lang="en-US" b="1" i="1" dirty="0">
                <a:solidFill>
                  <a:schemeClr val="tx1"/>
                </a:solidFill>
                <a:sym typeface="Wingdings"/>
              </a:rPr>
              <a:t>“Encourage”</a:t>
            </a:r>
            <a:endParaRPr lang="en-US" b="1" i="1" dirty="0">
              <a:solidFill>
                <a:schemeClr val="tx1"/>
              </a:solidFill>
            </a:endParaRPr>
          </a:p>
          <a:p>
            <a:pPr lvl="1"/>
            <a:r>
              <a:rPr lang="en-US" sz="1800" i="0" dirty="0" smtClean="0">
                <a:solidFill>
                  <a:schemeClr val="tx1"/>
                </a:solidFill>
              </a:rPr>
              <a:t>Wholesome usage (privacy guarantee)</a:t>
            </a:r>
            <a:endParaRPr lang="en-US" sz="1800" i="0" dirty="0">
              <a:solidFill>
                <a:schemeClr val="tx1"/>
              </a:solidFill>
            </a:endParaRPr>
          </a:p>
          <a:p>
            <a:pPr lvl="4"/>
            <a:r>
              <a:rPr lang="en-US" sz="1400" dirty="0" smtClean="0">
                <a:solidFill>
                  <a:schemeClr val="tx1"/>
                </a:solidFill>
              </a:rPr>
              <a:t>AI </a:t>
            </a:r>
            <a:r>
              <a:rPr lang="en-US" sz="1400" dirty="0">
                <a:solidFill>
                  <a:schemeClr val="tx1"/>
                </a:solidFill>
              </a:rPr>
              <a:t>&amp; Machine Learning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Quality </a:t>
            </a:r>
            <a:r>
              <a:rPr lang="en-US" sz="1800" dirty="0">
                <a:solidFill>
                  <a:schemeClr val="tx1"/>
                </a:solidFill>
              </a:rPr>
              <a:t>datasets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Unique usecases</a:t>
            </a:r>
            <a:endParaRPr lang="en-US" sz="1800" dirty="0">
              <a:solidFill>
                <a:schemeClr val="tx1"/>
              </a:solidFill>
            </a:endParaRPr>
          </a:p>
          <a:p>
            <a:pPr lvl="4"/>
            <a:r>
              <a:rPr lang="en-US" dirty="0" smtClean="0">
                <a:solidFill>
                  <a:schemeClr val="tx1"/>
                </a:solidFill>
              </a:rPr>
              <a:t>Usecases: Escrow, blockchain &amp;</a:t>
            </a:r>
            <a:endParaRPr lang="en-US" dirty="0">
              <a:solidFill>
                <a:schemeClr val="tx1"/>
              </a:solidFill>
            </a:endParaRPr>
          </a:p>
          <a:p>
            <a:pPr marL="0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Collaborate w many (one to many)</a:t>
            </a:r>
          </a:p>
          <a:p>
            <a:pPr marL="0" lvl="2" indent="0">
              <a:buNone/>
            </a:pPr>
            <a:endParaRPr lang="en-US" sz="1600" i="1" dirty="0">
              <a:solidFill>
                <a:schemeClr val="tx1"/>
              </a:solidFill>
            </a:endParaRPr>
          </a:p>
          <a:p>
            <a:pPr lvl="2"/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03689" y="732643"/>
            <a:ext cx="4688311" cy="508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sz="2400" b="1" dirty="0"/>
              <a:t>Developers </a:t>
            </a:r>
            <a:r>
              <a:rPr lang="en-US" sz="2400" b="1" dirty="0">
                <a:sym typeface="Wingdings"/>
              </a:rPr>
              <a:t> </a:t>
            </a:r>
            <a:r>
              <a:rPr lang="en-US" sz="2400" b="1" dirty="0"/>
              <a:t>“</a:t>
            </a:r>
            <a:r>
              <a:rPr lang="en-US" sz="2400" b="1" i="1" dirty="0"/>
              <a:t>Incentivize</a:t>
            </a:r>
            <a:r>
              <a:rPr lang="en-US" sz="2400" b="1" dirty="0"/>
              <a:t>”</a:t>
            </a:r>
          </a:p>
          <a:p>
            <a:pPr lvl="1"/>
            <a:r>
              <a:rPr lang="en-US" sz="1800" dirty="0"/>
              <a:t>Platform &amp; SDK</a:t>
            </a:r>
          </a:p>
          <a:p>
            <a:pPr lvl="1"/>
            <a:r>
              <a:rPr lang="en-US" sz="2000" dirty="0" smtClean="0"/>
              <a:t>Consumers</a:t>
            </a:r>
            <a:endParaRPr lang="en-US" sz="3200" dirty="0"/>
          </a:p>
          <a:p>
            <a:pPr lvl="2"/>
            <a:r>
              <a:rPr lang="en-US" sz="2000" dirty="0" smtClean="0"/>
              <a:t>Differentiating dApps or Legacy </a:t>
            </a:r>
            <a:r>
              <a:rPr lang="en-US" sz="2000" dirty="0"/>
              <a:t>apps with Privacy layer (Web or </a:t>
            </a:r>
            <a:r>
              <a:rPr lang="en-US" sz="2000" dirty="0" smtClean="0"/>
              <a:t>mobile)</a:t>
            </a:r>
          </a:p>
          <a:p>
            <a:pPr lvl="2"/>
            <a:r>
              <a:rPr lang="en-US" sz="2000" dirty="0" smtClean="0"/>
              <a:t>“Incognito </a:t>
            </a:r>
            <a:r>
              <a:rPr lang="en-US" sz="2000" dirty="0"/>
              <a:t>mode for </a:t>
            </a:r>
            <a:r>
              <a:rPr lang="en-US" sz="2000" dirty="0" smtClean="0"/>
              <a:t>consumers data”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07673" y="5846032"/>
            <a:ext cx="7502237" cy="7484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r>
              <a:rPr lang="en-US" dirty="0"/>
              <a:t>Platform: Quality Datasets, Verified Enterprises &amp; Developers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/>
              <a:t>Developers: Unique dApps with Privacy/Security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/>
              <a:t>Legacy Apps: Encourage progressive enterprises in key verticals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68615" y="3979683"/>
            <a:ext cx="380307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dApps/Svcs </a:t>
            </a:r>
            <a:r>
              <a:rPr lang="en-US" sz="2000" b="1" dirty="0">
                <a:sym typeface="Wingdings"/>
              </a:rPr>
              <a:t> “</a:t>
            </a:r>
            <a:r>
              <a:rPr lang="en-US" sz="2000" b="1" i="1" dirty="0">
                <a:sym typeface="Wingdings"/>
              </a:rPr>
              <a:t>Enable</a:t>
            </a:r>
            <a:r>
              <a:rPr lang="en-US" sz="2000" b="1" dirty="0">
                <a:sym typeface="Wingdings"/>
              </a:rPr>
              <a:t>”</a:t>
            </a:r>
            <a:endParaRPr lang="en-US" sz="2400" b="1" dirty="0"/>
          </a:p>
          <a:p>
            <a:pPr lvl="1"/>
            <a:r>
              <a:rPr lang="en-US" sz="2000" dirty="0"/>
              <a:t>Consume data</a:t>
            </a:r>
          </a:p>
          <a:p>
            <a:pPr lvl="1"/>
            <a:r>
              <a:rPr lang="en-US" sz="2000" dirty="0"/>
              <a:t>Create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129155" y="1292585"/>
            <a:ext cx="3145982" cy="2970780"/>
            <a:chOff x="2605155" y="1292585"/>
            <a:chExt cx="3145982" cy="2970780"/>
          </a:xfrm>
        </p:grpSpPr>
        <p:sp>
          <p:nvSpPr>
            <p:cNvPr id="14" name="Oval 13"/>
            <p:cNvSpPr/>
            <p:nvPr/>
          </p:nvSpPr>
          <p:spPr>
            <a:xfrm>
              <a:off x="2867891" y="1807732"/>
              <a:ext cx="2681855" cy="20189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650110" y="1292585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605155" y="2817200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dApp/</a:t>
              </a:r>
            </a:p>
            <a:p>
              <a:pPr algn="ctr"/>
              <a:r>
                <a:rPr lang="en-US" sz="1400" dirty="0"/>
                <a:t>Svcs &amp; Users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836737" y="2817200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</a:t>
              </a:r>
            </a:p>
          </p:txBody>
        </p:sp>
        <p:sp>
          <p:nvSpPr>
            <p:cNvPr id="15" name="Snip Diagonal Corner Rectangle 14"/>
            <p:cNvSpPr/>
            <p:nvPr/>
          </p:nvSpPr>
          <p:spPr>
            <a:xfrm>
              <a:off x="3726592" y="2360000"/>
              <a:ext cx="914400" cy="914400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Oasis</a:t>
              </a:r>
            </a:p>
          </p:txBody>
        </p:sp>
        <p:sp>
          <p:nvSpPr>
            <p:cNvPr id="18" name="Bent Arrow 17"/>
            <p:cNvSpPr/>
            <p:nvPr/>
          </p:nvSpPr>
          <p:spPr>
            <a:xfrm>
              <a:off x="2700574" y="1750589"/>
              <a:ext cx="654628" cy="379554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>
              <a:off x="5058401" y="1802250"/>
              <a:ext cx="654628" cy="379554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Bent Arrow 19"/>
            <p:cNvSpPr/>
            <p:nvPr/>
          </p:nvSpPr>
          <p:spPr>
            <a:xfrm rot="10800000">
              <a:off x="4143509" y="3883811"/>
              <a:ext cx="654628" cy="379554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3564" y="6507816"/>
            <a:ext cx="6280830" cy="4046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Confidential, Vasu Dalal (</a:t>
            </a:r>
            <a:r>
              <a:rPr lang="en-US" dirty="0" err="1" smtClean="0">
                <a:solidFill>
                  <a:schemeClr val="tx1"/>
                </a:solidFill>
              </a:rPr>
              <a:t>vdalal@gmail.com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519" y="26778"/>
            <a:ext cx="8229600" cy="1143000"/>
          </a:xfrm>
        </p:spPr>
        <p:txBody>
          <a:bodyPr/>
          <a:lstStyle/>
          <a:p>
            <a:r>
              <a:rPr lang="en-US" dirty="0" smtClean="0"/>
              <a:t>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793" y="767488"/>
            <a:ext cx="4622497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b="1" i="0" dirty="0">
                <a:solidFill>
                  <a:schemeClr val="tx1"/>
                </a:solidFill>
              </a:rPr>
              <a:t>Datasets</a:t>
            </a:r>
          </a:p>
          <a:p>
            <a:pPr marL="742950" lvl="2" indent="-342900"/>
            <a:r>
              <a:rPr lang="en-US" sz="1600" dirty="0">
                <a:solidFill>
                  <a:schemeClr val="tx1"/>
                </a:solidFill>
              </a:rPr>
              <a:t>Seed publicly available datasets</a:t>
            </a:r>
          </a:p>
          <a:p>
            <a:pPr marL="742950" lvl="2" indent="-342900"/>
            <a:r>
              <a:rPr lang="en-US" sz="1200" dirty="0">
                <a:solidFill>
                  <a:schemeClr val="tx1"/>
                </a:solidFill>
              </a:rPr>
              <a:t>Genomes, weather, temperature,</a:t>
            </a:r>
          </a:p>
          <a:p>
            <a:pPr marL="0" lvl="2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census, vehicles, govt. public </a:t>
            </a:r>
            <a:r>
              <a:rPr lang="en-US" sz="1200" dirty="0" smtClean="0">
                <a:solidFill>
                  <a:schemeClr val="tx1"/>
                </a:solidFill>
              </a:rPr>
              <a:t>data, public health </a:t>
            </a:r>
            <a:r>
              <a:rPr lang="en-US" sz="1200" dirty="0">
                <a:solidFill>
                  <a:schemeClr val="tx1"/>
                </a:solidFill>
              </a:rPr>
              <a:t>etc.</a:t>
            </a:r>
          </a:p>
          <a:p>
            <a:pPr marL="742950" lvl="2" indent="-342900"/>
            <a:r>
              <a:rPr lang="en-US" sz="1600" dirty="0">
                <a:solidFill>
                  <a:schemeClr val="tx1"/>
                </a:solidFill>
              </a:rPr>
              <a:t>Encourage </a:t>
            </a:r>
            <a:r>
              <a:rPr lang="en-US" sz="1600" dirty="0" smtClean="0">
                <a:solidFill>
                  <a:schemeClr val="tx1"/>
                </a:solidFill>
              </a:rPr>
              <a:t>exclusivity</a:t>
            </a:r>
          </a:p>
          <a:p>
            <a:pPr marL="742950" lvl="2" indent="-342900"/>
            <a:r>
              <a:rPr lang="en-US" sz="1600" dirty="0" smtClean="0">
                <a:solidFill>
                  <a:schemeClr val="tx1"/>
                </a:solidFill>
              </a:rPr>
              <a:t>Ease of use, APIs choices</a:t>
            </a:r>
          </a:p>
          <a:p>
            <a:pPr marL="342900" lvl="1" indent="-342900">
              <a:buFont typeface="Arial"/>
              <a:buChar char="•"/>
            </a:pPr>
            <a:r>
              <a:rPr lang="en-US" b="1" i="0" dirty="0" smtClean="0">
                <a:solidFill>
                  <a:schemeClr val="tx1"/>
                </a:solidFill>
              </a:rPr>
              <a:t>Enterprise usecases</a:t>
            </a:r>
          </a:p>
          <a:p>
            <a:pPr marL="742950" lvl="2" indent="-342900"/>
            <a:r>
              <a:rPr lang="en-US" sz="1600" dirty="0" smtClean="0">
                <a:solidFill>
                  <a:schemeClr val="tx1"/>
                </a:solidFill>
              </a:rPr>
              <a:t>Proof-of-Concept’s</a:t>
            </a:r>
          </a:p>
          <a:p>
            <a:pPr marL="742950" lvl="2" indent="-342900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68828" y="1042932"/>
            <a:ext cx="48573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Developers</a:t>
            </a:r>
          </a:p>
          <a:p>
            <a:pPr lvl="1"/>
            <a:r>
              <a:rPr lang="en-US" sz="2000" dirty="0"/>
              <a:t>Datasets &amp; value props bring developers</a:t>
            </a:r>
          </a:p>
          <a:p>
            <a:pPr lvl="2"/>
            <a:r>
              <a:rPr lang="en-US" sz="1400" dirty="0"/>
              <a:t>SDK/APIs/Tools: Identity, Differential Privacy, AI/Machine Learning smart contracts etc.</a:t>
            </a:r>
          </a:p>
          <a:p>
            <a:pPr lvl="2"/>
            <a:r>
              <a:rPr lang="en-US" sz="1400" dirty="0"/>
              <a:t>Ethereum Contracts on Oasis</a:t>
            </a:r>
          </a:p>
          <a:p>
            <a:pPr lvl="2"/>
            <a:r>
              <a:rPr lang="en-US" sz="1400" dirty="0"/>
              <a:t>Token giveaways</a:t>
            </a:r>
          </a:p>
          <a:p>
            <a:pPr lvl="1"/>
            <a:r>
              <a:rPr lang="en-US" sz="2400" dirty="0"/>
              <a:t>Seed Oasis dApps/Svcs</a:t>
            </a:r>
          </a:p>
          <a:p>
            <a:pPr lvl="1"/>
            <a:r>
              <a:rPr lang="en-US" sz="2400" dirty="0"/>
              <a:t>Developers bring dApps/Svcs</a:t>
            </a:r>
          </a:p>
          <a:p>
            <a:pPr lvl="1"/>
            <a:r>
              <a:rPr lang="en-US" sz="2400" dirty="0"/>
              <a:t>Clear Governance &amp; Platform innovation &amp; Datasets keeps Developers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7673" y="5846032"/>
            <a:ext cx="7502237" cy="7484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Seed Quality Datasets (“users own their data”)</a:t>
            </a:r>
            <a:endParaRPr lang="en-US" dirty="0"/>
          </a:p>
          <a:p>
            <a:pPr marL="285750" indent="-285750" algn="ctr">
              <a:buFont typeface="Arial" charset="0"/>
              <a:buChar char="•"/>
            </a:pPr>
            <a:r>
              <a:rPr lang="en-US" dirty="0"/>
              <a:t>Verified Enterprises &amp; </a:t>
            </a:r>
            <a:r>
              <a:rPr lang="en-US" dirty="0" smtClean="0"/>
              <a:t>Developers, Apps generate more data</a:t>
            </a:r>
            <a:endParaRPr lang="en-US" dirty="0"/>
          </a:p>
          <a:p>
            <a:pPr marL="285750" indent="-285750" algn="ctr">
              <a:buFont typeface="Arial" charset="0"/>
              <a:buChar char="•"/>
            </a:pPr>
            <a:r>
              <a:rPr lang="en-US" dirty="0"/>
              <a:t>Platform innovation &amp; Clear Governance model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44375" y="3895929"/>
            <a:ext cx="380307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dApps/Svcs</a:t>
            </a:r>
          </a:p>
          <a:p>
            <a:pPr lvl="1"/>
            <a:r>
              <a:rPr lang="en-US" sz="2000" dirty="0"/>
              <a:t>dApps/Svcs bring Enterprises, Government &amp; Consumers</a:t>
            </a:r>
          </a:p>
          <a:p>
            <a:pPr lvl="1"/>
            <a:r>
              <a:rPr lang="en-US" sz="2000" dirty="0"/>
              <a:t>dAppStore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44362" y="1362186"/>
            <a:ext cx="3145982" cy="2970780"/>
            <a:chOff x="2605155" y="1292585"/>
            <a:chExt cx="3145982" cy="2970780"/>
          </a:xfrm>
        </p:grpSpPr>
        <p:sp>
          <p:nvSpPr>
            <p:cNvPr id="14" name="Oval 13"/>
            <p:cNvSpPr/>
            <p:nvPr/>
          </p:nvSpPr>
          <p:spPr>
            <a:xfrm>
              <a:off x="2867891" y="1807732"/>
              <a:ext cx="2681855" cy="20189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650110" y="1292585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605155" y="2817200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dApp/</a:t>
              </a:r>
            </a:p>
            <a:p>
              <a:pPr algn="ctr"/>
              <a:r>
                <a:rPr lang="en-US" sz="1400" dirty="0"/>
                <a:t>Svcs &amp; Users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836737" y="2817200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</a:t>
              </a:r>
            </a:p>
          </p:txBody>
        </p:sp>
        <p:sp>
          <p:nvSpPr>
            <p:cNvPr id="15" name="Snip Diagonal Corner Rectangle 14"/>
            <p:cNvSpPr/>
            <p:nvPr/>
          </p:nvSpPr>
          <p:spPr>
            <a:xfrm>
              <a:off x="3726592" y="2360000"/>
              <a:ext cx="914400" cy="914400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Oasis</a:t>
              </a:r>
            </a:p>
          </p:txBody>
        </p:sp>
        <p:sp>
          <p:nvSpPr>
            <p:cNvPr id="18" name="Bent Arrow 17"/>
            <p:cNvSpPr/>
            <p:nvPr/>
          </p:nvSpPr>
          <p:spPr>
            <a:xfrm>
              <a:off x="2908088" y="1715855"/>
              <a:ext cx="654628" cy="379554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>
              <a:off x="5058401" y="1802250"/>
              <a:ext cx="654628" cy="379554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Bent Arrow 19"/>
            <p:cNvSpPr/>
            <p:nvPr/>
          </p:nvSpPr>
          <p:spPr>
            <a:xfrm rot="10800000">
              <a:off x="4143509" y="3883811"/>
              <a:ext cx="654628" cy="379554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3564" y="6540474"/>
            <a:ext cx="6280830" cy="4046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Confidential, Vasu Dalal (</a:t>
            </a:r>
            <a:r>
              <a:rPr lang="en-US" dirty="0" err="1" smtClean="0">
                <a:solidFill>
                  <a:schemeClr val="tx1"/>
                </a:solidFill>
              </a:rPr>
              <a:t>vdalal@gmail.com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891" y="0"/>
            <a:ext cx="7200900" cy="14859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Target dApps &amp; Verticals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239" y="801442"/>
            <a:ext cx="5309755" cy="5179107"/>
          </a:xfrm>
        </p:spPr>
        <p:txBody>
          <a:bodyPr>
            <a:normAutofit fontScale="62500" lnSpcReduction="20000"/>
          </a:bodyPr>
          <a:lstStyle/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2600" dirty="0">
                <a:solidFill>
                  <a:schemeClr val="tx1"/>
                </a:solidFill>
              </a:rPr>
              <a:t>Finance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Payments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Fraud </a:t>
            </a:r>
            <a:r>
              <a:rPr lang="en-US" dirty="0">
                <a:solidFill>
                  <a:schemeClr val="tx1"/>
                </a:solidFill>
              </a:rPr>
              <a:t>detection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Digital Property Rights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Financial </a:t>
            </a:r>
            <a:r>
              <a:rPr lang="en-US" dirty="0" smtClean="0">
                <a:solidFill>
                  <a:schemeClr val="tx1"/>
                </a:solidFill>
              </a:rPr>
              <a:t>Instruments, Escrow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 Healthcare &amp; Medicine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open </a:t>
            </a:r>
            <a:r>
              <a:rPr lang="en-US" dirty="0">
                <a:solidFill>
                  <a:schemeClr val="tx1"/>
                </a:solidFill>
              </a:rPr>
              <a:t>genome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hospital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patient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bigdata</a:t>
            </a:r>
            <a:r>
              <a:rPr lang="en-US" dirty="0">
                <a:solidFill>
                  <a:schemeClr val="tx1"/>
                </a:solidFill>
              </a:rPr>
              <a:t> analysis of medical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2700" dirty="0">
                <a:solidFill>
                  <a:schemeClr val="tx1"/>
                </a:solidFill>
              </a:rPr>
              <a:t>AI &amp; Machine Learning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train </a:t>
            </a:r>
            <a:r>
              <a:rPr lang="en-US" dirty="0">
                <a:solidFill>
                  <a:schemeClr val="tx1"/>
                </a:solidFill>
              </a:rPr>
              <a:t>m/c learning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fraud detection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lgos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Supply chain &amp; IoT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2400" dirty="0" smtClean="0">
                <a:solidFill>
                  <a:schemeClr val="tx1"/>
                </a:solidFill>
              </a:rPr>
              <a:t>Government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voting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census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auctions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climate 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1913" y="801442"/>
            <a:ext cx="5309755" cy="4947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Consumers </a:t>
            </a:r>
            <a:endParaRPr lang="en-US" sz="1800" dirty="0">
              <a:solidFill>
                <a:schemeClr val="tx1"/>
              </a:solidFill>
            </a:endParaRPr>
          </a:p>
          <a:p>
            <a:pPr lvl="7"/>
            <a:r>
              <a:rPr lang="en-US" sz="1600" i="1" dirty="0">
                <a:solidFill>
                  <a:schemeClr val="tx1"/>
                </a:solidFill>
              </a:rPr>
              <a:t>Goods/Stores (Walmart)</a:t>
            </a:r>
          </a:p>
          <a:p>
            <a:pPr lvl="7"/>
            <a:r>
              <a:rPr lang="en-US" sz="1600" i="1" dirty="0">
                <a:solidFill>
                  <a:schemeClr val="tx1"/>
                </a:solidFill>
              </a:rPr>
              <a:t>Social (Skype, </a:t>
            </a:r>
            <a:r>
              <a:rPr lang="en-US" sz="1600" i="1" dirty="0" smtClean="0">
                <a:solidFill>
                  <a:schemeClr val="tx1"/>
                </a:solidFill>
              </a:rPr>
              <a:t>Yahoo, twitter)</a:t>
            </a:r>
            <a:endParaRPr lang="en-US" sz="1600" i="1" dirty="0">
              <a:solidFill>
                <a:schemeClr val="tx1"/>
              </a:solidFill>
            </a:endParaRPr>
          </a:p>
          <a:p>
            <a:pPr lvl="7"/>
            <a:r>
              <a:rPr lang="en-US" sz="1600" i="1" dirty="0" smtClean="0">
                <a:solidFill>
                  <a:schemeClr val="tx1"/>
                </a:solidFill>
              </a:rPr>
              <a:t>Wikipedia</a:t>
            </a:r>
            <a:endParaRPr lang="en-US" sz="1600" i="1" dirty="0">
              <a:solidFill>
                <a:schemeClr val="tx1"/>
              </a:solidFill>
            </a:endParaRPr>
          </a:p>
          <a:p>
            <a:pPr lvl="7"/>
            <a:r>
              <a:rPr lang="en-US" sz="1600" i="1" dirty="0">
                <a:solidFill>
                  <a:schemeClr val="tx1"/>
                </a:solidFill>
              </a:rPr>
              <a:t>Search (Bing, DuckDuckGo)</a:t>
            </a:r>
          </a:p>
          <a:p>
            <a:pPr lvl="7"/>
            <a:r>
              <a:rPr lang="en-US" sz="1600" i="1" dirty="0" smtClean="0">
                <a:solidFill>
                  <a:schemeClr val="tx1"/>
                </a:solidFill>
              </a:rPr>
              <a:t>Email/Chat/Browsers (Apple, Microsoft)</a:t>
            </a:r>
            <a:endParaRPr lang="en-US" sz="1600" i="1" dirty="0">
              <a:solidFill>
                <a:schemeClr val="tx1"/>
              </a:solidFill>
            </a:endParaRPr>
          </a:p>
          <a:p>
            <a:pPr lvl="7"/>
            <a:r>
              <a:rPr lang="en-US" sz="1600" i="1" dirty="0">
                <a:solidFill>
                  <a:schemeClr val="tx1"/>
                </a:solidFill>
              </a:rPr>
              <a:t>Location (Uber, Lyft)</a:t>
            </a:r>
          </a:p>
          <a:p>
            <a:pPr lvl="7"/>
            <a:r>
              <a:rPr lang="en-US" sz="1600" i="1" dirty="0">
                <a:solidFill>
                  <a:schemeClr val="tx1"/>
                </a:solidFill>
              </a:rPr>
              <a:t>Personal phone (Apple)</a:t>
            </a:r>
          </a:p>
          <a:p>
            <a:pPr lvl="7"/>
            <a:r>
              <a:rPr lang="en-US" sz="1600" i="1" dirty="0">
                <a:solidFill>
                  <a:schemeClr val="tx1"/>
                </a:solidFill>
              </a:rPr>
              <a:t>Credit ratings: CreditKarma, mint</a:t>
            </a:r>
          </a:p>
          <a:p>
            <a:pPr lvl="7"/>
            <a:r>
              <a:rPr lang="en-US" sz="1600" i="1" dirty="0" smtClean="0">
                <a:solidFill>
                  <a:schemeClr val="tx1"/>
                </a:solidFill>
              </a:rPr>
              <a:t>News </a:t>
            </a:r>
            <a:r>
              <a:rPr lang="en-US" sz="1600" i="1" dirty="0">
                <a:solidFill>
                  <a:schemeClr val="tx1"/>
                </a:solidFill>
              </a:rPr>
              <a:t>(Yahoo)</a:t>
            </a:r>
          </a:p>
          <a:p>
            <a:pPr lvl="7"/>
            <a:r>
              <a:rPr lang="en-US" sz="1600" i="1" dirty="0">
                <a:solidFill>
                  <a:schemeClr val="tx1"/>
                </a:solidFill>
              </a:rPr>
              <a:t>Social (Skype)</a:t>
            </a:r>
          </a:p>
          <a:p>
            <a:pPr lvl="7"/>
            <a:r>
              <a:rPr lang="en-US" sz="1600" i="1" dirty="0">
                <a:solidFill>
                  <a:schemeClr val="tx1"/>
                </a:solidFill>
              </a:rPr>
              <a:t>Hotels (Airbnb</a:t>
            </a:r>
            <a:r>
              <a:rPr lang="en-US" sz="1600" i="1" dirty="0" smtClean="0">
                <a:solidFill>
                  <a:schemeClr val="tx1"/>
                </a:solidFill>
              </a:rPr>
              <a:t>)</a:t>
            </a:r>
          </a:p>
          <a:p>
            <a:pPr lvl="7"/>
            <a:r>
              <a:rPr lang="en-US" sz="1600" dirty="0" smtClean="0">
                <a:solidFill>
                  <a:schemeClr val="tx1"/>
                </a:solidFill>
              </a:rPr>
              <a:t>TV (Netflix)</a:t>
            </a:r>
            <a:endParaRPr lang="en-US" sz="1600" i="1" dirty="0">
              <a:solidFill>
                <a:schemeClr val="tx1"/>
              </a:solidFill>
            </a:endParaRPr>
          </a:p>
          <a:p>
            <a:pPr lvl="7"/>
            <a:r>
              <a:rPr lang="en-US" sz="1600" i="1" dirty="0">
                <a:solidFill>
                  <a:schemeClr val="tx1"/>
                </a:solidFill>
              </a:rPr>
              <a:t>Auctions (Ebay)</a:t>
            </a:r>
          </a:p>
          <a:p>
            <a:pPr lvl="7"/>
            <a:r>
              <a:rPr lang="en-US" sz="1600" i="1" dirty="0">
                <a:solidFill>
                  <a:schemeClr val="tx1"/>
                </a:solidFill>
              </a:rPr>
              <a:t>Escrow (redfin</a:t>
            </a:r>
            <a:r>
              <a:rPr lang="en-US" sz="1600" i="1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  <a:p>
            <a:pPr lvl="6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7673" y="6172200"/>
            <a:ext cx="8530441" cy="422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Prioritize </a:t>
            </a:r>
            <a:r>
              <a:rPr lang="en-US" dirty="0" err="1" smtClean="0"/>
              <a:t>usecases</a:t>
            </a:r>
            <a:r>
              <a:rPr lang="en-US" dirty="0" smtClean="0"/>
              <a:t> in key verticals requiring data security &amp; privacy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491576" y="777495"/>
            <a:ext cx="660640" cy="373480"/>
            <a:chOff x="3491576" y="777495"/>
            <a:chExt cx="660640" cy="373480"/>
          </a:xfrm>
        </p:grpSpPr>
        <p:sp>
          <p:nvSpPr>
            <p:cNvPr id="4" name="Rectangle 3"/>
            <p:cNvSpPr/>
            <p:nvPr/>
          </p:nvSpPr>
          <p:spPr>
            <a:xfrm rot="918610">
              <a:off x="3491576" y="777495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>
                  <a:solidFill>
                    <a:srgbClr val="00B050"/>
                  </a:solidFill>
                </a:rPr>
                <a:t>√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 rot="918610">
              <a:off x="3666244" y="779569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>
                  <a:solidFill>
                    <a:srgbClr val="00B050"/>
                  </a:solidFill>
                </a:rPr>
                <a:t>√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918610">
              <a:off x="3840912" y="78164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>
                  <a:solidFill>
                    <a:srgbClr val="00B050"/>
                  </a:solidFill>
                </a:rPr>
                <a:t>√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91057" y="2026172"/>
            <a:ext cx="660640" cy="373480"/>
            <a:chOff x="3591057" y="2026172"/>
            <a:chExt cx="660640" cy="373480"/>
          </a:xfrm>
        </p:grpSpPr>
        <p:sp>
          <p:nvSpPr>
            <p:cNvPr id="10" name="Rectangle 9"/>
            <p:cNvSpPr/>
            <p:nvPr/>
          </p:nvSpPr>
          <p:spPr>
            <a:xfrm rot="918610">
              <a:off x="3591057" y="202617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>
                  <a:solidFill>
                    <a:srgbClr val="00B050"/>
                  </a:solidFill>
                </a:rPr>
                <a:t>√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 rot="918610">
              <a:off x="3765725" y="202824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>
                  <a:solidFill>
                    <a:srgbClr val="00B050"/>
                  </a:solidFill>
                </a:rPr>
                <a:t>√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 rot="918610">
              <a:off x="3940393" y="203032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>
                  <a:solidFill>
                    <a:srgbClr val="00B050"/>
                  </a:solidFill>
                </a:rPr>
                <a:t>√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322336" y="773346"/>
            <a:ext cx="485972" cy="371406"/>
            <a:chOff x="9322336" y="773346"/>
            <a:chExt cx="485972" cy="371406"/>
          </a:xfrm>
        </p:grpSpPr>
        <p:sp>
          <p:nvSpPr>
            <p:cNvPr id="13" name="Rectangle 12"/>
            <p:cNvSpPr/>
            <p:nvPr/>
          </p:nvSpPr>
          <p:spPr>
            <a:xfrm rot="918610">
              <a:off x="9322336" y="77334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>
                  <a:solidFill>
                    <a:srgbClr val="00B050"/>
                  </a:solidFill>
                </a:rPr>
                <a:t>√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918610">
              <a:off x="9497004" y="77542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>
                  <a:solidFill>
                    <a:srgbClr val="00B050"/>
                  </a:solidFill>
                </a:rPr>
                <a:t>√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 rot="918610">
            <a:off x="3166058" y="46507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solidFill>
                  <a:srgbClr val="00B050"/>
                </a:solidFill>
              </a:rPr>
              <a:t>√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918610">
            <a:off x="3166058" y="433569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>
                <a:solidFill>
                  <a:srgbClr val="00B050"/>
                </a:solidFill>
              </a:rPr>
              <a:t>√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765724" y="3262467"/>
            <a:ext cx="485972" cy="371406"/>
            <a:chOff x="3765724" y="3044753"/>
            <a:chExt cx="485972" cy="371406"/>
          </a:xfrm>
        </p:grpSpPr>
        <p:sp>
          <p:nvSpPr>
            <p:cNvPr id="21" name="Rectangle 20"/>
            <p:cNvSpPr/>
            <p:nvPr/>
          </p:nvSpPr>
          <p:spPr>
            <a:xfrm rot="918610">
              <a:off x="3765724" y="304475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>
                  <a:solidFill>
                    <a:srgbClr val="00B050"/>
                  </a:solidFill>
                </a:rPr>
                <a:t>√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 rot="918610">
              <a:off x="3940392" y="304682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>
                  <a:solidFill>
                    <a:srgbClr val="00B050"/>
                  </a:solidFill>
                </a:rPr>
                <a:t>√</a:t>
              </a:r>
              <a:endParaRPr lang="en-US" dirty="0"/>
            </a:p>
          </p:txBody>
        </p:sp>
      </p:grp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2893564" y="6475158"/>
            <a:ext cx="6280830" cy="4046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Confidential, Vasu Dalal (</a:t>
            </a:r>
            <a:r>
              <a:rPr lang="en-US" dirty="0" err="1" smtClean="0">
                <a:solidFill>
                  <a:schemeClr val="tx1"/>
                </a:solidFill>
              </a:rPr>
              <a:t>vdalal@gmail.com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BFD4-3A0B-BE4D-AB64-2911FAA499AF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30354</TotalTime>
  <Words>1076</Words>
  <Application>Microsoft Macintosh PowerPoint</Application>
  <PresentationFormat>Widescreen</PresentationFormat>
  <Paragraphs>291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Wingdings</vt:lpstr>
      <vt:lpstr>Arial</vt:lpstr>
      <vt:lpstr>Crop</vt:lpstr>
      <vt:lpstr>Oasis Labs</vt:lpstr>
      <vt:lpstr>Vision</vt:lpstr>
      <vt:lpstr>What?</vt:lpstr>
      <vt:lpstr>Why?</vt:lpstr>
      <vt:lpstr>Mega Trends</vt:lpstr>
      <vt:lpstr>Key Goals</vt:lpstr>
      <vt:lpstr>Strategy</vt:lpstr>
      <vt:lpstr>Tactics</vt:lpstr>
      <vt:lpstr>Target dApps &amp; Verticals</vt:lpstr>
      <vt:lpstr>Platform Economics</vt:lpstr>
      <vt:lpstr>Key Business KPIs*</vt:lpstr>
      <vt:lpstr>Future Work</vt:lpstr>
      <vt:lpstr>Key References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Vasu Dalal</dc:creator>
  <cp:keywords/>
  <dc:description/>
  <cp:lastModifiedBy>Microsoft Office User</cp:lastModifiedBy>
  <cp:revision>441</cp:revision>
  <cp:lastPrinted>2018-12-04T16:55:00Z</cp:lastPrinted>
  <dcterms:created xsi:type="dcterms:W3CDTF">2016-09-30T17:53:08Z</dcterms:created>
  <dcterms:modified xsi:type="dcterms:W3CDTF">2019-09-04T23:13:05Z</dcterms:modified>
  <cp:category/>
</cp:coreProperties>
</file>