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87" r:id="rId2"/>
    <p:sldId id="256" r:id="rId3"/>
    <p:sldId id="289" r:id="rId4"/>
    <p:sldId id="285" r:id="rId5"/>
    <p:sldId id="288" r:id="rId6"/>
    <p:sldId id="286" r:id="rId7"/>
    <p:sldId id="29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9"/>
  </p:normalViewPr>
  <p:slideViewPr>
    <p:cSldViewPr snapToGrid="0" snapToObjects="1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43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36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0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5C40-6431-9A48-B712-56435658C2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098C64-13A8-D743-B43D-538AA61B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KeyBank.jpg" TargetMode="External"/><Relationship Id="rId7" Type="http://schemas.openxmlformats.org/officeDocument/2006/relationships/hyperlink" Target="https://courses.lumenlearning.com/ivytech-introbusiness/chapter/reading-banks-as-financial-intermediarie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pxhere.com/en/photo/544428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en.wikipedia.org/wiki/RStudio" TargetMode="External"/><Relationship Id="rId7" Type="http://schemas.openxmlformats.org/officeDocument/2006/relationships/hyperlink" Target="http://www.dailyclipart.net/clipart/category/money-clip-ar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johansenquijano.wordpress.com/2014/12/18/how-did-my-predictions-for-2014-turn-out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unsuckdcmetro.blogspot.com/2011/09/is-metro-stealing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en.wikipedia.org/wiki/RStudio" TargetMode="External"/><Relationship Id="rId7" Type="http://schemas.openxmlformats.org/officeDocument/2006/relationships/hyperlink" Target="http://happymommyadventures.blogspot.com/2012/12/the-hunt-for-best-breastpump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johansenquijano.wordpress.com/2014/12/18/how-did-my-predictions-for-2014-turn-out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pxhere.com/en/photo/144343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run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thwest.bank/business/borrow/commercial-loans?gclid=Cj0KCQjwtLT1BRD9ARIsAMH3BtWxXmOnNYOaWu2vEFs1YUbdDGytZWB0w7BFEvRWKPTMmdzGbMdM9uQaAhhZEALw_wcB" TargetMode="External"/><Relationship Id="rId2" Type="http://schemas.openxmlformats.org/officeDocument/2006/relationships/hyperlink" Target="https://www.google.com/search?q=Bank+is+in+the+business+of+making+money&amp;oq=Bank+is+in+the+business+of+making+money&amp;aqs=chrome..69i57.46442j0j7&amp;sourceid=chrome&amp;ie=UTF-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93B52-2932-4874-A0E9-DE3D5CC5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400" y="0"/>
            <a:ext cx="7685458" cy="68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3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279F-6DD9-CD49-B33B-82B0BBD8E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440120"/>
            <a:ext cx="11376074" cy="16195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Probability of Default Model Advanced Data Mining and Analytics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48387-161B-4654-8D13-27C352E4B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6636" y="2195903"/>
            <a:ext cx="1716542" cy="13350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67EAD7-425F-4E0F-8F94-6EF2BF1BE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9042893" y="4920550"/>
            <a:ext cx="2613650" cy="1751146"/>
          </a:xfrm>
          <a:prstGeom prst="rect">
            <a:avLst/>
          </a:prstGeom>
        </p:spPr>
      </p:pic>
      <p:sp>
        <p:nvSpPr>
          <p:cNvPr id="19" name="Teardrop 18">
            <a:extLst>
              <a:ext uri="{FF2B5EF4-FFF2-40B4-BE49-F238E27FC236}">
                <a16:creationId xmlns:a16="http://schemas.microsoft.com/office/drawing/2014/main" id="{4DF0092E-C8E9-47A0-8423-EB462E920A4A}"/>
              </a:ext>
            </a:extLst>
          </p:cNvPr>
          <p:cNvSpPr/>
          <p:nvPr/>
        </p:nvSpPr>
        <p:spPr>
          <a:xfrm>
            <a:off x="447821" y="4037427"/>
            <a:ext cx="6459415" cy="2634269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reason to build any model is to be able to use it!  The expectation of the future projection is profit, in Money Creation Interest Rate have to Predict, ROI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Constructed Model  for ROI ) Return on Investment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260FE-BC99-4310-BAE3-FF1E82F69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93786" y="1830222"/>
            <a:ext cx="6298214" cy="31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9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9F6A5E3-696B-4FC3-BD75-A71B40A7A1E0}"/>
              </a:ext>
            </a:extLst>
          </p:cNvPr>
          <p:cNvGrpSpPr/>
          <p:nvPr/>
        </p:nvGrpSpPr>
        <p:grpSpPr>
          <a:xfrm>
            <a:off x="548640" y="609138"/>
            <a:ext cx="11530818" cy="1881049"/>
            <a:chOff x="548640" y="440120"/>
            <a:chExt cx="11530818" cy="1881049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81E90357-1B2B-4756-9C1C-22FAA59CF7A0}"/>
                </a:ext>
              </a:extLst>
            </p:cNvPr>
            <p:cNvSpPr txBox="1">
              <a:spLocks/>
            </p:cNvSpPr>
            <p:nvPr/>
          </p:nvSpPr>
          <p:spPr>
            <a:xfrm>
              <a:off x="548640" y="440120"/>
              <a:ext cx="11376074" cy="18810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/>
                <a:t>       Way to the future- R codes and script</a:t>
              </a:r>
            </a:p>
            <a:p>
              <a:pPr algn="ctr"/>
              <a:r>
                <a:rPr lang="en-US" b="1" dirty="0"/>
                <a:t>Prediction of Potential Loss</a:t>
              </a:r>
            </a:p>
            <a:p>
              <a:pPr algn="ctr"/>
              <a:r>
                <a:rPr lang="en-US" dirty="0"/>
                <a:t>What else can a statistical analysis Package do?</a:t>
              </a:r>
            </a:p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80BBDBE-255C-401B-95C8-3F64EC369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89587" y="496182"/>
              <a:ext cx="2189871" cy="842636"/>
            </a:xfrm>
            <a:prstGeom prst="rect">
              <a:avLst/>
            </a:prstGeom>
          </p:spPr>
        </p:pic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C605CB10-DC71-4B24-B215-6F8C14380FBD}"/>
              </a:ext>
            </a:extLst>
          </p:cNvPr>
          <p:cNvSpPr txBox="1">
            <a:spLocks/>
          </p:cNvSpPr>
          <p:nvPr/>
        </p:nvSpPr>
        <p:spPr>
          <a:xfrm>
            <a:off x="1075592" y="4690631"/>
            <a:ext cx="10781714" cy="2030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to predict the loss for a list of customers Robbers without weapon who will approach the bank to borrow but 99% no intention to pay back money. The module in other word provide a kind of security to know the risk of losing their investment.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risk analysis have provided based on the lending institution the test dataset. We are to prorogate three scenarios, to be submitted.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Predict who to trust or not to trust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3B48E69-9E15-4165-801C-7FDFD6287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71960" y="2360576"/>
            <a:ext cx="3429586" cy="1714793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AD762B-148C-4ACB-8CBB-19A25D22C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55027" y="2689454"/>
            <a:ext cx="2883473" cy="16367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903507-F7AB-441E-9194-601BF1A51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97928" y="2451074"/>
            <a:ext cx="3013643" cy="208575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A429E76-6F2E-4DC9-8F22-E2511B18FC32}"/>
              </a:ext>
            </a:extLst>
          </p:cNvPr>
          <p:cNvSpPr/>
          <p:nvPr/>
        </p:nvSpPr>
        <p:spPr>
          <a:xfrm>
            <a:off x="934293" y="2360576"/>
            <a:ext cx="247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Calculate interest % </a:t>
            </a:r>
          </a:p>
          <a:p>
            <a:r>
              <a:rPr lang="en-US" b="1" dirty="0">
                <a:highlight>
                  <a:srgbClr val="FFFF00"/>
                </a:highlight>
              </a:rPr>
              <a:t>Rate ROI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0FA28D-8A20-4399-BDD0-169A42CFE439}"/>
              </a:ext>
            </a:extLst>
          </p:cNvPr>
          <p:cNvSpPr/>
          <p:nvPr/>
        </p:nvSpPr>
        <p:spPr>
          <a:xfrm>
            <a:off x="3471960" y="3720199"/>
            <a:ext cx="296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Prediction on Probability</a:t>
            </a:r>
          </a:p>
          <a:p>
            <a:pPr algn="ctr"/>
            <a:r>
              <a:rPr lang="en-US" b="1" dirty="0">
                <a:highlight>
                  <a:srgbClr val="FFFF00"/>
                </a:highlight>
              </a:rPr>
              <a:t>Of Loss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582D85-A0DF-432A-8603-D9B1C4A21726}"/>
              </a:ext>
            </a:extLst>
          </p:cNvPr>
          <p:cNvSpPr/>
          <p:nvPr/>
        </p:nvSpPr>
        <p:spPr>
          <a:xfrm>
            <a:off x="7560695" y="2633788"/>
            <a:ext cx="2823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Prediction of  possibility 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of pattern for Robbery</a:t>
            </a:r>
          </a:p>
        </p:txBody>
      </p:sp>
    </p:spTree>
    <p:extLst>
      <p:ext uri="{BB962C8B-B14F-4D97-AF65-F5344CB8AC3E}">
        <p14:creationId xmlns:p14="http://schemas.microsoft.com/office/powerpoint/2010/main" val="36481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9F6A5E3-696B-4FC3-BD75-A71B40A7A1E0}"/>
              </a:ext>
            </a:extLst>
          </p:cNvPr>
          <p:cNvGrpSpPr/>
          <p:nvPr/>
        </p:nvGrpSpPr>
        <p:grpSpPr>
          <a:xfrm>
            <a:off x="548640" y="609138"/>
            <a:ext cx="11530818" cy="1881049"/>
            <a:chOff x="548640" y="440120"/>
            <a:chExt cx="11530818" cy="1881049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81E90357-1B2B-4756-9C1C-22FAA59CF7A0}"/>
                </a:ext>
              </a:extLst>
            </p:cNvPr>
            <p:cNvSpPr txBox="1">
              <a:spLocks/>
            </p:cNvSpPr>
            <p:nvPr/>
          </p:nvSpPr>
          <p:spPr>
            <a:xfrm>
              <a:off x="548640" y="440120"/>
              <a:ext cx="11376074" cy="188104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/>
                <a:t>       Way to the future- R codes and script</a:t>
              </a:r>
            </a:p>
            <a:p>
              <a:pPr algn="ctr"/>
              <a:r>
                <a:rPr lang="en-US" dirty="0"/>
                <a:t>What else can a statistical analysis</a:t>
              </a:r>
            </a:p>
            <a:p>
              <a:pPr algn="ctr"/>
              <a:r>
                <a:rPr lang="en-US" dirty="0"/>
                <a:t> Package Can </a:t>
              </a:r>
              <a:r>
                <a:rPr lang="en-US" b="1" dirty="0"/>
                <a:t>Forecast Profit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80BBDBE-255C-401B-95C8-3F64EC369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89587" y="496182"/>
              <a:ext cx="2189871" cy="842636"/>
            </a:xfrm>
            <a:prstGeom prst="rect">
              <a:avLst/>
            </a:prstGeom>
          </p:spPr>
        </p:pic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C605CB10-DC71-4B24-B215-6F8C14380FBD}"/>
              </a:ext>
            </a:extLst>
          </p:cNvPr>
          <p:cNvSpPr txBox="1">
            <a:spLocks/>
          </p:cNvSpPr>
          <p:nvPr/>
        </p:nvSpPr>
        <p:spPr>
          <a:xfrm>
            <a:off x="1075592" y="4690631"/>
            <a:ext cx="10781714" cy="2030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to predict the loss for a list of customers Robbers without weapon who will approach the bank to borrow but 99% no intention to pay back money. The module in other word provide a kind of security to know the risk of losing their investment.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risk analysis have provided based on the lending institution the test dataset. We are to prorogate three scenarios, to be submitted.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Predict who to trust or not to trust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3B48E69-9E15-4165-801C-7FDFD6287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71960" y="2360576"/>
            <a:ext cx="3429586" cy="1714793"/>
          </a:xfr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60FA28D-8A20-4399-BDD0-169A42CFE439}"/>
              </a:ext>
            </a:extLst>
          </p:cNvPr>
          <p:cNvSpPr/>
          <p:nvPr/>
        </p:nvSpPr>
        <p:spPr>
          <a:xfrm>
            <a:off x="3471960" y="3720199"/>
            <a:ext cx="296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Prediction on Probability</a:t>
            </a:r>
          </a:p>
          <a:p>
            <a:pPr algn="ctr"/>
            <a:r>
              <a:rPr lang="en-US" b="1" dirty="0">
                <a:highlight>
                  <a:srgbClr val="FFFF00"/>
                </a:highlight>
              </a:rPr>
              <a:t>Of Loss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7B2838-CB21-473F-9E4E-E8C539DC5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1378100" y="2681644"/>
            <a:ext cx="2036862" cy="18810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165C13-F7DC-40FD-A6B0-F178AD5EAF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41265" y="2360576"/>
            <a:ext cx="2622952" cy="233005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582D85-A0DF-432A-8603-D9B1C4A21726}"/>
              </a:ext>
            </a:extLst>
          </p:cNvPr>
          <p:cNvSpPr/>
          <p:nvPr/>
        </p:nvSpPr>
        <p:spPr>
          <a:xfrm>
            <a:off x="7158711" y="2312312"/>
            <a:ext cx="2622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Nice Guy Pays back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29E76-6F2E-4DC9-8F22-E2511B18FC32}"/>
              </a:ext>
            </a:extLst>
          </p:cNvPr>
          <p:cNvSpPr/>
          <p:nvPr/>
        </p:nvSpPr>
        <p:spPr>
          <a:xfrm>
            <a:off x="934293" y="2360576"/>
            <a:ext cx="247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Calculate interest % </a:t>
            </a:r>
          </a:p>
          <a:p>
            <a:r>
              <a:rPr lang="en-US" b="1" dirty="0">
                <a:highlight>
                  <a:srgbClr val="FFFF00"/>
                </a:highlight>
              </a:rPr>
              <a:t>Rate ROI</a:t>
            </a:r>
          </a:p>
        </p:txBody>
      </p:sp>
    </p:spTree>
    <p:extLst>
      <p:ext uri="{BB962C8B-B14F-4D97-AF65-F5344CB8AC3E}">
        <p14:creationId xmlns:p14="http://schemas.microsoft.com/office/powerpoint/2010/main" val="264583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FDC29-3AD8-455D-8429-C589B027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1" y="2644726"/>
            <a:ext cx="7469944" cy="350285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100" b="1" dirty="0"/>
              <a:t>GX_S1.csv: binary approve/disapprove for each applicant for scenario 1	</a:t>
            </a:r>
          </a:p>
          <a:p>
            <a:r>
              <a:rPr lang="en-US" sz="1100" b="1" dirty="0"/>
              <a:t>GX_S2.csv: binary approve/disapprove for each applicant for scenario 2	</a:t>
            </a:r>
          </a:p>
          <a:p>
            <a:r>
              <a:rPr lang="en-US" sz="1100" b="1" dirty="0"/>
              <a:t>GX_S3.csv: binary approve/disapprove for each applicant for scenario 3</a:t>
            </a:r>
          </a:p>
          <a:p>
            <a:pPr>
              <a:lnSpc>
                <a:spcPct val="170000"/>
              </a:lnSpc>
            </a:pPr>
            <a:r>
              <a:rPr lang="en-US" b="1" dirty="0"/>
              <a:t>Yes will pay back (Approve) Possibly risk &gt; 0 He/She will not pay back (disapprove), 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Positive ++ Possibly risk &lt; 0 (Approve) Poor homeless and No Job (disapprove), </a:t>
            </a:r>
            <a:r>
              <a:rPr lang="en-US" dirty="0"/>
              <a:t>Negative + Negative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1E90357-1B2B-4756-9C1C-22FAA59CF7A0}"/>
              </a:ext>
            </a:extLst>
          </p:cNvPr>
          <p:cNvSpPr txBox="1">
            <a:spLocks/>
          </p:cNvSpPr>
          <p:nvPr/>
        </p:nvSpPr>
        <p:spPr>
          <a:xfrm>
            <a:off x="970671" y="586243"/>
            <a:ext cx="11096649" cy="20584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      R codes and script</a:t>
            </a:r>
          </a:p>
          <a:p>
            <a:r>
              <a:rPr lang="en-US" dirty="0"/>
              <a:t>  What else can a statistical analysis Package do? </a:t>
            </a:r>
            <a:r>
              <a:rPr lang="en-US" dirty="0" err="1"/>
              <a:t>i</a:t>
            </a:r>
            <a:r>
              <a:rPr lang="en-US" dirty="0"/>
              <a:t>)Predictive-ii)Descriptive-iii)Prescriptive-iv)Forecast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EDAC7-5DC3-43F2-815F-F7E494E42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2809" y="2644726"/>
            <a:ext cx="2959191" cy="20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9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ardrop 13">
            <a:extLst>
              <a:ext uri="{FF2B5EF4-FFF2-40B4-BE49-F238E27FC236}">
                <a16:creationId xmlns:a16="http://schemas.microsoft.com/office/drawing/2014/main" id="{8C1CE045-3A7B-4375-93D6-907AAA89ABF9}"/>
              </a:ext>
            </a:extLst>
          </p:cNvPr>
          <p:cNvSpPr/>
          <p:nvPr/>
        </p:nvSpPr>
        <p:spPr>
          <a:xfrm>
            <a:off x="174171" y="858129"/>
            <a:ext cx="12017829" cy="4965896"/>
          </a:xfrm>
          <a:prstGeom prst="teardro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Conclusion: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 Bank is in the business of making money, Loan others from other people’s money to make money = Profit (savings)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Leaned to other people other people money to make money (Loan)    </a:t>
            </a:r>
          </a:p>
        </p:txBody>
      </p:sp>
    </p:spTree>
    <p:extLst>
      <p:ext uri="{BB962C8B-B14F-4D97-AF65-F5344CB8AC3E}">
        <p14:creationId xmlns:p14="http://schemas.microsoft.com/office/powerpoint/2010/main" val="379068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ardrop 13">
            <a:extLst>
              <a:ext uri="{FF2B5EF4-FFF2-40B4-BE49-F238E27FC236}">
                <a16:creationId xmlns:a16="http://schemas.microsoft.com/office/drawing/2014/main" id="{8C1CE045-3A7B-4375-93D6-907AAA89ABF9}"/>
              </a:ext>
            </a:extLst>
          </p:cNvPr>
          <p:cNvSpPr/>
          <p:nvPr/>
        </p:nvSpPr>
        <p:spPr>
          <a:xfrm>
            <a:off x="970672" y="798340"/>
            <a:ext cx="11221328" cy="6059659"/>
          </a:xfrm>
          <a:prstGeom prst="teardro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References</a:t>
            </a:r>
          </a:p>
          <a:p>
            <a:endParaRPr lang="en-US" sz="20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Bank is in the business of making money - Google Search. 2020. Bank is in the business of making money - Google Search. [ONLINE] Available at: </a:t>
            </a:r>
            <a:r>
              <a:rPr lang="en-US" sz="2000" b="1" dirty="0">
                <a:highlight>
                  <a:srgbClr val="FFFF00"/>
                </a:highlight>
                <a:hlinkClick r:id="rId2"/>
              </a:rPr>
              <a:t>https://www.google.com/</a:t>
            </a:r>
            <a:r>
              <a:rPr lang="en-US" sz="2000" b="1" dirty="0" err="1">
                <a:highlight>
                  <a:srgbClr val="FFFF00"/>
                </a:highlight>
                <a:hlinkClick r:id="rId2"/>
              </a:rPr>
              <a:t>search?q</a:t>
            </a:r>
            <a:r>
              <a:rPr lang="en-US" sz="2000" b="1" dirty="0">
                <a:highlight>
                  <a:srgbClr val="FFFF00"/>
                </a:highlight>
                <a:hlinkClick r:id="rId2"/>
              </a:rPr>
              <a:t>=</a:t>
            </a:r>
            <a:r>
              <a:rPr lang="en-US" sz="2000" b="1" dirty="0" err="1">
                <a:highlight>
                  <a:srgbClr val="FFFF00"/>
                </a:highlight>
                <a:hlinkClick r:id="rId2"/>
              </a:rPr>
              <a:t>Bank+is+in+the+business+of+making+money&amp;oq</a:t>
            </a:r>
            <a:r>
              <a:rPr lang="en-US" sz="2000" b="1" dirty="0">
                <a:highlight>
                  <a:srgbClr val="FFFF00"/>
                </a:highlight>
                <a:hlinkClick r:id="rId2"/>
              </a:rPr>
              <a:t>=</a:t>
            </a:r>
            <a:r>
              <a:rPr lang="en-US" sz="2000" b="1" dirty="0" err="1">
                <a:highlight>
                  <a:srgbClr val="FFFF00"/>
                </a:highlight>
                <a:hlinkClick r:id="rId2"/>
              </a:rPr>
              <a:t>Bank+is+in+the+business+of+making+money&amp;aqs</a:t>
            </a:r>
            <a:r>
              <a:rPr lang="en-US" sz="2000" b="1" dirty="0">
                <a:highlight>
                  <a:srgbClr val="FFFF00"/>
                </a:highlight>
                <a:hlinkClick r:id="rId2"/>
              </a:rPr>
              <a:t>=chrome..69i57.46442j0j7&amp;sourceid=</a:t>
            </a:r>
            <a:r>
              <a:rPr lang="en-US" sz="2000" b="1" dirty="0" err="1">
                <a:highlight>
                  <a:srgbClr val="FFFF00"/>
                </a:highlight>
                <a:hlinkClick r:id="rId2"/>
              </a:rPr>
              <a:t>chrome&amp;ie</a:t>
            </a:r>
            <a:r>
              <a:rPr lang="en-US" sz="2000" b="1" dirty="0">
                <a:highlight>
                  <a:srgbClr val="FFFF00"/>
                </a:highlight>
                <a:hlinkClick r:id="rId2"/>
              </a:rPr>
              <a:t>=UTF-8</a:t>
            </a:r>
            <a:r>
              <a:rPr lang="en-US" sz="2000" b="1" dirty="0">
                <a:highlight>
                  <a:srgbClr val="FFFF00"/>
                </a:highlight>
              </a:rPr>
              <a:t>. [</a:t>
            </a: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Accessed 03 May 2020].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https://www.northwest.bank/business/borrow/commercial-loans?gclid=Cj0KCQjwtLT1BRD9ARIsAMH3BtWxXmOnNYOaWu2vEFs1YUbdDGytZWB0w7BFEvRWKPTMmdzGbMdM9uQaAhhZEALw_wcB</a:t>
            </a:r>
            <a:r>
              <a:rPr lang="en-US" sz="2000" b="1" dirty="0">
                <a:highlight>
                  <a:srgbClr val="FFFF00"/>
                </a:highlight>
              </a:rPr>
              <a:t>. </a:t>
            </a: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[Accessed 03 May 2020].</a:t>
            </a:r>
          </a:p>
          <a:p>
            <a:endParaRPr lang="en-US" sz="20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55713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{B3523DAF-DD56-8540-BB8F-16DAAFF34F9C}tf10001069</Template>
  <TotalTime>676</TotalTime>
  <Words>569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PowerPoint Presentation</vt:lpstr>
      <vt:lpstr>Probability of Default Model Advanced Data Mining and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BAD-60095 Project Milestone 2: Dashboard Wire Frame</dc:title>
  <dc:creator>Spence, Steven</dc:creator>
  <cp:lastModifiedBy>Akintoye, Timothy Olugbenga</cp:lastModifiedBy>
  <cp:revision>39</cp:revision>
  <dcterms:created xsi:type="dcterms:W3CDTF">2020-04-27T23:23:42Z</dcterms:created>
  <dcterms:modified xsi:type="dcterms:W3CDTF">2020-05-03T07:09:18Z</dcterms:modified>
</cp:coreProperties>
</file>