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Lst>
  <p:notesMasterIdLst>
    <p:notesMasterId r:id="rId3"/>
  </p:notesMasterIdLst>
  <p:sldSz cx="14630400" cy="8229600"/>
  <p:notesSz cx="8229600" cy="14630400"/>
  <p:embeddedFontLst>
    <p:embeddedFont>
      <p:font typeface="DM Sans Medium"/>
      <p:regular r:id="rId8"/>
    </p:embeddedFont>
    <p:embeddedFont>
      <p:font typeface="DM Sans Medium"/>
      <p:regular r:id="rId9"/>
    </p:embeddedFont>
    <p:embeddedFont>
      <p:font typeface="DM Sans Medium"/>
      <p:regular r:id="rId10"/>
    </p:embeddedFont>
    <p:embeddedFont>
      <p:font typeface="DM Sans Medium"/>
      <p:regular r:id="rId11"/>
    </p:embeddedFont>
    <p:embeddedFont>
      <p:font typeface="Inter"/>
      <p:regular r:id="rId12"/>
    </p:embeddedFont>
    <p:embeddedFont>
      <p:font typeface="Inter"/>
      <p:regular r:id="rId13"/>
    </p:embeddedFont>
    <p:embeddedFont>
      <p:font typeface="Inter"/>
      <p:regular r:id="rId14"/>
    </p:embeddedFont>
    <p:embeddedFont>
      <p:font typeface="Inter"/>
      <p:regular r:id="rId15"/>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font" Target="fonts/font1.fntdata"/><Relationship Id="rId9" Type="http://schemas.openxmlformats.org/officeDocument/2006/relationships/font" Target="fonts/font2.fntdata"/><Relationship Id="rId10" Type="http://schemas.openxmlformats.org/officeDocument/2006/relationships/font" Target="fonts/font3.fntdata"/><Relationship Id="rId11" Type="http://schemas.openxmlformats.org/officeDocument/2006/relationships/font" Target="fonts/font4.fntdata"/><Relationship Id="rId12" Type="http://schemas.openxmlformats.org/officeDocument/2006/relationships/font" Target="fonts/font5.fntdata"/><Relationship Id="rId13" Type="http://schemas.openxmlformats.org/officeDocument/2006/relationships/font" Target="fonts/font6.fntdata"/><Relationship Id="rId14" Type="http://schemas.openxmlformats.org/officeDocument/2006/relationships/font" Target="fonts/font7.fntdata"/><Relationship Id="rId15"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alpha val="75000"/>
            </a:srgbClr>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hyperlink" Target="mailto:24050101@student.bdu.edu.vn"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slideLayout" Target="../slideLayouts/slideLayout2.xml"/><Relationship Id="rId9"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FDFE0"/>
          </a:solidFill>
          <a:ln/>
        </p:spPr>
      </p:sp>
      <p:pic>
        <p:nvPicPr>
          <p:cNvPr id="3" name="Image 0" descr="preencoded.png">    </p:cNvPr>
          <p:cNvPicPr>
            <a:picLocks noChangeAspect="1"/>
          </p:cNvPicPr>
          <p:nvPr/>
        </p:nvPicPr>
        <p:blipFill>
          <a:blip r:embed="rId1"/>
          <a:stretch>
            <a:fillRect/>
          </a:stretch>
        </p:blipFill>
        <p:spPr>
          <a:xfrm>
            <a:off x="0" y="0"/>
            <a:ext cx="14630400" cy="8229600"/>
          </a:xfrm>
          <a:prstGeom prst="rect">
            <a:avLst/>
          </a:prstGeom>
        </p:spPr>
      </p:pic>
      <p:pic>
        <p:nvPicPr>
          <p:cNvPr id="4" name="Image 1" descr="preencoded.png">    </p:cNvPr>
          <p:cNvPicPr>
            <a:picLocks noChangeAspect="1"/>
          </p:cNvPicPr>
          <p:nvPr/>
        </p:nvPicPr>
        <p:blipFill>
          <a:blip r:embed="rId2"/>
          <a:stretch>
            <a:fillRect/>
          </a:stretch>
        </p:blipFill>
        <p:spPr>
          <a:xfrm>
            <a:off x="1564124" y="527447"/>
            <a:ext cx="1633061" cy="1633061"/>
          </a:xfrm>
          <a:prstGeom prst="rect">
            <a:avLst/>
          </a:prstGeom>
        </p:spPr>
      </p:pic>
      <p:sp>
        <p:nvSpPr>
          <p:cNvPr id="5" name="Text 1"/>
          <p:cNvSpPr/>
          <p:nvPr/>
        </p:nvSpPr>
        <p:spPr>
          <a:xfrm>
            <a:off x="583168" y="2406015"/>
            <a:ext cx="1724263" cy="182285"/>
          </a:xfrm>
          <a:prstGeom prst="rect">
            <a:avLst/>
          </a:prstGeom>
          <a:noFill/>
          <a:ln/>
        </p:spPr>
        <p:txBody>
          <a:bodyPr wrap="none" lIns="0" tIns="0" rIns="0" bIns="0" rtlCol="0" anchor="t"/>
          <a:lstStyle/>
          <a:p>
            <a:pPr algn="l" indent="0" marL="0">
              <a:lnSpc>
                <a:spcPts val="1400"/>
              </a:lnSpc>
              <a:buNone/>
            </a:pPr>
            <a:r>
              <a:rPr lang="en-US" sz="1100" dirty="0">
                <a:solidFill>
                  <a:srgbClr val="161613"/>
                </a:solidFill>
                <a:latin typeface="DM Sans Medium" pitchFamily="34" charset="0"/>
                <a:ea typeface="DM Sans Medium" pitchFamily="34" charset="-122"/>
                <a:cs typeface="DM Sans Medium" pitchFamily="34" charset="-120"/>
              </a:rPr>
              <a:t>KHẢ NĂNG CHUYÊN MÔN</a:t>
            </a:r>
            <a:endParaRPr lang="en-US" sz="1100" dirty="0"/>
          </a:p>
        </p:txBody>
      </p:sp>
      <p:sp>
        <p:nvSpPr>
          <p:cNvPr id="6" name="Shape 2"/>
          <p:cNvSpPr/>
          <p:nvPr/>
        </p:nvSpPr>
        <p:spPr>
          <a:xfrm>
            <a:off x="408265" y="2406015"/>
            <a:ext cx="15240" cy="182285"/>
          </a:xfrm>
          <a:prstGeom prst="rect">
            <a:avLst/>
          </a:prstGeom>
          <a:solidFill>
            <a:srgbClr val="28282F"/>
          </a:solidFill>
          <a:ln/>
        </p:spPr>
      </p:sp>
      <p:sp>
        <p:nvSpPr>
          <p:cNvPr id="7" name="Shape 3"/>
          <p:cNvSpPr/>
          <p:nvPr/>
        </p:nvSpPr>
        <p:spPr>
          <a:xfrm>
            <a:off x="408265" y="2719507"/>
            <a:ext cx="466606" cy="718661"/>
          </a:xfrm>
          <a:prstGeom prst="roundRect">
            <a:avLst>
              <a:gd name="adj" fmla="val 360010"/>
            </a:avLst>
          </a:prstGeom>
          <a:solidFill>
            <a:srgbClr val="EDEBE3"/>
          </a:solidFill>
          <a:ln w="7620">
            <a:solidFill>
              <a:srgbClr val="D3D1C9"/>
            </a:solidFill>
            <a:prstDash val="solid"/>
          </a:ln>
        </p:spPr>
      </p:sp>
      <p:pic>
        <p:nvPicPr>
          <p:cNvPr id="8" name="Image 2" descr="preencoded.png">    </p:cNvPr>
          <p:cNvPicPr>
            <a:picLocks noChangeAspect="1"/>
          </p:cNvPicPr>
          <p:nvPr/>
        </p:nvPicPr>
        <p:blipFill>
          <a:blip r:embed="rId3"/>
          <a:stretch>
            <a:fillRect/>
          </a:stretch>
        </p:blipFill>
        <p:spPr>
          <a:xfrm>
            <a:off x="554117" y="2969419"/>
            <a:ext cx="174903" cy="218718"/>
          </a:xfrm>
          <a:prstGeom prst="rect">
            <a:avLst/>
          </a:prstGeom>
        </p:spPr>
      </p:pic>
      <p:sp>
        <p:nvSpPr>
          <p:cNvPr id="9" name="Text 4"/>
          <p:cNvSpPr/>
          <p:nvPr/>
        </p:nvSpPr>
        <p:spPr>
          <a:xfrm>
            <a:off x="991433" y="2836069"/>
            <a:ext cx="1576507" cy="182285"/>
          </a:xfrm>
          <a:prstGeom prst="rect">
            <a:avLst/>
          </a:prstGeom>
          <a:noFill/>
          <a:ln/>
        </p:spPr>
        <p:txBody>
          <a:bodyPr wrap="none" lIns="0" tIns="0" rIns="0" bIns="0" rtlCol="0" anchor="t"/>
          <a:lstStyle/>
          <a:p>
            <a:pPr algn="l" indent="0" marL="0">
              <a:lnSpc>
                <a:spcPts val="1400"/>
              </a:lnSpc>
              <a:buNone/>
            </a:pPr>
            <a:r>
              <a:rPr lang="en-US" sz="1100" dirty="0">
                <a:solidFill>
                  <a:srgbClr val="161613"/>
                </a:solidFill>
                <a:latin typeface="DM Sans Medium" pitchFamily="34" charset="0"/>
                <a:ea typeface="DM Sans Medium" pitchFamily="34" charset="-122"/>
                <a:cs typeface="DM Sans Medium" pitchFamily="34" charset="-120"/>
              </a:rPr>
              <a:t>Ngôn ngữ &amp; Công nghệ</a:t>
            </a:r>
            <a:endParaRPr lang="en-US" sz="1100" dirty="0"/>
          </a:p>
        </p:txBody>
      </p:sp>
      <p:sp>
        <p:nvSpPr>
          <p:cNvPr id="10" name="Text 5"/>
          <p:cNvSpPr/>
          <p:nvPr/>
        </p:nvSpPr>
        <p:spPr>
          <a:xfrm>
            <a:off x="991433" y="3134916"/>
            <a:ext cx="3361730" cy="186690"/>
          </a:xfrm>
          <a:prstGeom prst="rect">
            <a:avLst/>
          </a:prstGeom>
          <a:noFill/>
          <a:ln/>
        </p:spPr>
        <p:txBody>
          <a:bodyPr wrap="none" lIns="0" tIns="0" rIns="0" bIns="0" rtlCol="0" anchor="t"/>
          <a:lstStyle/>
          <a:p>
            <a:pPr algn="l" indent="0" marL="0">
              <a:lnSpc>
                <a:spcPts val="1450"/>
              </a:lnSpc>
              <a:buNone/>
            </a:pPr>
            <a:r>
              <a:rPr lang="en-US" sz="900" dirty="0">
                <a:solidFill>
                  <a:srgbClr val="161613"/>
                </a:solidFill>
                <a:latin typeface="Inter" pitchFamily="34" charset="0"/>
                <a:ea typeface="Inter" pitchFamily="34" charset="-122"/>
                <a:cs typeface="Inter" pitchFamily="34" charset="-120"/>
              </a:rPr>
              <a:t>HTML, CSS, JavaScript</a:t>
            </a:r>
            <a:endParaRPr lang="en-US" sz="900" dirty="0"/>
          </a:p>
        </p:txBody>
      </p:sp>
      <p:sp>
        <p:nvSpPr>
          <p:cNvPr id="11" name="Shape 6"/>
          <p:cNvSpPr/>
          <p:nvPr/>
        </p:nvSpPr>
        <p:spPr>
          <a:xfrm>
            <a:off x="408265" y="3554730"/>
            <a:ext cx="466606" cy="718661"/>
          </a:xfrm>
          <a:prstGeom prst="roundRect">
            <a:avLst>
              <a:gd name="adj" fmla="val 360010"/>
            </a:avLst>
          </a:prstGeom>
          <a:solidFill>
            <a:srgbClr val="EDEBE3"/>
          </a:solidFill>
          <a:ln w="7620">
            <a:solidFill>
              <a:srgbClr val="D3D1C9"/>
            </a:solidFill>
            <a:prstDash val="solid"/>
          </a:ln>
        </p:spPr>
      </p:sp>
      <p:pic>
        <p:nvPicPr>
          <p:cNvPr id="12" name="Image 3" descr="preencoded.png">    </p:cNvPr>
          <p:cNvPicPr>
            <a:picLocks noChangeAspect="1"/>
          </p:cNvPicPr>
          <p:nvPr/>
        </p:nvPicPr>
        <p:blipFill>
          <a:blip r:embed="rId4"/>
          <a:stretch>
            <a:fillRect/>
          </a:stretch>
        </p:blipFill>
        <p:spPr>
          <a:xfrm>
            <a:off x="554117" y="3804642"/>
            <a:ext cx="174903" cy="218718"/>
          </a:xfrm>
          <a:prstGeom prst="rect">
            <a:avLst/>
          </a:prstGeom>
        </p:spPr>
      </p:pic>
      <p:sp>
        <p:nvSpPr>
          <p:cNvPr id="13" name="Text 7"/>
          <p:cNvSpPr/>
          <p:nvPr/>
        </p:nvSpPr>
        <p:spPr>
          <a:xfrm>
            <a:off x="991433" y="3671292"/>
            <a:ext cx="1690807" cy="182285"/>
          </a:xfrm>
          <a:prstGeom prst="rect">
            <a:avLst/>
          </a:prstGeom>
          <a:noFill/>
          <a:ln/>
        </p:spPr>
        <p:txBody>
          <a:bodyPr wrap="none" lIns="0" tIns="0" rIns="0" bIns="0" rtlCol="0" anchor="t"/>
          <a:lstStyle/>
          <a:p>
            <a:pPr algn="l" indent="0" marL="0">
              <a:lnSpc>
                <a:spcPts val="1400"/>
              </a:lnSpc>
              <a:buNone/>
            </a:pPr>
            <a:r>
              <a:rPr lang="en-US" sz="1100" dirty="0">
                <a:solidFill>
                  <a:srgbClr val="161613"/>
                </a:solidFill>
                <a:latin typeface="DM Sans Medium" pitchFamily="34" charset="0"/>
                <a:ea typeface="DM Sans Medium" pitchFamily="34" charset="-122"/>
                <a:cs typeface="DM Sans Medium" pitchFamily="34" charset="-120"/>
              </a:rPr>
              <a:t>Lập trình &amp; Cơ sở dữ liệu</a:t>
            </a:r>
            <a:endParaRPr lang="en-US" sz="1100" dirty="0"/>
          </a:p>
        </p:txBody>
      </p:sp>
      <p:sp>
        <p:nvSpPr>
          <p:cNvPr id="14" name="Text 8"/>
          <p:cNvSpPr/>
          <p:nvPr/>
        </p:nvSpPr>
        <p:spPr>
          <a:xfrm>
            <a:off x="991433" y="3970139"/>
            <a:ext cx="3361730" cy="186690"/>
          </a:xfrm>
          <a:prstGeom prst="rect">
            <a:avLst/>
          </a:prstGeom>
          <a:noFill/>
          <a:ln/>
        </p:spPr>
        <p:txBody>
          <a:bodyPr wrap="none" lIns="0" tIns="0" rIns="0" bIns="0" rtlCol="0" anchor="t"/>
          <a:lstStyle/>
          <a:p>
            <a:pPr algn="l" indent="0" marL="0">
              <a:lnSpc>
                <a:spcPts val="1450"/>
              </a:lnSpc>
              <a:buNone/>
            </a:pPr>
            <a:r>
              <a:rPr lang="en-US" sz="900" dirty="0">
                <a:solidFill>
                  <a:srgbClr val="161613"/>
                </a:solidFill>
                <a:latin typeface="Inter" pitchFamily="34" charset="0"/>
                <a:ea typeface="Inter" pitchFamily="34" charset="-122"/>
                <a:cs typeface="Inter" pitchFamily="34" charset="-120"/>
              </a:rPr>
              <a:t>C++, C#, SQL</a:t>
            </a:r>
            <a:endParaRPr lang="en-US" sz="900" dirty="0"/>
          </a:p>
        </p:txBody>
      </p:sp>
      <p:sp>
        <p:nvSpPr>
          <p:cNvPr id="15" name="Shape 9"/>
          <p:cNvSpPr/>
          <p:nvPr/>
        </p:nvSpPr>
        <p:spPr>
          <a:xfrm>
            <a:off x="408265" y="4389953"/>
            <a:ext cx="466606" cy="905351"/>
          </a:xfrm>
          <a:prstGeom prst="roundRect">
            <a:avLst>
              <a:gd name="adj" fmla="val 360010"/>
            </a:avLst>
          </a:prstGeom>
          <a:solidFill>
            <a:srgbClr val="EDEBE3"/>
          </a:solidFill>
          <a:ln w="7620">
            <a:solidFill>
              <a:srgbClr val="D3D1C9"/>
            </a:solidFill>
            <a:prstDash val="solid"/>
          </a:ln>
        </p:spPr>
      </p:sp>
      <p:pic>
        <p:nvPicPr>
          <p:cNvPr id="16" name="Image 4" descr="preencoded.png">    </p:cNvPr>
          <p:cNvPicPr>
            <a:picLocks noChangeAspect="1"/>
          </p:cNvPicPr>
          <p:nvPr/>
        </p:nvPicPr>
        <p:blipFill>
          <a:blip r:embed="rId5"/>
          <a:stretch>
            <a:fillRect/>
          </a:stretch>
        </p:blipFill>
        <p:spPr>
          <a:xfrm>
            <a:off x="554117" y="4733211"/>
            <a:ext cx="174903" cy="218718"/>
          </a:xfrm>
          <a:prstGeom prst="rect">
            <a:avLst/>
          </a:prstGeom>
        </p:spPr>
      </p:pic>
      <p:sp>
        <p:nvSpPr>
          <p:cNvPr id="17" name="Text 10"/>
          <p:cNvSpPr/>
          <p:nvPr/>
        </p:nvSpPr>
        <p:spPr>
          <a:xfrm>
            <a:off x="991433" y="4506516"/>
            <a:ext cx="1458158" cy="182285"/>
          </a:xfrm>
          <a:prstGeom prst="rect">
            <a:avLst/>
          </a:prstGeom>
          <a:noFill/>
          <a:ln/>
        </p:spPr>
        <p:txBody>
          <a:bodyPr wrap="none" lIns="0" tIns="0" rIns="0" bIns="0" rtlCol="0" anchor="t"/>
          <a:lstStyle/>
          <a:p>
            <a:pPr algn="l" indent="0" marL="0">
              <a:lnSpc>
                <a:spcPts val="1400"/>
              </a:lnSpc>
              <a:buNone/>
            </a:pPr>
            <a:r>
              <a:rPr lang="en-US" sz="1100" dirty="0">
                <a:solidFill>
                  <a:srgbClr val="161613"/>
                </a:solidFill>
                <a:latin typeface="DM Sans Medium" pitchFamily="34" charset="0"/>
                <a:ea typeface="DM Sans Medium" pitchFamily="34" charset="-122"/>
                <a:cs typeface="DM Sans Medium" pitchFamily="34" charset="-120"/>
              </a:rPr>
              <a:t>Chuyên môn sâu</a:t>
            </a:r>
            <a:endParaRPr lang="en-US" sz="1100" dirty="0"/>
          </a:p>
        </p:txBody>
      </p:sp>
      <p:sp>
        <p:nvSpPr>
          <p:cNvPr id="18" name="Text 11"/>
          <p:cNvSpPr/>
          <p:nvPr/>
        </p:nvSpPr>
        <p:spPr>
          <a:xfrm>
            <a:off x="991433" y="4805362"/>
            <a:ext cx="3361730" cy="373380"/>
          </a:xfrm>
          <a:prstGeom prst="rect">
            <a:avLst/>
          </a:prstGeom>
          <a:noFill/>
          <a:ln/>
        </p:spPr>
        <p:txBody>
          <a:bodyPr wrap="square" lIns="0" tIns="0" rIns="0" bIns="0" rtlCol="0" anchor="t"/>
          <a:lstStyle/>
          <a:p>
            <a:pPr algn="l" indent="0" marL="0">
              <a:lnSpc>
                <a:spcPts val="1450"/>
              </a:lnSpc>
              <a:buNone/>
            </a:pPr>
            <a:r>
              <a:rPr lang="en-US" sz="900" dirty="0">
                <a:solidFill>
                  <a:srgbClr val="161613"/>
                </a:solidFill>
                <a:latin typeface="Inter" pitchFamily="34" charset="0"/>
                <a:ea typeface="Inter" pitchFamily="34" charset="-122"/>
                <a:cs typeface="Inter" pitchFamily="34" charset="-120"/>
              </a:rPr>
              <a:t>Computer Networks, Network Architecture, Network Security</a:t>
            </a:r>
            <a:endParaRPr lang="en-US" sz="900" dirty="0"/>
          </a:p>
        </p:txBody>
      </p:sp>
      <p:sp>
        <p:nvSpPr>
          <p:cNvPr id="19" name="Text 12"/>
          <p:cNvSpPr/>
          <p:nvPr/>
        </p:nvSpPr>
        <p:spPr>
          <a:xfrm>
            <a:off x="583168" y="5426512"/>
            <a:ext cx="1458158" cy="182285"/>
          </a:xfrm>
          <a:prstGeom prst="rect">
            <a:avLst/>
          </a:prstGeom>
          <a:noFill/>
          <a:ln/>
        </p:spPr>
        <p:txBody>
          <a:bodyPr wrap="none" lIns="0" tIns="0" rIns="0" bIns="0" rtlCol="0" anchor="t"/>
          <a:lstStyle/>
          <a:p>
            <a:pPr algn="l" indent="0" marL="0">
              <a:lnSpc>
                <a:spcPts val="1400"/>
              </a:lnSpc>
              <a:buNone/>
            </a:pPr>
            <a:r>
              <a:rPr lang="en-US" sz="1100" dirty="0">
                <a:solidFill>
                  <a:srgbClr val="161613"/>
                </a:solidFill>
                <a:latin typeface="DM Sans Medium" pitchFamily="34" charset="0"/>
                <a:ea typeface="DM Sans Medium" pitchFamily="34" charset="-122"/>
                <a:cs typeface="DM Sans Medium" pitchFamily="34" charset="-120"/>
              </a:rPr>
              <a:t>THÔNG TIN LIÊN HỆ</a:t>
            </a:r>
            <a:endParaRPr lang="en-US" sz="1100" dirty="0"/>
          </a:p>
        </p:txBody>
      </p:sp>
      <p:sp>
        <p:nvSpPr>
          <p:cNvPr id="20" name="Shape 13"/>
          <p:cNvSpPr/>
          <p:nvPr/>
        </p:nvSpPr>
        <p:spPr>
          <a:xfrm>
            <a:off x="408265" y="5426512"/>
            <a:ext cx="15240" cy="182285"/>
          </a:xfrm>
          <a:prstGeom prst="rect">
            <a:avLst/>
          </a:prstGeom>
          <a:solidFill>
            <a:srgbClr val="28282F"/>
          </a:solidFill>
          <a:ln/>
        </p:spPr>
      </p:sp>
      <p:sp>
        <p:nvSpPr>
          <p:cNvPr id="21" name="Text 14"/>
          <p:cNvSpPr/>
          <p:nvPr/>
        </p:nvSpPr>
        <p:spPr>
          <a:xfrm>
            <a:off x="408265" y="5740003"/>
            <a:ext cx="3944898" cy="186690"/>
          </a:xfrm>
          <a:prstGeom prst="rect">
            <a:avLst/>
          </a:prstGeom>
          <a:noFill/>
          <a:ln/>
        </p:spPr>
        <p:txBody>
          <a:bodyPr wrap="none" lIns="0" tIns="0" rIns="0" bIns="0" rtlCol="0" anchor="t"/>
          <a:lstStyle/>
          <a:p>
            <a:pPr algn="l" indent="0" marL="0">
              <a:lnSpc>
                <a:spcPts val="1450"/>
              </a:lnSpc>
              <a:buNone/>
            </a:pPr>
            <a:r>
              <a:rPr lang="en-US" sz="900" b="1" dirty="0">
                <a:solidFill>
                  <a:srgbClr val="161613"/>
                </a:solidFill>
                <a:latin typeface="Inter" pitchFamily="34" charset="0"/>
                <a:ea typeface="Inter" pitchFamily="34" charset="-122"/>
                <a:cs typeface="Inter" pitchFamily="34" charset="-120"/>
              </a:rPr>
              <a:t>Di động/Zalo:</a:t>
            </a:r>
            <a:pPr algn="l" indent="0" marL="0">
              <a:lnSpc>
                <a:spcPts val="1450"/>
              </a:lnSpc>
              <a:buNone/>
            </a:pPr>
            <a:r>
              <a:rPr lang="en-US" sz="900" dirty="0">
                <a:solidFill>
                  <a:srgbClr val="161613"/>
                </a:solidFill>
                <a:latin typeface="Inter" pitchFamily="34" charset="0"/>
                <a:ea typeface="Inter" pitchFamily="34" charset="-122"/>
                <a:cs typeface="Inter" pitchFamily="34" charset="-120"/>
              </a:rPr>
              <a:t> 0384 940 995</a:t>
            </a:r>
            <a:endParaRPr lang="en-US" sz="900" dirty="0"/>
          </a:p>
        </p:txBody>
      </p:sp>
      <p:sp>
        <p:nvSpPr>
          <p:cNvPr id="22" name="Text 15"/>
          <p:cNvSpPr/>
          <p:nvPr/>
        </p:nvSpPr>
        <p:spPr>
          <a:xfrm>
            <a:off x="408265" y="6031587"/>
            <a:ext cx="3944898" cy="186690"/>
          </a:xfrm>
          <a:prstGeom prst="rect">
            <a:avLst/>
          </a:prstGeom>
          <a:noFill/>
          <a:ln/>
        </p:spPr>
        <p:txBody>
          <a:bodyPr wrap="none" lIns="0" tIns="0" rIns="0" bIns="0" rtlCol="0" anchor="t"/>
          <a:lstStyle/>
          <a:p>
            <a:pPr algn="l" indent="0" marL="0">
              <a:lnSpc>
                <a:spcPts val="1450"/>
              </a:lnSpc>
              <a:buNone/>
            </a:pPr>
            <a:r>
              <a:rPr lang="en-US" sz="900" b="1" dirty="0">
                <a:solidFill>
                  <a:srgbClr val="161613"/>
                </a:solidFill>
                <a:latin typeface="Inter" pitchFamily="34" charset="0"/>
                <a:ea typeface="Inter" pitchFamily="34" charset="-122"/>
                <a:cs typeface="Inter" pitchFamily="34" charset="-120"/>
              </a:rPr>
              <a:t>Email:</a:t>
            </a:r>
            <a:pPr algn="l" indent="0" marL="0">
              <a:lnSpc>
                <a:spcPts val="1450"/>
              </a:lnSpc>
              <a:buNone/>
            </a:pPr>
            <a:r>
              <a:rPr lang="en-US" sz="900" dirty="0">
                <a:solidFill>
                  <a:srgbClr val="161613"/>
                </a:solidFill>
                <a:latin typeface="Inter" pitchFamily="34" charset="0"/>
                <a:ea typeface="Inter" pitchFamily="34" charset="-122"/>
                <a:cs typeface="Inter" pitchFamily="34" charset="-120"/>
              </a:rPr>
              <a:t> </a:t>
            </a:r>
            <a:pPr algn="l" indent="0" marL="0">
              <a:lnSpc>
                <a:spcPts val="1450"/>
              </a:lnSpc>
              <a:buNone/>
            </a:pPr>
            <a:r>
              <a:rPr lang="en-US" sz="900" u="sng" dirty="0">
                <a:solidFill>
                  <a:srgbClr val="28282F"/>
                </a:solidFill>
                <a:latin typeface="Inter" pitchFamily="34" charset="0"/>
                <a:ea typeface="Inter" pitchFamily="34" charset="-122"/>
                <a:cs typeface="Inter" pitchFamily="34" charset="-120"/>
                <a:hlinkClick r:id="rId6" invalidUrl="" action="" tgtFrame="" tooltip="" history="1" highlightClick="0" endSnd="0">
                  <a:extLst>
                    <a:ext uri="{A12FA001-AC4F-418D-AE19-62706E023703}">
                      <ahyp:hlinkClr xmlns:ahyp="http://schemas.microsoft.com/office/drawing/2018/hyperlinkcolor" val="tx"/>
                    </a:ext>
                  </a:extLst>
                </a:hlinkClick>
              </a:rPr>
              <a:t>24050101@student.bdu.edu.vn</a:t>
            </a:r>
            <a:endParaRPr lang="en-US" sz="900" dirty="0"/>
          </a:p>
        </p:txBody>
      </p:sp>
      <p:sp>
        <p:nvSpPr>
          <p:cNvPr id="23" name="Text 16"/>
          <p:cNvSpPr/>
          <p:nvPr/>
        </p:nvSpPr>
        <p:spPr>
          <a:xfrm>
            <a:off x="408265" y="6323171"/>
            <a:ext cx="3944898" cy="186690"/>
          </a:xfrm>
          <a:prstGeom prst="rect">
            <a:avLst/>
          </a:prstGeom>
          <a:noFill/>
          <a:ln/>
        </p:spPr>
        <p:txBody>
          <a:bodyPr wrap="none" lIns="0" tIns="0" rIns="0" bIns="0" rtlCol="0" anchor="t"/>
          <a:lstStyle/>
          <a:p>
            <a:pPr algn="l" indent="0" marL="0">
              <a:lnSpc>
                <a:spcPts val="1450"/>
              </a:lnSpc>
              <a:buNone/>
            </a:pPr>
            <a:r>
              <a:rPr lang="en-US" sz="900" b="1" dirty="0">
                <a:solidFill>
                  <a:srgbClr val="161613"/>
                </a:solidFill>
                <a:latin typeface="Inter" pitchFamily="34" charset="0"/>
                <a:ea typeface="Inter" pitchFamily="34" charset="-122"/>
                <a:cs typeface="Inter" pitchFamily="34" charset="-120"/>
              </a:rPr>
              <a:t>Địa chỉ:</a:t>
            </a:r>
            <a:pPr algn="l" indent="0" marL="0">
              <a:lnSpc>
                <a:spcPts val="1450"/>
              </a:lnSpc>
              <a:buNone/>
            </a:pPr>
            <a:r>
              <a:rPr lang="en-US" sz="900" dirty="0">
                <a:solidFill>
                  <a:srgbClr val="161613"/>
                </a:solidFill>
                <a:latin typeface="Inter" pitchFamily="34" charset="0"/>
                <a:ea typeface="Inter" pitchFamily="34" charset="-122"/>
                <a:cs typeface="Inter" pitchFamily="34" charset="-120"/>
              </a:rPr>
              <a:t> Vĩnh Phúc</a:t>
            </a:r>
            <a:endParaRPr lang="en-US" sz="900" dirty="0"/>
          </a:p>
        </p:txBody>
      </p:sp>
      <p:sp>
        <p:nvSpPr>
          <p:cNvPr id="24" name="Shape 17"/>
          <p:cNvSpPr/>
          <p:nvPr/>
        </p:nvSpPr>
        <p:spPr>
          <a:xfrm>
            <a:off x="408265" y="6699283"/>
            <a:ext cx="3944898" cy="22146"/>
          </a:xfrm>
          <a:prstGeom prst="rect">
            <a:avLst/>
          </a:prstGeom>
          <a:solidFill>
            <a:srgbClr val="161613">
              <a:alpha val="50000"/>
            </a:srgbClr>
          </a:solidFill>
          <a:ln/>
        </p:spPr>
      </p:sp>
      <p:sp>
        <p:nvSpPr>
          <p:cNvPr id="25" name="Text 18"/>
          <p:cNvSpPr/>
          <p:nvPr/>
        </p:nvSpPr>
        <p:spPr>
          <a:xfrm>
            <a:off x="408265" y="6852523"/>
            <a:ext cx="1458158" cy="182285"/>
          </a:xfrm>
          <a:prstGeom prst="rect">
            <a:avLst/>
          </a:prstGeom>
          <a:noFill/>
          <a:ln/>
        </p:spPr>
        <p:txBody>
          <a:bodyPr wrap="none" lIns="0" tIns="0" rIns="0" bIns="0" rtlCol="0" anchor="t"/>
          <a:lstStyle/>
          <a:p>
            <a:pPr algn="l" indent="0" marL="0">
              <a:lnSpc>
                <a:spcPts val="1400"/>
              </a:lnSpc>
              <a:buNone/>
            </a:pPr>
            <a:r>
              <a:rPr lang="en-US" sz="1100" dirty="0">
                <a:solidFill>
                  <a:srgbClr val="161613"/>
                </a:solidFill>
                <a:latin typeface="DM Sans Medium" pitchFamily="34" charset="0"/>
                <a:ea typeface="DM Sans Medium" pitchFamily="34" charset="-122"/>
                <a:cs typeface="DM Sans Medium" pitchFamily="34" charset="-120"/>
              </a:rPr>
              <a:t>SỞ THÍCH &amp; CÁ TÍNH</a:t>
            </a:r>
            <a:endParaRPr lang="en-US" sz="1100" dirty="0"/>
          </a:p>
        </p:txBody>
      </p:sp>
      <p:sp>
        <p:nvSpPr>
          <p:cNvPr id="26" name="Text 19"/>
          <p:cNvSpPr/>
          <p:nvPr/>
        </p:nvSpPr>
        <p:spPr>
          <a:xfrm>
            <a:off x="408265" y="7151370"/>
            <a:ext cx="3944898" cy="560070"/>
          </a:xfrm>
          <a:prstGeom prst="rect">
            <a:avLst/>
          </a:prstGeom>
          <a:noFill/>
          <a:ln/>
        </p:spPr>
        <p:txBody>
          <a:bodyPr wrap="square" lIns="0" tIns="0" rIns="0" bIns="0" rtlCol="0" anchor="t"/>
          <a:lstStyle/>
          <a:p>
            <a:pPr algn="l" indent="0" marL="0">
              <a:lnSpc>
                <a:spcPts val="1450"/>
              </a:lnSpc>
              <a:buNone/>
            </a:pPr>
            <a:r>
              <a:rPr lang="en-US" sz="900" dirty="0">
                <a:solidFill>
                  <a:srgbClr val="161613"/>
                </a:solidFill>
                <a:latin typeface="Inter" pitchFamily="34" charset="0"/>
                <a:ea typeface="Inter" pitchFamily="34" charset="-122"/>
                <a:cs typeface="Inter" pitchFamily="34" charset="-120"/>
              </a:rPr>
              <a:t>Sự cân bằng giữa logic mạng và trí tưởng tượng từ </a:t>
            </a:r>
            <a:pPr algn="l" indent="0" marL="0">
              <a:lnSpc>
                <a:spcPts val="1450"/>
              </a:lnSpc>
              <a:buNone/>
            </a:pPr>
            <a:r>
              <a:rPr lang="en-US" sz="900" b="1" dirty="0">
                <a:solidFill>
                  <a:srgbClr val="28282F"/>
                </a:solidFill>
                <a:latin typeface="Inter" pitchFamily="34" charset="0"/>
                <a:ea typeface="Inter" pitchFamily="34" charset="-122"/>
                <a:cs typeface="Inter" pitchFamily="34" charset="-120"/>
              </a:rPr>
              <a:t>Anime</a:t>
            </a:r>
            <a:pPr algn="l" indent="0" marL="0">
              <a:lnSpc>
                <a:spcPts val="1450"/>
              </a:lnSpc>
              <a:buNone/>
            </a:pPr>
            <a:r>
              <a:rPr lang="en-US" sz="900" dirty="0">
                <a:solidFill>
                  <a:srgbClr val="161613"/>
                </a:solidFill>
                <a:latin typeface="Inter" pitchFamily="34" charset="0"/>
                <a:ea typeface="Inter" pitchFamily="34" charset="-122"/>
                <a:cs typeface="Inter" pitchFamily="34" charset="-120"/>
              </a:rPr>
              <a:t> giúp tôi duy trì tư duy sáng tạo và giải quyết vấn đề linh hoạt. Khám phá các cung đường phượt là cách tôi mở rộng giới hạn.</a:t>
            </a:r>
            <a:endParaRPr lang="en-US" sz="900" dirty="0"/>
          </a:p>
        </p:txBody>
      </p:sp>
      <p:sp>
        <p:nvSpPr>
          <p:cNvPr id="27" name="Text 20"/>
          <p:cNvSpPr/>
          <p:nvPr/>
        </p:nvSpPr>
        <p:spPr>
          <a:xfrm>
            <a:off x="4645343" y="529709"/>
            <a:ext cx="4024551" cy="503039"/>
          </a:xfrm>
          <a:prstGeom prst="rect">
            <a:avLst/>
          </a:prstGeom>
          <a:noFill/>
          <a:ln/>
        </p:spPr>
        <p:txBody>
          <a:bodyPr wrap="none" lIns="0" tIns="0" rIns="0" bIns="0" rtlCol="0" anchor="t"/>
          <a:lstStyle/>
          <a:p>
            <a:pPr algn="l" indent="0" marL="0">
              <a:lnSpc>
                <a:spcPts val="3950"/>
              </a:lnSpc>
              <a:buNone/>
            </a:pPr>
            <a:r>
              <a:rPr lang="en-US" sz="3150" dirty="0">
                <a:solidFill>
                  <a:srgbClr val="161613"/>
                </a:solidFill>
                <a:latin typeface="DM Sans Medium" pitchFamily="34" charset="0"/>
                <a:ea typeface="DM Sans Medium" pitchFamily="34" charset="-122"/>
                <a:cs typeface="DM Sans Medium" pitchFamily="34" charset="-120"/>
              </a:rPr>
              <a:t>TRỊNH NHẬT HOÀNG</a:t>
            </a:r>
            <a:endParaRPr lang="en-US" sz="3150" dirty="0"/>
          </a:p>
        </p:txBody>
      </p:sp>
      <p:sp>
        <p:nvSpPr>
          <p:cNvPr id="28" name="Text 21"/>
          <p:cNvSpPr/>
          <p:nvPr/>
        </p:nvSpPr>
        <p:spPr>
          <a:xfrm>
            <a:off x="4645343" y="1149310"/>
            <a:ext cx="3372803" cy="291703"/>
          </a:xfrm>
          <a:prstGeom prst="rect">
            <a:avLst/>
          </a:prstGeom>
          <a:noFill/>
          <a:ln/>
        </p:spPr>
        <p:txBody>
          <a:bodyPr wrap="none" lIns="0" tIns="0" rIns="0" bIns="0" rtlCol="0" anchor="t"/>
          <a:lstStyle/>
          <a:p>
            <a:pPr algn="l" indent="0" marL="0">
              <a:lnSpc>
                <a:spcPts val="2250"/>
              </a:lnSpc>
              <a:buNone/>
            </a:pPr>
            <a:r>
              <a:rPr lang="en-US" sz="1800" dirty="0">
                <a:solidFill>
                  <a:srgbClr val="161613"/>
                </a:solidFill>
                <a:latin typeface="DM Sans Medium" pitchFamily="34" charset="0"/>
                <a:ea typeface="DM Sans Medium" pitchFamily="34" charset="-122"/>
                <a:cs typeface="DM Sans Medium" pitchFamily="34" charset="-120"/>
              </a:rPr>
              <a:t>ASPIRING NETWORK ENGINEER</a:t>
            </a:r>
            <a:endParaRPr lang="en-US" sz="1800" dirty="0"/>
          </a:p>
        </p:txBody>
      </p:sp>
      <p:sp>
        <p:nvSpPr>
          <p:cNvPr id="29" name="Shape 22"/>
          <p:cNvSpPr/>
          <p:nvPr/>
        </p:nvSpPr>
        <p:spPr>
          <a:xfrm>
            <a:off x="4645343" y="1630435"/>
            <a:ext cx="9584293" cy="22146"/>
          </a:xfrm>
          <a:prstGeom prst="rect">
            <a:avLst/>
          </a:prstGeom>
          <a:solidFill>
            <a:srgbClr val="161613">
              <a:alpha val="50000"/>
            </a:srgbClr>
          </a:solidFill>
          <a:ln/>
        </p:spPr>
      </p:sp>
      <p:sp>
        <p:nvSpPr>
          <p:cNvPr id="30" name="Text 23"/>
          <p:cNvSpPr/>
          <p:nvPr/>
        </p:nvSpPr>
        <p:spPr>
          <a:xfrm>
            <a:off x="4645343" y="1783675"/>
            <a:ext cx="1749742" cy="218718"/>
          </a:xfrm>
          <a:prstGeom prst="rect">
            <a:avLst/>
          </a:prstGeom>
          <a:noFill/>
          <a:ln/>
        </p:spPr>
        <p:txBody>
          <a:bodyPr wrap="none" lIns="0" tIns="0" rIns="0" bIns="0" rtlCol="0" anchor="t"/>
          <a:lstStyle/>
          <a:p>
            <a:pPr algn="l" indent="0" marL="0">
              <a:lnSpc>
                <a:spcPts val="1700"/>
              </a:lnSpc>
              <a:buNone/>
            </a:pPr>
            <a:r>
              <a:rPr lang="en-US" sz="1350" dirty="0">
                <a:solidFill>
                  <a:srgbClr val="161613"/>
                </a:solidFill>
                <a:latin typeface="DM Sans Medium" pitchFamily="34" charset="0"/>
                <a:ea typeface="DM Sans Medium" pitchFamily="34" charset="-122"/>
                <a:cs typeface="DM Sans Medium" pitchFamily="34" charset="-120"/>
              </a:rPr>
              <a:t>HỒ SƠ HOẠT ĐỘNG</a:t>
            </a:r>
            <a:endParaRPr lang="en-US" sz="1350" dirty="0"/>
          </a:p>
        </p:txBody>
      </p:sp>
      <p:sp>
        <p:nvSpPr>
          <p:cNvPr id="31" name="Text 24"/>
          <p:cNvSpPr/>
          <p:nvPr/>
        </p:nvSpPr>
        <p:spPr>
          <a:xfrm>
            <a:off x="4645343" y="2118955"/>
            <a:ext cx="9584293" cy="373380"/>
          </a:xfrm>
          <a:prstGeom prst="rect">
            <a:avLst/>
          </a:prstGeom>
          <a:noFill/>
          <a:ln/>
        </p:spPr>
        <p:txBody>
          <a:bodyPr wrap="square" lIns="0" tIns="0" rIns="0" bIns="0" rtlCol="0" anchor="t"/>
          <a:lstStyle/>
          <a:p>
            <a:pPr algn="l" indent="0" marL="0">
              <a:lnSpc>
                <a:spcPts val="1450"/>
              </a:lnSpc>
              <a:buNone/>
            </a:pPr>
            <a:r>
              <a:rPr lang="en-US" sz="900" dirty="0">
                <a:solidFill>
                  <a:srgbClr val="161613"/>
                </a:solidFill>
                <a:latin typeface="Inter" pitchFamily="34" charset="0"/>
                <a:ea typeface="Inter" pitchFamily="34" charset="-122"/>
                <a:cs typeface="Inter" pitchFamily="34" charset="-120"/>
              </a:rPr>
              <a:t>Tôi là Sinh viên Đại học Bình Dương chuyên ngành Mạng Máy Tính và Kiến trúc Mạng với nền tảng về lập trình C++, C#, SQL. Có tư duy logic và khả năng giải quyết vấn đề. Đang trong quá trình học hỏi và chao dồi kiến thức</a:t>
            </a:r>
            <a:endParaRPr lang="en-US" sz="900" dirty="0"/>
          </a:p>
        </p:txBody>
      </p:sp>
      <p:sp>
        <p:nvSpPr>
          <p:cNvPr id="32" name="Text 25"/>
          <p:cNvSpPr/>
          <p:nvPr/>
        </p:nvSpPr>
        <p:spPr>
          <a:xfrm>
            <a:off x="4645343" y="2608898"/>
            <a:ext cx="2105620" cy="218718"/>
          </a:xfrm>
          <a:prstGeom prst="rect">
            <a:avLst/>
          </a:prstGeom>
          <a:noFill/>
          <a:ln/>
        </p:spPr>
        <p:txBody>
          <a:bodyPr wrap="none" lIns="0" tIns="0" rIns="0" bIns="0" rtlCol="0" anchor="t"/>
          <a:lstStyle/>
          <a:p>
            <a:pPr algn="l" indent="0" marL="0">
              <a:lnSpc>
                <a:spcPts val="1700"/>
              </a:lnSpc>
              <a:buNone/>
            </a:pPr>
            <a:r>
              <a:rPr lang="en-US" sz="1350" dirty="0">
                <a:solidFill>
                  <a:srgbClr val="161613"/>
                </a:solidFill>
                <a:latin typeface="DM Sans Medium" pitchFamily="34" charset="0"/>
                <a:ea typeface="DM Sans Medium" pitchFamily="34" charset="-122"/>
                <a:cs typeface="DM Sans Medium" pitchFamily="34" charset="-120"/>
              </a:rPr>
              <a:t>CÔNG VIỆC ĐỊNH HƯỚNG</a:t>
            </a:r>
            <a:endParaRPr lang="en-US" sz="1350" dirty="0"/>
          </a:p>
        </p:txBody>
      </p:sp>
      <p:sp>
        <p:nvSpPr>
          <p:cNvPr id="33" name="Shape 26"/>
          <p:cNvSpPr/>
          <p:nvPr/>
        </p:nvSpPr>
        <p:spPr>
          <a:xfrm>
            <a:off x="4645343" y="2958822"/>
            <a:ext cx="9584293" cy="1459230"/>
          </a:xfrm>
          <a:prstGeom prst="roundRect">
            <a:avLst>
              <a:gd name="adj" fmla="val 627"/>
            </a:avLst>
          </a:prstGeom>
          <a:solidFill>
            <a:srgbClr val="D6D6DC"/>
          </a:solidFill>
          <a:ln/>
        </p:spPr>
      </p:sp>
      <p:pic>
        <p:nvPicPr>
          <p:cNvPr id="34" name="Image 5" descr="preencoded.png">    </p:cNvPr>
          <p:cNvPicPr>
            <a:picLocks noChangeAspect="1"/>
          </p:cNvPicPr>
          <p:nvPr/>
        </p:nvPicPr>
        <p:blipFill>
          <a:blip r:embed="rId7"/>
          <a:stretch>
            <a:fillRect/>
          </a:stretch>
        </p:blipFill>
        <p:spPr>
          <a:xfrm>
            <a:off x="4761905" y="3114080"/>
            <a:ext cx="182166" cy="145733"/>
          </a:xfrm>
          <a:prstGeom prst="rect">
            <a:avLst/>
          </a:prstGeom>
        </p:spPr>
      </p:pic>
      <p:sp>
        <p:nvSpPr>
          <p:cNvPr id="35" name="Text 27"/>
          <p:cNvSpPr/>
          <p:nvPr/>
        </p:nvSpPr>
        <p:spPr>
          <a:xfrm>
            <a:off x="5060633" y="3104436"/>
            <a:ext cx="2778085" cy="182285"/>
          </a:xfrm>
          <a:prstGeom prst="rect">
            <a:avLst/>
          </a:prstGeom>
          <a:noFill/>
          <a:ln/>
        </p:spPr>
        <p:txBody>
          <a:bodyPr wrap="none" lIns="0" tIns="0" rIns="0" bIns="0" rtlCol="0" anchor="t"/>
          <a:lstStyle/>
          <a:p>
            <a:pPr algn="l" indent="0" marL="0">
              <a:lnSpc>
                <a:spcPts val="1400"/>
              </a:lnSpc>
              <a:buNone/>
            </a:pPr>
            <a:r>
              <a:rPr lang="en-US" sz="1100" dirty="0">
                <a:solidFill>
                  <a:srgbClr val="000000"/>
                </a:solidFill>
                <a:latin typeface="DM Sans Medium" pitchFamily="34" charset="0"/>
                <a:ea typeface="DM Sans Medium" pitchFamily="34" charset="-122"/>
                <a:cs typeface="DM Sans Medium" pitchFamily="34" charset="-120"/>
              </a:rPr>
              <a:t>Mục tiêu: ASPIRING NETWORK ENGINEER</a:t>
            </a:r>
            <a:endParaRPr lang="en-US" sz="1100" dirty="0"/>
          </a:p>
        </p:txBody>
      </p:sp>
      <p:sp>
        <p:nvSpPr>
          <p:cNvPr id="36" name="Text 28"/>
          <p:cNvSpPr/>
          <p:nvPr/>
        </p:nvSpPr>
        <p:spPr>
          <a:xfrm>
            <a:off x="5060633" y="3403283"/>
            <a:ext cx="9052441" cy="373380"/>
          </a:xfrm>
          <a:prstGeom prst="rect">
            <a:avLst/>
          </a:prstGeom>
          <a:noFill/>
          <a:ln/>
        </p:spPr>
        <p:txBody>
          <a:bodyPr wrap="square" lIns="0" tIns="0" rIns="0" bIns="0" rtlCol="0" anchor="t"/>
          <a:lstStyle/>
          <a:p>
            <a:pPr algn="l" indent="0" marL="0">
              <a:lnSpc>
                <a:spcPts val="1450"/>
              </a:lnSpc>
              <a:buNone/>
            </a:pPr>
            <a:r>
              <a:rPr lang="en-US" sz="900" dirty="0">
                <a:solidFill>
                  <a:srgbClr val="000000"/>
                </a:solidFill>
                <a:latin typeface="Inter" pitchFamily="34" charset="0"/>
                <a:ea typeface="Inter" pitchFamily="34" charset="-122"/>
                <a:cs typeface="Inter" pitchFamily="34" charset="-120"/>
              </a:rPr>
              <a:t>Đam mê xây dựng và tối ưu hóa các hệ thống mạng máy tính. Mong muốn áp dụng kiến thức về kiến trúc mạng để thiết kế, triển khai và bảo trì các giải pháp mạng an toàn, hiệu quả và có khả năng mở rộng.</a:t>
            </a:r>
            <a:endParaRPr lang="en-US" sz="900" dirty="0"/>
          </a:p>
        </p:txBody>
      </p:sp>
      <p:sp>
        <p:nvSpPr>
          <p:cNvPr id="37" name="Text 29"/>
          <p:cNvSpPr/>
          <p:nvPr/>
        </p:nvSpPr>
        <p:spPr>
          <a:xfrm>
            <a:off x="5060633" y="3881557"/>
            <a:ext cx="9052441" cy="373380"/>
          </a:xfrm>
          <a:prstGeom prst="rect">
            <a:avLst/>
          </a:prstGeom>
          <a:noFill/>
          <a:ln/>
        </p:spPr>
        <p:txBody>
          <a:bodyPr wrap="square" lIns="0" tIns="0" rIns="0" bIns="0" rtlCol="0" anchor="t"/>
          <a:lstStyle/>
          <a:p>
            <a:pPr algn="l" indent="0" marL="0">
              <a:lnSpc>
                <a:spcPts val="1450"/>
              </a:lnSpc>
              <a:buNone/>
            </a:pPr>
            <a:r>
              <a:rPr lang="en-US" sz="900" dirty="0">
                <a:solidFill>
                  <a:srgbClr val="000000"/>
                </a:solidFill>
                <a:latin typeface="Inter" pitchFamily="34" charset="0"/>
                <a:ea typeface="Inter" pitchFamily="34" charset="-122"/>
                <a:cs typeface="Inter" pitchFamily="34" charset="-120"/>
              </a:rPr>
              <a:t>Luôn tìm hiểu các công nghệ mới trong lĩnh vực như </a:t>
            </a:r>
            <a:pPr algn="l" indent="0" marL="0">
              <a:lnSpc>
                <a:spcPts val="1450"/>
              </a:lnSpc>
              <a:buNone/>
            </a:pPr>
            <a:r>
              <a:rPr lang="en-US" sz="900" b="1" dirty="0">
                <a:solidFill>
                  <a:srgbClr val="28282F"/>
                </a:solidFill>
                <a:latin typeface="Inter" pitchFamily="34" charset="0"/>
                <a:ea typeface="Inter" pitchFamily="34" charset="-122"/>
                <a:cs typeface="Inter" pitchFamily="34" charset="-120"/>
              </a:rPr>
              <a:t>Cloud Networking</a:t>
            </a:r>
            <a:pPr algn="l" indent="0" marL="0">
              <a:lnSpc>
                <a:spcPts val="1450"/>
              </a:lnSpc>
              <a:buNone/>
            </a:pPr>
            <a:r>
              <a:rPr lang="en-US" sz="900" dirty="0">
                <a:solidFill>
                  <a:srgbClr val="000000"/>
                </a:solidFill>
                <a:latin typeface="Inter" pitchFamily="34" charset="0"/>
                <a:ea typeface="Inter" pitchFamily="34" charset="-122"/>
                <a:cs typeface="Inter" pitchFamily="34" charset="-120"/>
              </a:rPr>
              <a:t>, an ninh mạng và tự động hóa hệ thống mạng để giải quyết các thách thức thực tế, đóng góp vào sự phát triển ổn định của hạ tầng công nghệ.</a:t>
            </a:r>
            <a:endParaRPr lang="en-US" sz="900" dirty="0"/>
          </a:p>
        </p:txBody>
      </p:sp>
      <p:sp>
        <p:nvSpPr>
          <p:cNvPr id="38" name="Text 30"/>
          <p:cNvSpPr/>
          <p:nvPr/>
        </p:nvSpPr>
        <p:spPr>
          <a:xfrm>
            <a:off x="4645343" y="4549259"/>
            <a:ext cx="1749742" cy="218718"/>
          </a:xfrm>
          <a:prstGeom prst="rect">
            <a:avLst/>
          </a:prstGeom>
          <a:noFill/>
          <a:ln/>
        </p:spPr>
        <p:txBody>
          <a:bodyPr wrap="none" lIns="0" tIns="0" rIns="0" bIns="0" rtlCol="0" anchor="t"/>
          <a:lstStyle/>
          <a:p>
            <a:pPr algn="l" indent="0" marL="0">
              <a:lnSpc>
                <a:spcPts val="1700"/>
              </a:lnSpc>
              <a:buNone/>
            </a:pPr>
            <a:r>
              <a:rPr lang="en-US" sz="1350" dirty="0">
                <a:solidFill>
                  <a:srgbClr val="161613"/>
                </a:solidFill>
                <a:latin typeface="DM Sans Medium" pitchFamily="34" charset="0"/>
                <a:ea typeface="DM Sans Medium" pitchFamily="34" charset="-122"/>
                <a:cs typeface="DM Sans Medium" pitchFamily="34" charset="-120"/>
              </a:rPr>
              <a:t>QUÁ TRÌNH HỌC TẬP</a:t>
            </a:r>
            <a:endParaRPr lang="en-US" sz="1350" dirty="0"/>
          </a:p>
        </p:txBody>
      </p:sp>
      <p:sp>
        <p:nvSpPr>
          <p:cNvPr id="39" name="Shape 31"/>
          <p:cNvSpPr/>
          <p:nvPr/>
        </p:nvSpPr>
        <p:spPr>
          <a:xfrm>
            <a:off x="4645343" y="4899184"/>
            <a:ext cx="9584293" cy="1212175"/>
          </a:xfrm>
          <a:prstGeom prst="roundRect">
            <a:avLst>
              <a:gd name="adj" fmla="val 754"/>
            </a:avLst>
          </a:prstGeom>
          <a:solidFill>
            <a:srgbClr val="EDEBE3"/>
          </a:solidFill>
          <a:ln w="7620">
            <a:solidFill>
              <a:srgbClr val="D3D1C9"/>
            </a:solidFill>
            <a:prstDash val="solid"/>
          </a:ln>
        </p:spPr>
      </p:sp>
      <p:sp>
        <p:nvSpPr>
          <p:cNvPr id="40" name="Text 32"/>
          <p:cNvSpPr/>
          <p:nvPr/>
        </p:nvSpPr>
        <p:spPr>
          <a:xfrm>
            <a:off x="4769525" y="5023366"/>
            <a:ext cx="1533049" cy="182285"/>
          </a:xfrm>
          <a:prstGeom prst="rect">
            <a:avLst/>
          </a:prstGeom>
          <a:noFill/>
          <a:ln/>
        </p:spPr>
        <p:txBody>
          <a:bodyPr wrap="none" lIns="0" tIns="0" rIns="0" bIns="0" rtlCol="0" anchor="t"/>
          <a:lstStyle/>
          <a:p>
            <a:pPr algn="l" indent="0" marL="0">
              <a:lnSpc>
                <a:spcPts val="1400"/>
              </a:lnSpc>
              <a:buNone/>
            </a:pPr>
            <a:r>
              <a:rPr lang="en-US" sz="1100" dirty="0">
                <a:solidFill>
                  <a:srgbClr val="161613"/>
                </a:solidFill>
                <a:latin typeface="DM Sans Medium" pitchFamily="34" charset="0"/>
                <a:ea typeface="DM Sans Medium" pitchFamily="34" charset="-122"/>
                <a:cs typeface="DM Sans Medium" pitchFamily="34" charset="-120"/>
              </a:rPr>
              <a:t>ĐẠI HỌC BÌNH DƯƠNG</a:t>
            </a:r>
            <a:endParaRPr lang="en-US" sz="1100" dirty="0"/>
          </a:p>
        </p:txBody>
      </p:sp>
      <p:sp>
        <p:nvSpPr>
          <p:cNvPr id="41" name="Text 33"/>
          <p:cNvSpPr/>
          <p:nvPr/>
        </p:nvSpPr>
        <p:spPr>
          <a:xfrm>
            <a:off x="4769525" y="5322213"/>
            <a:ext cx="9335929" cy="186690"/>
          </a:xfrm>
          <a:prstGeom prst="rect">
            <a:avLst/>
          </a:prstGeom>
          <a:noFill/>
          <a:ln/>
        </p:spPr>
        <p:txBody>
          <a:bodyPr wrap="none" lIns="0" tIns="0" rIns="0" bIns="0" rtlCol="0" anchor="t"/>
          <a:lstStyle/>
          <a:p>
            <a:pPr algn="l" indent="0" marL="0">
              <a:lnSpc>
                <a:spcPts val="1450"/>
              </a:lnSpc>
              <a:buNone/>
            </a:pPr>
            <a:r>
              <a:rPr lang="en-US" sz="900" dirty="0">
                <a:solidFill>
                  <a:srgbClr val="161613"/>
                </a:solidFill>
                <a:latin typeface="Inter" pitchFamily="34" charset="0"/>
                <a:ea typeface="Inter" pitchFamily="34" charset="-122"/>
                <a:cs typeface="Inter" pitchFamily="34" charset="-120"/>
              </a:rPr>
              <a:t>Chuyên ngành: Mạng Máy Tính &amp; Truyền Thông Dữ Liệu</a:t>
            </a:r>
            <a:endParaRPr lang="en-US" sz="900" dirty="0"/>
          </a:p>
        </p:txBody>
      </p:sp>
      <p:sp>
        <p:nvSpPr>
          <p:cNvPr id="42" name="Text 34"/>
          <p:cNvSpPr/>
          <p:nvPr/>
        </p:nvSpPr>
        <p:spPr>
          <a:xfrm>
            <a:off x="4769525" y="5613797"/>
            <a:ext cx="9335929" cy="373380"/>
          </a:xfrm>
          <a:prstGeom prst="rect">
            <a:avLst/>
          </a:prstGeom>
          <a:noFill/>
          <a:ln/>
        </p:spPr>
        <p:txBody>
          <a:bodyPr wrap="square" lIns="0" tIns="0" rIns="0" bIns="0" rtlCol="0" anchor="t"/>
          <a:lstStyle/>
          <a:p>
            <a:pPr algn="l" indent="0" marL="0">
              <a:lnSpc>
                <a:spcPts val="1450"/>
              </a:lnSpc>
              <a:buNone/>
            </a:pPr>
            <a:r>
              <a:rPr lang="en-US" sz="900" dirty="0">
                <a:solidFill>
                  <a:srgbClr val="161613"/>
                </a:solidFill>
                <a:latin typeface="Inter" pitchFamily="34" charset="0"/>
                <a:ea typeface="Inter" pitchFamily="34" charset="-122"/>
                <a:cs typeface="Inter" pitchFamily="34" charset="-120"/>
              </a:rPr>
              <a:t>Chương trình đào tạo tập trung vào các kiến thức nền tảng và chuyên sâu về thiết kế, vận hành và quản lý hệ thống mạng, bao gồm Routing, Switching, và Network Security.</a:t>
            </a:r>
            <a:endParaRPr lang="en-US" sz="900" dirty="0"/>
          </a:p>
        </p:txBody>
      </p:sp>
      <p:sp>
        <p:nvSpPr>
          <p:cNvPr id="43" name="Text 35"/>
          <p:cNvSpPr/>
          <p:nvPr/>
        </p:nvSpPr>
        <p:spPr>
          <a:xfrm>
            <a:off x="4645343" y="6242566"/>
            <a:ext cx="1749742" cy="218718"/>
          </a:xfrm>
          <a:prstGeom prst="rect">
            <a:avLst/>
          </a:prstGeom>
          <a:noFill/>
          <a:ln/>
        </p:spPr>
        <p:txBody>
          <a:bodyPr wrap="none" lIns="0" tIns="0" rIns="0" bIns="0" rtlCol="0" anchor="t"/>
          <a:lstStyle/>
          <a:p>
            <a:pPr algn="l" indent="0" marL="0">
              <a:lnSpc>
                <a:spcPts val="1700"/>
              </a:lnSpc>
              <a:buNone/>
            </a:pPr>
            <a:r>
              <a:rPr lang="en-US" sz="1350" dirty="0">
                <a:solidFill>
                  <a:srgbClr val="161613"/>
                </a:solidFill>
                <a:latin typeface="DM Sans Medium" pitchFamily="34" charset="0"/>
                <a:ea typeface="DM Sans Medium" pitchFamily="34" charset="-122"/>
                <a:cs typeface="DM Sans Medium" pitchFamily="34" charset="-120"/>
              </a:rPr>
              <a:t>DỰ ÁN (PROJECTS)</a:t>
            </a:r>
            <a:endParaRPr lang="en-US" sz="1350" dirty="0"/>
          </a:p>
        </p:txBody>
      </p:sp>
      <p:sp>
        <p:nvSpPr>
          <p:cNvPr id="44" name="Text 36"/>
          <p:cNvSpPr/>
          <p:nvPr/>
        </p:nvSpPr>
        <p:spPr>
          <a:xfrm>
            <a:off x="4645343" y="6577846"/>
            <a:ext cx="9584293" cy="186690"/>
          </a:xfrm>
          <a:prstGeom prst="rect">
            <a:avLst/>
          </a:prstGeom>
          <a:noFill/>
          <a:ln/>
        </p:spPr>
        <p:txBody>
          <a:bodyPr wrap="none" lIns="0" tIns="0" rIns="0" bIns="0" rtlCol="0" anchor="t"/>
          <a:lstStyle/>
          <a:p>
            <a:pPr algn="l" indent="0" marL="0">
              <a:lnSpc>
                <a:spcPts val="1450"/>
              </a:lnSpc>
              <a:buNone/>
            </a:pPr>
            <a:r>
              <a:rPr lang="en-US" sz="900" dirty="0">
                <a:solidFill>
                  <a:srgbClr val="161613"/>
                </a:solidFill>
                <a:latin typeface="Inter" pitchFamily="34" charset="0"/>
                <a:ea typeface="Inter" pitchFamily="34" charset="-122"/>
                <a:cs typeface="Inter" pitchFamily="34" charset="-120"/>
              </a:rPr>
              <a:t>Các dự án cá nhân và học tập liên quan đến Network Configuration, Lập trình ứng dụng mạng sẽ được cập nhật chi tiết ở đây sớm.</a:t>
            </a:r>
            <a:endParaRPr lang="en-US" sz="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Slide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2025-10-14T13:28:40Z</dcterms:created>
  <dcterms:modified xsi:type="dcterms:W3CDTF">2025-10-14T13:28:40Z</dcterms:modified>
</cp:coreProperties>
</file>