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80" r:id="rId7"/>
    <p:sldId id="279" r:id="rId8"/>
    <p:sldId id="268" r:id="rId9"/>
    <p:sldId id="272" r:id="rId10"/>
    <p:sldId id="273" r:id="rId11"/>
    <p:sldId id="274" r:id="rId12"/>
    <p:sldId id="275" r:id="rId13"/>
    <p:sldId id="277" r:id="rId14"/>
    <p:sldId id="278" r:id="rId15"/>
    <p:sldId id="266" r:id="rId1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ia Berger" initials="VB" lastIdx="11" clrIdx="0">
    <p:extLst>
      <p:ext uri="{19B8F6BF-5375-455C-9EA6-DF929625EA0E}">
        <p15:presenceInfo xmlns:p15="http://schemas.microsoft.com/office/powerpoint/2012/main" userId="S::victoria.berger@goaclc.com::b2aec576-d5b2-46ff-bcab-ef9ea21adb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4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29" autoAdjust="0"/>
  </p:normalViewPr>
  <p:slideViewPr>
    <p:cSldViewPr snapToGrid="0">
      <p:cViewPr varScale="1">
        <p:scale>
          <a:sx n="73" d="100"/>
          <a:sy n="73" d="100"/>
        </p:scale>
        <p:origin x="3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2T13:23:56.108" idx="1">
    <p:pos x="2618" y="3392"/>
    <p:text>Doesn't explain how hiCreo reduces cost. And hiCreo produces greater results than what? -VB</p:text>
    <p:extLst>
      <p:ext uri="{C676402C-5697-4E1C-873F-D02D1690AC5C}">
        <p15:threadingInfo xmlns:p15="http://schemas.microsoft.com/office/powerpoint/2012/main" timeZoneBias="300"/>
      </p:ext>
    </p:extLst>
  </p:cm>
  <p:cm authorId="1" dt="2019-11-22T13:24:18.365" idx="2">
    <p:pos x="3283" y="550"/>
    <p:text>Doesn't really say anything or lead us to hiCreo's function. -VB</p:text>
    <p:extLst>
      <p:ext uri="{C676402C-5697-4E1C-873F-D02D1690AC5C}">
        <p15:threadingInfo xmlns:p15="http://schemas.microsoft.com/office/powerpoint/2012/main" timeZoneBias="300"/>
      </p:ext>
    </p:extLst>
  </p:cm>
  <p:cm authorId="1" dt="2019-11-22T13:24:35.453" idx="3">
    <p:pos x="6912" y="634"/>
    <p:text>I actually think this reads as a negative, and almost the opposite of what we mean. In a sense, no, the course isn't custom, but, in a greater sense, the value of hiCreo is that organizations and people CAN customize their own content, rather than go with a premade course or content that misses the mark. I think we should emphasize the customizability, not claim that custom-made isn't necessary. -VB</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2T13:33:38.915" idx="4">
    <p:pos x="3200" y="518"/>
    <p:text>This doesn't really seem to match the "All-in-one" heading.</p:text>
    <p:extLst>
      <p:ext uri="{C676402C-5697-4E1C-873F-D02D1690AC5C}">
        <p15:threadingInfo xmlns:p15="http://schemas.microsoft.com/office/powerpoint/2012/main" timeZoneBias="300"/>
      </p:ext>
    </p:extLst>
  </p:cm>
  <p:cm authorId="1" dt="2019-11-22T14:56:02.682" idx="11">
    <p:pos x="6272" y="333"/>
    <p:text>Note: I've changed this heading to "Intuitive Design Interface" to match word-for-word the terminology used in the bubbles on the landing image/screen (slide 2).</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22T14:08:34.581" idx="5">
    <p:pos x="2477" y="300"/>
    <p:text>Question: do we want to limit this to learning? Or change to "content" so that it applies to more than just eLearning but also web content? I've been trying to use both "eLearning and web content" throughout.</p:text>
    <p:extLst>
      <p:ext uri="{C676402C-5697-4E1C-873F-D02D1690AC5C}">
        <p15:threadingInfo xmlns:p15="http://schemas.microsoft.com/office/powerpoint/2012/main" timeZoneBias="300"/>
      </p:ext>
    </p:extLst>
  </p:cm>
  <p:cm authorId="1" dt="2019-11-22T14:26:39.825" idx="6">
    <p:pos x="5709" y="442"/>
    <p:text>Note: in the bubble of the opening image (second slide), this section is called, "Real-time multi-author collaboration and project management." But, here, it's simply called "Collaboration" and doesn't really include project management functions (subgroups, review, acceptance milestones, content repository, project assignments, user access, etc.). Do we want to include project management functions here? I think our headings here should match, word-for-word, what we put in the bubbles of the landing image/screen.</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22T14:30:39.937" idx="8">
    <p:pos x="1811" y="346"/>
    <p:text>Should this be "Multi-device publishing"? That's the term we use in the bubble on the landing image/screen (slide 2). Think we should match it word-for-word.</p:text>
    <p:extLst>
      <p:ext uri="{C676402C-5697-4E1C-873F-D02D1690AC5C}">
        <p15:threadingInfo xmlns:p15="http://schemas.microsoft.com/office/powerpoint/2012/main" timeZoneBias="300"/>
      </p:ext>
    </p:extLst>
  </p:cm>
  <p:cm authorId="1" dt="2019-11-22T14:42:03.470" idx="9">
    <p:pos x="3117" y="1875"/>
    <p:text>Note: I've changed this bc I think we're moving beyond just eLearning (and "teaching," "learning," and "classroom") to general web content, right? So we don't want to limit it to only eLearning.</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22T14:44:51.466" idx="10">
    <p:pos x="1453" y="576"/>
    <p:text>Note: in the bubble on the landing image/screen (slide 2), this section is called, "Section 508 and SCORM compliant." I think we need to match the terms word-for-word.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876" cy="50349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35236" y="1"/>
            <a:ext cx="3011876" cy="503494"/>
          </a:xfrm>
          <a:prstGeom prst="rect">
            <a:avLst/>
          </a:prstGeom>
        </p:spPr>
        <p:txBody>
          <a:bodyPr vert="horz" lIns="92830" tIns="46415" rIns="92830" bIns="46415" rtlCol="0"/>
          <a:lstStyle>
            <a:lvl1pPr algn="r">
              <a:defRPr sz="1200"/>
            </a:lvl1pPr>
          </a:lstStyle>
          <a:p>
            <a:fld id="{89B3C21A-B70F-4FBE-8BB8-86D2A589A068}" type="datetimeFigureOut">
              <a:rPr lang="en-US" smtClean="0"/>
              <a:t>3/22/2020</a:t>
            </a:fld>
            <a:endParaRPr lang="en-US"/>
          </a:p>
        </p:txBody>
      </p:sp>
      <p:sp>
        <p:nvSpPr>
          <p:cNvPr id="4" name="Slide Image Placeholder 3"/>
          <p:cNvSpPr>
            <a:spLocks noGrp="1" noRot="1" noChangeAspect="1"/>
          </p:cNvSpPr>
          <p:nvPr>
            <p:ph type="sldImg" idx="2"/>
          </p:nvPr>
        </p:nvSpPr>
        <p:spPr>
          <a:xfrm>
            <a:off x="466725" y="1254125"/>
            <a:ext cx="6015038" cy="3382963"/>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94549" y="4826491"/>
            <a:ext cx="5559637" cy="3947781"/>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24703"/>
            <a:ext cx="3011876" cy="50349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35236" y="9524703"/>
            <a:ext cx="3011876" cy="503494"/>
          </a:xfrm>
          <a:prstGeom prst="rect">
            <a:avLst/>
          </a:prstGeom>
        </p:spPr>
        <p:txBody>
          <a:bodyPr vert="horz" lIns="92830" tIns="46415" rIns="92830" bIns="46415" rtlCol="0" anchor="b"/>
          <a:lstStyle>
            <a:lvl1pPr algn="r">
              <a:defRPr sz="1200"/>
            </a:lvl1pPr>
          </a:lstStyle>
          <a:p>
            <a:fld id="{A3501E77-ABD2-4216-8FB1-0689261DC1BE}" type="slidenum">
              <a:rPr lang="en-US" smtClean="0"/>
              <a:t>‹#›</a:t>
            </a:fld>
            <a:endParaRPr lang="en-US"/>
          </a:p>
        </p:txBody>
      </p:sp>
    </p:spTree>
    <p:extLst>
      <p:ext uri="{BB962C8B-B14F-4D97-AF65-F5344CB8AC3E}">
        <p14:creationId xmlns:p14="http://schemas.microsoft.com/office/powerpoint/2010/main" val="384494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cs typeface="Calibri"/>
              </a:rPr>
              <a:t>hiCreo</a:t>
            </a:r>
            <a:r>
              <a:rPr lang="en-US" dirty="0">
                <a:cs typeface="Calibri"/>
              </a:rPr>
              <a:t> logo not easily visible</a:t>
            </a:r>
          </a:p>
          <a:p>
            <a:pPr marL="171450" indent="-171450">
              <a:buFont typeface="Arial" panose="020B0604020202020204" pitchFamily="34" charset="0"/>
              <a:buChar char="•"/>
            </a:pPr>
            <a:r>
              <a:rPr lang="en-US" dirty="0">
                <a:cs typeface="Calibri"/>
              </a:rPr>
              <a:t>Navbar not easily visible</a:t>
            </a:r>
          </a:p>
          <a:p>
            <a:pPr marL="171450" indent="-171450">
              <a:buFont typeface="Arial" panose="020B0604020202020204" pitchFamily="34" charset="0"/>
              <a:buChar char="•"/>
            </a:pPr>
            <a:r>
              <a:rPr lang="en-US" dirty="0">
                <a:cs typeface="Calibri"/>
              </a:rPr>
              <a:t>Call-to-action button (Try free now) should be bigger and more visible</a:t>
            </a:r>
          </a:p>
        </p:txBody>
      </p:sp>
      <p:sp>
        <p:nvSpPr>
          <p:cNvPr id="4" name="Slide Number Placeholder 3"/>
          <p:cNvSpPr>
            <a:spLocks noGrp="1"/>
          </p:cNvSpPr>
          <p:nvPr>
            <p:ph type="sldNum" sz="quarter" idx="10"/>
          </p:nvPr>
        </p:nvSpPr>
        <p:spPr/>
        <p:txBody>
          <a:bodyPr/>
          <a:lstStyle/>
          <a:p>
            <a:fld id="{A3501E77-ABD2-4216-8FB1-0689261DC1BE}" type="slidenum">
              <a:rPr lang="en-US" smtClean="0"/>
              <a:t>2</a:t>
            </a:fld>
            <a:endParaRPr lang="en-US"/>
          </a:p>
        </p:txBody>
      </p:sp>
    </p:spTree>
    <p:extLst>
      <p:ext uri="{BB962C8B-B14F-4D97-AF65-F5344CB8AC3E}">
        <p14:creationId xmlns:p14="http://schemas.microsoft.com/office/powerpoint/2010/main" val="55385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think that the “What is </a:t>
            </a:r>
            <a:r>
              <a:rPr lang="en-US" dirty="0" err="1"/>
              <a:t>hiCreo</a:t>
            </a:r>
            <a:r>
              <a:rPr lang="en-US" dirty="0"/>
              <a:t> and why you should use it” and the “</a:t>
            </a:r>
            <a:r>
              <a:rPr lang="en-US" dirty="0" err="1"/>
              <a:t>hiCreo</a:t>
            </a:r>
            <a:r>
              <a:rPr lang="en-US" dirty="0"/>
              <a:t> overview” sections are basically the same thing. I don’t think we need both as separate sections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3501E77-ABD2-4216-8FB1-0689261DC1BE}" type="slidenum">
              <a:rPr lang="en-US" smtClean="0"/>
              <a:t>4</a:t>
            </a:fld>
            <a:endParaRPr lang="en-US"/>
          </a:p>
        </p:txBody>
      </p:sp>
    </p:spTree>
    <p:extLst>
      <p:ext uri="{BB962C8B-B14F-4D97-AF65-F5344CB8AC3E}">
        <p14:creationId xmlns:p14="http://schemas.microsoft.com/office/powerpoint/2010/main" val="286032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ROI graphic doesn’t add much value; I think it needs to be specific to </a:t>
            </a:r>
            <a:r>
              <a:rPr lang="en-US" dirty="0" err="1"/>
              <a:t>hiCreo</a:t>
            </a:r>
            <a:r>
              <a:rPr lang="en-US" dirty="0"/>
              <a:t> and show how </a:t>
            </a:r>
            <a:r>
              <a:rPr lang="en-US" dirty="0" err="1"/>
              <a:t>hiCreo</a:t>
            </a:r>
            <a:r>
              <a:rPr lang="en-US" dirty="0"/>
              <a:t> cuts costs and results in a greater ROI. I thought we had an image that showed all the people that go into eLearning, and then the reduced amount of people that </a:t>
            </a:r>
            <a:r>
              <a:rPr lang="en-US" dirty="0" err="1"/>
              <a:t>hiCreo</a:t>
            </a:r>
            <a:r>
              <a:rPr lang="en-US" dirty="0"/>
              <a:t> needs?</a:t>
            </a:r>
          </a:p>
        </p:txBody>
      </p:sp>
      <p:sp>
        <p:nvSpPr>
          <p:cNvPr id="4" name="Slide Number Placeholder 3"/>
          <p:cNvSpPr>
            <a:spLocks noGrp="1"/>
          </p:cNvSpPr>
          <p:nvPr>
            <p:ph type="sldNum" sz="quarter" idx="5"/>
          </p:nvPr>
        </p:nvSpPr>
        <p:spPr/>
        <p:txBody>
          <a:bodyPr/>
          <a:lstStyle/>
          <a:p>
            <a:fld id="{A3501E77-ABD2-4216-8FB1-0689261DC1BE}" type="slidenum">
              <a:rPr lang="en-US" smtClean="0"/>
              <a:t>5</a:t>
            </a:fld>
            <a:endParaRPr lang="en-US"/>
          </a:p>
        </p:txBody>
      </p:sp>
    </p:spTree>
    <p:extLst>
      <p:ext uri="{BB962C8B-B14F-4D97-AF65-F5344CB8AC3E}">
        <p14:creationId xmlns:p14="http://schemas.microsoft.com/office/powerpoint/2010/main" val="372894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3D graphic for the “All-in-one” section doesn’t match the look/aesthetic of the others.</a:t>
            </a:r>
          </a:p>
          <a:p>
            <a:pPr marL="171450" indent="-171450">
              <a:buFont typeface="Arial" panose="020B0604020202020204" pitchFamily="34" charset="0"/>
              <a:buChar char="•"/>
            </a:pPr>
            <a:r>
              <a:rPr lang="en-US" dirty="0"/>
              <a:t>The icon for the “Intuitive Design Interface” section looks gray rather than black – shouldn’t all the icons match? </a:t>
            </a:r>
          </a:p>
        </p:txBody>
      </p:sp>
      <p:sp>
        <p:nvSpPr>
          <p:cNvPr id="4" name="Slide Number Placeholder 3"/>
          <p:cNvSpPr>
            <a:spLocks noGrp="1"/>
          </p:cNvSpPr>
          <p:nvPr>
            <p:ph type="sldNum" sz="quarter" idx="5"/>
          </p:nvPr>
        </p:nvSpPr>
        <p:spPr/>
        <p:txBody>
          <a:bodyPr/>
          <a:lstStyle/>
          <a:p>
            <a:fld id="{A3501E77-ABD2-4216-8FB1-0689261DC1BE}" type="slidenum">
              <a:rPr lang="en-US" smtClean="0"/>
              <a:t>6</a:t>
            </a:fld>
            <a:endParaRPr lang="en-US"/>
          </a:p>
        </p:txBody>
      </p:sp>
    </p:spTree>
    <p:extLst>
      <p:ext uri="{BB962C8B-B14F-4D97-AF65-F5344CB8AC3E}">
        <p14:creationId xmlns:p14="http://schemas.microsoft.com/office/powerpoint/2010/main" val="70876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501E77-ABD2-4216-8FB1-0689261DC1BE}" type="slidenum">
              <a:rPr lang="en-US" smtClean="0"/>
              <a:t>7</a:t>
            </a:fld>
            <a:endParaRPr lang="en-US"/>
          </a:p>
        </p:txBody>
      </p:sp>
    </p:spTree>
    <p:extLst>
      <p:ext uri="{BB962C8B-B14F-4D97-AF65-F5344CB8AC3E}">
        <p14:creationId xmlns:p14="http://schemas.microsoft.com/office/powerpoint/2010/main" val="3779057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icon for “Microlearning” is green; think it should be black to match the other icons.</a:t>
            </a:r>
          </a:p>
        </p:txBody>
      </p:sp>
      <p:sp>
        <p:nvSpPr>
          <p:cNvPr id="4" name="Slide Number Placeholder 3"/>
          <p:cNvSpPr>
            <a:spLocks noGrp="1"/>
          </p:cNvSpPr>
          <p:nvPr>
            <p:ph type="sldNum" sz="quarter" idx="10"/>
          </p:nvPr>
        </p:nvSpPr>
        <p:spPr/>
        <p:txBody>
          <a:bodyPr/>
          <a:lstStyle/>
          <a:p>
            <a:fld id="{A3501E77-ABD2-4216-8FB1-0689261DC1BE}" type="slidenum">
              <a:rPr lang="en-US" smtClean="0"/>
              <a:t>8</a:t>
            </a:fld>
            <a:endParaRPr lang="en-US"/>
          </a:p>
        </p:txBody>
      </p:sp>
    </p:spTree>
    <p:extLst>
      <p:ext uri="{BB962C8B-B14F-4D97-AF65-F5344CB8AC3E}">
        <p14:creationId xmlns:p14="http://schemas.microsoft.com/office/powerpoint/2010/main" val="257988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icon for “Compliance” is gray and blue; think it should be black to match the others.</a:t>
            </a:r>
          </a:p>
        </p:txBody>
      </p:sp>
      <p:sp>
        <p:nvSpPr>
          <p:cNvPr id="4" name="Slide Number Placeholder 3"/>
          <p:cNvSpPr>
            <a:spLocks noGrp="1"/>
          </p:cNvSpPr>
          <p:nvPr>
            <p:ph type="sldNum" sz="quarter" idx="10"/>
          </p:nvPr>
        </p:nvSpPr>
        <p:spPr/>
        <p:txBody>
          <a:bodyPr/>
          <a:lstStyle/>
          <a:p>
            <a:fld id="{A3501E77-ABD2-4216-8FB1-0689261DC1BE}" type="slidenum">
              <a:rPr lang="en-US" smtClean="0"/>
              <a:t>9</a:t>
            </a:fld>
            <a:endParaRPr lang="en-US"/>
          </a:p>
        </p:txBody>
      </p:sp>
    </p:spTree>
    <p:extLst>
      <p:ext uri="{BB962C8B-B14F-4D97-AF65-F5344CB8AC3E}">
        <p14:creationId xmlns:p14="http://schemas.microsoft.com/office/powerpoint/2010/main" val="19897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501E77-ABD2-4216-8FB1-0689261DC1BE}" type="slidenum">
              <a:rPr lang="en-US" smtClean="0"/>
              <a:t>10</a:t>
            </a:fld>
            <a:endParaRPr lang="en-US"/>
          </a:p>
        </p:txBody>
      </p:sp>
    </p:spTree>
    <p:extLst>
      <p:ext uri="{BB962C8B-B14F-4D97-AF65-F5344CB8AC3E}">
        <p14:creationId xmlns:p14="http://schemas.microsoft.com/office/powerpoint/2010/main" val="285701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Don’t understand the value of this slide?</a:t>
            </a:r>
          </a:p>
        </p:txBody>
      </p:sp>
      <p:sp>
        <p:nvSpPr>
          <p:cNvPr id="4" name="Slide Number Placeholder 3"/>
          <p:cNvSpPr>
            <a:spLocks noGrp="1"/>
          </p:cNvSpPr>
          <p:nvPr>
            <p:ph type="sldNum" sz="quarter" idx="10"/>
          </p:nvPr>
        </p:nvSpPr>
        <p:spPr/>
        <p:txBody>
          <a:bodyPr/>
          <a:lstStyle/>
          <a:p>
            <a:fld id="{A3501E77-ABD2-4216-8FB1-0689261DC1BE}" type="slidenum">
              <a:rPr lang="en-US" smtClean="0"/>
              <a:t>11</a:t>
            </a:fld>
            <a:endParaRPr lang="en-US"/>
          </a:p>
        </p:txBody>
      </p:sp>
    </p:spTree>
    <p:extLst>
      <p:ext uri="{BB962C8B-B14F-4D97-AF65-F5344CB8AC3E}">
        <p14:creationId xmlns:p14="http://schemas.microsoft.com/office/powerpoint/2010/main" val="399553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6281-8888-46C2-B5A7-2C686E797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32FDE0-F442-4CA2-A74D-3A8D36615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DE3C9C-6D83-464A-8620-5E50D23C1964}"/>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5" name="Footer Placeholder 4">
            <a:extLst>
              <a:ext uri="{FF2B5EF4-FFF2-40B4-BE49-F238E27FC236}">
                <a16:creationId xmlns:a16="http://schemas.microsoft.com/office/drawing/2014/main" id="{AC020FDD-9215-4B56-8524-F0BAFE822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C8B92-AAFC-40D4-BC9C-8F04B969FF99}"/>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134012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E426-442A-4F93-AB54-CC1104766A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B90C7-0689-401A-8C16-7B27F4E688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18B6C-118E-4553-8645-1AF7B3130F80}"/>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5" name="Footer Placeholder 4">
            <a:extLst>
              <a:ext uri="{FF2B5EF4-FFF2-40B4-BE49-F238E27FC236}">
                <a16:creationId xmlns:a16="http://schemas.microsoft.com/office/drawing/2014/main" id="{AC66F294-2691-4CD0-BC80-4774C90D0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F7C2B-1E00-46E5-B338-365D8D036487}"/>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136035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9B765-EA3C-41AA-84A9-89C005E4C5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20A52-18AD-4AC7-A9A1-35DCBC04B9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9FA4-4AA3-4871-9619-9F34B467039E}"/>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5" name="Footer Placeholder 4">
            <a:extLst>
              <a:ext uri="{FF2B5EF4-FFF2-40B4-BE49-F238E27FC236}">
                <a16:creationId xmlns:a16="http://schemas.microsoft.com/office/drawing/2014/main" id="{37A5817A-1051-4AFA-8793-24C286433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25F4B-B2B9-429E-A669-2A33E2B4AC26}"/>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42833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F714-AC16-4257-865D-0FE693C45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BD969-4672-4CB0-91C4-356BA25D4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92DE4-7CFF-4B59-BBDA-D4C3E0075290}"/>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5" name="Footer Placeholder 4">
            <a:extLst>
              <a:ext uri="{FF2B5EF4-FFF2-40B4-BE49-F238E27FC236}">
                <a16:creationId xmlns:a16="http://schemas.microsoft.com/office/drawing/2014/main" id="{53D502AF-0B47-4A76-A02C-C4ED235BF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433EC-9E5B-4A0F-B2D8-8F64875A04B3}"/>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237631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3D96-070B-45E5-A8E3-991B21301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006A1A-60DE-46AC-B1F8-8E35F9567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28E085-F2FD-402B-9114-3A337F080F03}"/>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5" name="Footer Placeholder 4">
            <a:extLst>
              <a:ext uri="{FF2B5EF4-FFF2-40B4-BE49-F238E27FC236}">
                <a16:creationId xmlns:a16="http://schemas.microsoft.com/office/drawing/2014/main" id="{07CA731B-8C93-4E12-9EE3-FEBAA36C3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9814A-60A6-414C-87AD-0F470C1D7BE2}"/>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38086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DCFF-998A-48C5-8EC4-565FF9073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4173D-7582-4ABA-9A10-1B6B71C023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03E80-83D0-49E5-AF63-02E8A01E98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A3E82-AD96-4E2D-8D6F-17C0EEBD6769}"/>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6" name="Footer Placeholder 5">
            <a:extLst>
              <a:ext uri="{FF2B5EF4-FFF2-40B4-BE49-F238E27FC236}">
                <a16:creationId xmlns:a16="http://schemas.microsoft.com/office/drawing/2014/main" id="{E61D4127-579D-4106-805F-326C1FD03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05DEA-C3C0-45BC-AE3C-098CEABFF30F}"/>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383447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55-91A8-42A6-A386-C0934C6EB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F10C50-E211-4E2F-9175-94AF2F27C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390CF6-661D-4450-9985-5A13F4CD23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2F8601-877E-4E3A-9C7A-6814283AD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27FDCF-1313-48F8-8773-BCB1D079FB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8568F0-1A7B-4E08-9E74-5391ECE48501}"/>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8" name="Footer Placeholder 7">
            <a:extLst>
              <a:ext uri="{FF2B5EF4-FFF2-40B4-BE49-F238E27FC236}">
                <a16:creationId xmlns:a16="http://schemas.microsoft.com/office/drawing/2014/main" id="{370CEA33-1109-4E4A-92EC-F965094D36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21F78A-28A9-4B82-8A4A-10CC55C10227}"/>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127749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7ED6-C587-485A-84BD-84D09B357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9D5AC7-A794-4402-897A-17C85D7AE62D}"/>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4" name="Footer Placeholder 3">
            <a:extLst>
              <a:ext uri="{FF2B5EF4-FFF2-40B4-BE49-F238E27FC236}">
                <a16:creationId xmlns:a16="http://schemas.microsoft.com/office/drawing/2014/main" id="{86713EE6-F16A-4A55-9BE2-9002ABBCCC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0D5B3-E015-4277-9AAE-5770E0C989FA}"/>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150825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F91BD-A97F-41DB-9A82-F025F2130819}"/>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3" name="Footer Placeholder 2">
            <a:extLst>
              <a:ext uri="{FF2B5EF4-FFF2-40B4-BE49-F238E27FC236}">
                <a16:creationId xmlns:a16="http://schemas.microsoft.com/office/drawing/2014/main" id="{30E1C3DB-3939-46D7-B4B3-D97F095FFF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A7730-0898-4B95-A0B9-FC156A4BEF3F}"/>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253201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1282-EB38-46E7-A461-12ED71273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9562A-87DC-4912-BE59-6DE135AE7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362F06-56EB-4F46-8147-6C50B1F6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C606F9-3732-4F57-8FCF-C02DC0315A59}"/>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6" name="Footer Placeholder 5">
            <a:extLst>
              <a:ext uri="{FF2B5EF4-FFF2-40B4-BE49-F238E27FC236}">
                <a16:creationId xmlns:a16="http://schemas.microsoft.com/office/drawing/2014/main" id="{494C5527-DBD6-43B8-A501-452F0EBAE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6BAEE-D9CA-4C55-84AD-0A35FD43FA27}"/>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87739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8D08-D13A-4CD0-A8CD-5E783BE0B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4DCAE3-603E-45EF-9A07-0DCD0D94F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B6FBEA-306C-4985-B385-A01156BD0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05AC62-D9A8-4993-8619-7BA6F9A2D9DB}"/>
              </a:ext>
            </a:extLst>
          </p:cNvPr>
          <p:cNvSpPr>
            <a:spLocks noGrp="1"/>
          </p:cNvSpPr>
          <p:nvPr>
            <p:ph type="dt" sz="half" idx="10"/>
          </p:nvPr>
        </p:nvSpPr>
        <p:spPr/>
        <p:txBody>
          <a:bodyPr/>
          <a:lstStyle/>
          <a:p>
            <a:fld id="{06331E02-B47E-41B9-97FA-9787F4F7347F}" type="datetimeFigureOut">
              <a:rPr lang="en-US" smtClean="0"/>
              <a:t>3/22/2020</a:t>
            </a:fld>
            <a:endParaRPr lang="en-US"/>
          </a:p>
        </p:txBody>
      </p:sp>
      <p:sp>
        <p:nvSpPr>
          <p:cNvPr id="6" name="Footer Placeholder 5">
            <a:extLst>
              <a:ext uri="{FF2B5EF4-FFF2-40B4-BE49-F238E27FC236}">
                <a16:creationId xmlns:a16="http://schemas.microsoft.com/office/drawing/2014/main" id="{65A90EB2-4750-48C8-8200-F2B97066E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E802B-270C-416F-9F2D-D2FDDD399C5B}"/>
              </a:ext>
            </a:extLst>
          </p:cNvPr>
          <p:cNvSpPr>
            <a:spLocks noGrp="1"/>
          </p:cNvSpPr>
          <p:nvPr>
            <p:ph type="sldNum" sz="quarter" idx="12"/>
          </p:nvPr>
        </p:nvSpPr>
        <p:spPr/>
        <p:txBody>
          <a:bodyPr/>
          <a:lstStyle/>
          <a:p>
            <a:fld id="{69DA4A2A-BBD8-4D84-8214-4A76D16DCC37}" type="slidenum">
              <a:rPr lang="en-US" smtClean="0"/>
              <a:t>‹#›</a:t>
            </a:fld>
            <a:endParaRPr lang="en-US"/>
          </a:p>
        </p:txBody>
      </p:sp>
    </p:spTree>
    <p:extLst>
      <p:ext uri="{BB962C8B-B14F-4D97-AF65-F5344CB8AC3E}">
        <p14:creationId xmlns:p14="http://schemas.microsoft.com/office/powerpoint/2010/main" val="26151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1E5D6-2672-432A-8D26-6D36344A0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A4A330-2A00-4546-AECA-1508F00F5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52D80-38AB-4433-8B18-8928809FA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31E02-B47E-41B9-97FA-9787F4F7347F}" type="datetimeFigureOut">
              <a:rPr lang="en-US" smtClean="0"/>
              <a:t>3/22/2020</a:t>
            </a:fld>
            <a:endParaRPr lang="en-US"/>
          </a:p>
        </p:txBody>
      </p:sp>
      <p:sp>
        <p:nvSpPr>
          <p:cNvPr id="5" name="Footer Placeholder 4">
            <a:extLst>
              <a:ext uri="{FF2B5EF4-FFF2-40B4-BE49-F238E27FC236}">
                <a16:creationId xmlns:a16="http://schemas.microsoft.com/office/drawing/2014/main" id="{A872BDC8-0AB1-4EA7-B3A0-532EB6245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42F71F-2B94-4759-B66E-2E4D4577A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A4A2A-BBD8-4D84-8214-4A76D16DCC37}" type="slidenum">
              <a:rPr lang="en-US" smtClean="0"/>
              <a:t>‹#›</a:t>
            </a:fld>
            <a:endParaRPr lang="en-US"/>
          </a:p>
        </p:txBody>
      </p:sp>
    </p:spTree>
    <p:extLst>
      <p:ext uri="{BB962C8B-B14F-4D97-AF65-F5344CB8AC3E}">
        <p14:creationId xmlns:p14="http://schemas.microsoft.com/office/powerpoint/2010/main" val="2713718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7.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99434F-5352-40B4-AF13-47576CC3D31B}"/>
              </a:ext>
            </a:extLst>
          </p:cNvPr>
          <p:cNvPicPr>
            <a:picLocks noChangeAspect="1"/>
          </p:cNvPicPr>
          <p:nvPr/>
        </p:nvPicPr>
        <p:blipFill>
          <a:blip r:embed="rId2"/>
          <a:stretch>
            <a:fillRect/>
          </a:stretch>
        </p:blipFill>
        <p:spPr>
          <a:xfrm>
            <a:off x="5410201" y="5172730"/>
            <a:ext cx="1371600" cy="445089"/>
          </a:xfrm>
          <a:prstGeom prst="rect">
            <a:avLst/>
          </a:prstGeom>
        </p:spPr>
      </p:pic>
      <p:sp>
        <p:nvSpPr>
          <p:cNvPr id="8" name="Rectangle 7">
            <a:extLst>
              <a:ext uri="{FF2B5EF4-FFF2-40B4-BE49-F238E27FC236}">
                <a16:creationId xmlns:a16="http://schemas.microsoft.com/office/drawing/2014/main" id="{2643BE6C-86B7-4AB9-91E8-9B5DB45AC8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D01E3D2-304C-495D-90F1-7B1C5D777662}"/>
              </a:ext>
            </a:extLst>
          </p:cNvPr>
          <p:cNvSpPr>
            <a:spLocks noGrp="1"/>
          </p:cNvSpPr>
          <p:nvPr>
            <p:ph type="subTitle" idx="1"/>
          </p:nvPr>
        </p:nvSpPr>
        <p:spPr>
          <a:xfrm>
            <a:off x="1627240" y="3031860"/>
            <a:ext cx="8937522" cy="1059373"/>
          </a:xfrm>
        </p:spPr>
        <p:txBody>
          <a:bodyPr vert="horz" lIns="91440" tIns="45720" rIns="91440" bIns="45720" rtlCol="0" anchor="t">
            <a:normAutofit/>
          </a:bodyPr>
          <a:lstStyle/>
          <a:p>
            <a:r>
              <a:rPr lang="en-US" dirty="0">
                <a:solidFill>
                  <a:srgbClr val="FFFFFF"/>
                </a:solidFill>
              </a:rPr>
              <a:t>Webpage Design</a:t>
            </a:r>
            <a:endParaRPr lang="en-US" dirty="0"/>
          </a:p>
        </p:txBody>
      </p:sp>
    </p:spTree>
    <p:extLst>
      <p:ext uri="{BB962C8B-B14F-4D97-AF65-F5344CB8AC3E}">
        <p14:creationId xmlns:p14="http://schemas.microsoft.com/office/powerpoint/2010/main" val="189507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D5BAFD8-795C-4037-8366-54A137351470}"/>
              </a:ext>
            </a:extLst>
          </p:cNvPr>
          <p:cNvGraphicFramePr>
            <a:graphicFrameLocks noGrp="1"/>
          </p:cNvGraphicFramePr>
          <p:nvPr>
            <p:extLst>
              <p:ext uri="{D42A27DB-BD31-4B8C-83A1-F6EECF244321}">
                <p14:modId xmlns:p14="http://schemas.microsoft.com/office/powerpoint/2010/main" val="3856272709"/>
              </p:ext>
            </p:extLst>
          </p:nvPr>
        </p:nvGraphicFramePr>
        <p:xfrm>
          <a:off x="1641457" y="393610"/>
          <a:ext cx="4378343" cy="6328608"/>
        </p:xfrm>
        <a:graphic>
          <a:graphicData uri="http://schemas.openxmlformats.org/drawingml/2006/table">
            <a:tbl>
              <a:tblPr>
                <a:tableStyleId>{5C22544A-7EE6-4342-B048-85BDC9FD1C3A}</a:tableStyleId>
              </a:tblPr>
              <a:tblGrid>
                <a:gridCol w="2173843">
                  <a:extLst>
                    <a:ext uri="{9D8B030D-6E8A-4147-A177-3AD203B41FA5}">
                      <a16:colId xmlns:a16="http://schemas.microsoft.com/office/drawing/2014/main" val="3783323489"/>
                    </a:ext>
                  </a:extLst>
                </a:gridCol>
                <a:gridCol w="644101">
                  <a:extLst>
                    <a:ext uri="{9D8B030D-6E8A-4147-A177-3AD203B41FA5}">
                      <a16:colId xmlns:a16="http://schemas.microsoft.com/office/drawing/2014/main" val="2420595707"/>
                    </a:ext>
                  </a:extLst>
                </a:gridCol>
                <a:gridCol w="644101">
                  <a:extLst>
                    <a:ext uri="{9D8B030D-6E8A-4147-A177-3AD203B41FA5}">
                      <a16:colId xmlns:a16="http://schemas.microsoft.com/office/drawing/2014/main" val="1968885060"/>
                    </a:ext>
                  </a:extLst>
                </a:gridCol>
                <a:gridCol w="916298">
                  <a:extLst>
                    <a:ext uri="{9D8B030D-6E8A-4147-A177-3AD203B41FA5}">
                      <a16:colId xmlns:a16="http://schemas.microsoft.com/office/drawing/2014/main" val="3054685834"/>
                    </a:ext>
                  </a:extLst>
                </a:gridCol>
              </a:tblGrid>
              <a:tr h="243408">
                <a:tc>
                  <a:txBody>
                    <a:bodyPr/>
                    <a:lstStyle/>
                    <a:p>
                      <a:pPr algn="ctr" fontAlgn="b"/>
                      <a:r>
                        <a:rPr lang="en-US" sz="1200" b="1" u="none" strike="noStrike" dirty="0" err="1">
                          <a:effectLst/>
                        </a:rPr>
                        <a:t>hiCreo</a:t>
                      </a:r>
                      <a:r>
                        <a:rPr lang="en-US" sz="1200" b="1" u="none" strike="noStrike" dirty="0">
                          <a:effectLst/>
                        </a:rPr>
                        <a:t> Key Features</a:t>
                      </a:r>
                      <a:endParaRPr lang="en-US" sz="1200" b="1" i="0" u="none" strike="noStrike" dirty="0">
                        <a:solidFill>
                          <a:srgbClr val="000000"/>
                        </a:solidFill>
                        <a:effectLst/>
                        <a:latin typeface="Calibri" panose="020F0502020204030204" pitchFamily="34" charset="0"/>
                      </a:endParaRPr>
                    </a:p>
                  </a:txBody>
                  <a:tcPr marL="8368" marR="8368" marT="8368" marB="0" anchor="b">
                    <a:solidFill>
                      <a:schemeClr val="accent1">
                        <a:lumMod val="60000"/>
                        <a:lumOff val="40000"/>
                      </a:schemeClr>
                    </a:solidFill>
                  </a:tcPr>
                </a:tc>
                <a:tc>
                  <a:txBody>
                    <a:bodyPr/>
                    <a:lstStyle/>
                    <a:p>
                      <a:pPr algn="ctr" fontAlgn="b"/>
                      <a:r>
                        <a:rPr lang="en-US" sz="1200" b="1" u="none" strike="noStrike" dirty="0">
                          <a:effectLst/>
                        </a:rPr>
                        <a:t>Free</a:t>
                      </a:r>
                      <a:endParaRPr lang="en-US" sz="1200" b="1" i="0" u="none" strike="noStrike" dirty="0">
                        <a:solidFill>
                          <a:srgbClr val="000000"/>
                        </a:solidFill>
                        <a:effectLst/>
                        <a:latin typeface="Calibri" panose="020F0502020204030204" pitchFamily="34" charset="0"/>
                      </a:endParaRPr>
                    </a:p>
                  </a:txBody>
                  <a:tcPr marL="8368" marR="8368" marT="8368" marB="0" anchor="b">
                    <a:solidFill>
                      <a:schemeClr val="accent1">
                        <a:lumMod val="60000"/>
                        <a:lumOff val="40000"/>
                      </a:schemeClr>
                    </a:solidFill>
                  </a:tcPr>
                </a:tc>
                <a:tc>
                  <a:txBody>
                    <a:bodyPr/>
                    <a:lstStyle/>
                    <a:p>
                      <a:pPr algn="ctr" fontAlgn="b"/>
                      <a:r>
                        <a:rPr lang="en-US" sz="1200" b="1" u="none" strike="noStrike" dirty="0">
                          <a:effectLst/>
                        </a:rPr>
                        <a:t>Premium</a:t>
                      </a:r>
                      <a:endParaRPr lang="en-US" sz="1200" b="1" i="0" u="none" strike="noStrike" dirty="0">
                        <a:solidFill>
                          <a:srgbClr val="000000"/>
                        </a:solidFill>
                        <a:effectLst/>
                        <a:latin typeface="Calibri" panose="020F0502020204030204" pitchFamily="34" charset="0"/>
                      </a:endParaRPr>
                    </a:p>
                  </a:txBody>
                  <a:tcPr marL="8368" marR="8368" marT="8368" marB="0" anchor="b">
                    <a:solidFill>
                      <a:schemeClr val="accent1">
                        <a:lumMod val="60000"/>
                        <a:lumOff val="40000"/>
                      </a:schemeClr>
                    </a:solidFill>
                  </a:tcPr>
                </a:tc>
                <a:tc>
                  <a:txBody>
                    <a:bodyPr/>
                    <a:lstStyle/>
                    <a:p>
                      <a:pPr algn="ctr" fontAlgn="b"/>
                      <a:endParaRPr lang="en-US" sz="1000" b="1" i="0" u="none" strike="noStrike" dirty="0">
                        <a:solidFill>
                          <a:srgbClr val="000000"/>
                        </a:solidFill>
                        <a:effectLst/>
                        <a:latin typeface="Calibri" panose="020F0502020204030204" pitchFamily="34" charset="0"/>
                      </a:endParaRPr>
                    </a:p>
                  </a:txBody>
                  <a:tcPr marL="8368" marR="8368" marT="8368" marB="0" anchor="b">
                    <a:solidFill>
                      <a:schemeClr val="accent1">
                        <a:lumMod val="60000"/>
                        <a:lumOff val="40000"/>
                      </a:schemeClr>
                    </a:solidFill>
                  </a:tcPr>
                </a:tc>
                <a:extLst>
                  <a:ext uri="{0D108BD9-81ED-4DB2-BD59-A6C34878D82A}">
                    <a16:rowId xmlns:a16="http://schemas.microsoft.com/office/drawing/2014/main" val="47369558"/>
                  </a:ext>
                </a:extLst>
              </a:tr>
              <a:tr h="243408">
                <a:tc>
                  <a:txBody>
                    <a:bodyPr/>
                    <a:lstStyle/>
                    <a:p>
                      <a:pPr algn="r"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(Monthly)</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(yearly)</a:t>
                      </a:r>
                      <a:endParaRPr lang="en-US" sz="10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012965539"/>
                  </a:ext>
                </a:extLst>
              </a:tr>
              <a:tr h="243408">
                <a:tc>
                  <a:txBody>
                    <a:bodyPr/>
                    <a:lstStyle/>
                    <a:p>
                      <a:pPr algn="r" fontAlgn="b"/>
                      <a:r>
                        <a:rPr lang="en-US" sz="1000" u="none" strike="noStrike" dirty="0">
                          <a:effectLst/>
                        </a:rPr>
                        <a:t>Subscription Fee</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$50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$550</a:t>
                      </a:r>
                      <a:endParaRPr lang="en-US" sz="10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893021"/>
                  </a:ext>
                </a:extLst>
              </a:tr>
              <a:tr h="243408">
                <a:tc>
                  <a:txBody>
                    <a:bodyPr/>
                    <a:lstStyle/>
                    <a:p>
                      <a:pPr algn="r" fontAlgn="b"/>
                      <a:r>
                        <a:rPr lang="en-US" sz="1000" u="none" strike="noStrike" dirty="0">
                          <a:effectLst/>
                        </a:rPr>
                        <a:t>Text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sym typeface="Wingdings" panose="05000000000000000000" pitchFamily="2" charset="2"/>
                        </a:rPr>
                        <a:t></a:t>
                      </a:r>
                      <a:endParaRPr lang="en-US" sz="1000" b="0" i="0" u="none" strike="noStrike" dirty="0">
                        <a:solidFill>
                          <a:srgbClr val="000000"/>
                        </a:solidFill>
                        <a:effectLst/>
                        <a:latin typeface="Wingdings" panose="05000000000000000000" pitchFamily="2" charset="2"/>
                      </a:endParaRPr>
                    </a:p>
                  </a:txBody>
                  <a:tcPr marL="8368" marR="8368" marT="8368" marB="0" anchor="b"/>
                </a:tc>
                <a:tc>
                  <a:txBody>
                    <a:bodyPr/>
                    <a:lstStyle/>
                    <a:p>
                      <a:pPr marL="0" marR="0" lvl="0" indent="0" algn="ctr" rtl="0" eaLnBrk="1" fontAlgn="b" latinLnBrk="0" hangingPunct="1">
                        <a:lnSpc>
                          <a:spcPct val="100000"/>
                        </a:lnSpc>
                        <a:spcBef>
                          <a:spcPts val="0"/>
                        </a:spcBef>
                        <a:spcAft>
                          <a:spcPts val="0"/>
                        </a:spcAft>
                        <a:buFontTx/>
                        <a:buNone/>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r>
                        <a:rPr lang="en-US" sz="1000" b="0" i="0" u="none" strike="noStrike" kern="1200" cap="none" spc="0" normalizeH="0" baseline="0" noProof="0" dirty="0">
                          <a:ln>
                            <a:noFill/>
                          </a:ln>
                          <a:effectLst/>
                          <a:uLnTx/>
                          <a:uFillTx/>
                          <a:latin typeface="Calibri" panose="020F0502020204030204"/>
                          <a:ea typeface="+mn-ea"/>
                          <a:cs typeface="+mn-cs"/>
                        </a:rPr>
                        <a:t>               </a:t>
                      </a:r>
                      <a:endParaRPr kumimoji="0" lang="en-US" sz="1000" b="0" i="0" u="none" strike="noStrike" kern="1200" cap="none" spc="0" normalizeH="0" baseline="0" noProof="0">
                        <a:ln>
                          <a:noFill/>
                        </a:ln>
                        <a:solidFill>
                          <a:srgbClr val="000000"/>
                        </a:solidFill>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713083427"/>
                  </a:ext>
                </a:extLst>
              </a:tr>
              <a:tr h="243408">
                <a:tc>
                  <a:txBody>
                    <a:bodyPr/>
                    <a:lstStyle/>
                    <a:p>
                      <a:pPr algn="r" fontAlgn="b"/>
                      <a:r>
                        <a:rPr lang="en-US" sz="1000" u="none" strike="noStrike" dirty="0">
                          <a:effectLst/>
                        </a:rPr>
                        <a:t>Image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sym typeface="Wingdings" panose="05000000000000000000" pitchFamily="2" charset="2"/>
                        </a:rPr>
                        <a:t></a:t>
                      </a:r>
                      <a:endParaRPr lang="en-US" sz="1000" b="0" i="0" u="none" strike="noStrike" dirty="0">
                        <a:solidFill>
                          <a:srgbClr val="00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609528702"/>
                  </a:ext>
                </a:extLst>
              </a:tr>
              <a:tr h="243408">
                <a:tc>
                  <a:txBody>
                    <a:bodyPr/>
                    <a:lstStyle/>
                    <a:p>
                      <a:pPr algn="r" fontAlgn="b"/>
                      <a:r>
                        <a:rPr lang="en-US" sz="1000" u="none" strike="noStrike" dirty="0">
                          <a:effectLst/>
                        </a:rPr>
                        <a:t>Screen capture</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667523555"/>
                  </a:ext>
                </a:extLst>
              </a:tr>
              <a:tr h="243408">
                <a:tc>
                  <a:txBody>
                    <a:bodyPr/>
                    <a:lstStyle/>
                    <a:p>
                      <a:pPr algn="r" fontAlgn="b"/>
                      <a:r>
                        <a:rPr lang="en-US" sz="1000" u="none" strike="noStrike" dirty="0">
                          <a:effectLst/>
                        </a:rPr>
                        <a:t>Audio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752779351"/>
                  </a:ext>
                </a:extLst>
              </a:tr>
              <a:tr h="243408">
                <a:tc>
                  <a:txBody>
                    <a:bodyPr/>
                    <a:lstStyle/>
                    <a:p>
                      <a:pPr algn="r" fontAlgn="b"/>
                      <a:r>
                        <a:rPr lang="en-US" sz="1000" u="none" strike="noStrike" dirty="0">
                          <a:effectLst/>
                        </a:rPr>
                        <a:t>Voice recorder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9162214"/>
                  </a:ext>
                </a:extLst>
              </a:tr>
              <a:tr h="243408">
                <a:tc>
                  <a:txBody>
                    <a:bodyPr/>
                    <a:lstStyle/>
                    <a:p>
                      <a:pPr algn="r" fontAlgn="b"/>
                      <a:r>
                        <a:rPr lang="en-US" sz="1000" u="none" strike="noStrike" dirty="0">
                          <a:effectLst/>
                        </a:rPr>
                        <a:t>Text-to-speech</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1 voice</a:t>
                      </a:r>
                      <a:endParaRPr lang="en-US" sz="1000" b="0" i="0" u="none" strike="noStrike" dirty="0">
                        <a:solidFill>
                          <a:srgbClr val="000000"/>
                        </a:solidFill>
                        <a:effectLst/>
                        <a:latin typeface="Calibri" panose="020F0502020204030204" pitchFamily="34" charset="0"/>
                      </a:endParaRPr>
                    </a:p>
                  </a:txBody>
                  <a:tcPr marL="8368" marR="8368" marT="8368" marB="0" anchor="b"/>
                </a:tc>
                <a:tc gridSpan="2">
                  <a:txBody>
                    <a:bodyPr/>
                    <a:lstStyle/>
                    <a:p>
                      <a:pPr algn="l" fontAlgn="b"/>
                      <a:r>
                        <a:rPr lang="en-US" sz="1000" u="none" strike="noStrike" dirty="0">
                          <a:effectLst/>
                        </a:rPr>
                        <a:t>5 voices &amp; all future addons</a:t>
                      </a:r>
                      <a:endParaRPr lang="en-US" sz="1000" b="0" i="0" u="none" strike="noStrike" dirty="0">
                        <a:solidFill>
                          <a:srgbClr val="000000"/>
                        </a:solidFill>
                        <a:effectLst/>
                        <a:latin typeface="Calibri" panose="020F0502020204030204" pitchFamily="34" charset="0"/>
                      </a:endParaRPr>
                    </a:p>
                  </a:txBody>
                  <a:tcPr marL="8368" marR="8368" marT="8368" marB="0" anchor="b"/>
                </a:tc>
                <a:tc hMerge="1">
                  <a:txBody>
                    <a:bodyPr/>
                    <a:lstStyle/>
                    <a:p>
                      <a:endParaRPr lang="en-US"/>
                    </a:p>
                  </a:txBody>
                  <a:tcPr/>
                </a:tc>
                <a:extLst>
                  <a:ext uri="{0D108BD9-81ED-4DB2-BD59-A6C34878D82A}">
                    <a16:rowId xmlns:a16="http://schemas.microsoft.com/office/drawing/2014/main" val="3010440180"/>
                  </a:ext>
                </a:extLst>
              </a:tr>
              <a:tr h="243408">
                <a:tc>
                  <a:txBody>
                    <a:bodyPr/>
                    <a:lstStyle/>
                    <a:p>
                      <a:pPr algn="r" fontAlgn="b"/>
                      <a:r>
                        <a:rPr lang="en-US" sz="1000" u="none" strike="noStrike" dirty="0">
                          <a:effectLst/>
                        </a:rPr>
                        <a:t>Video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876880306"/>
                  </a:ext>
                </a:extLst>
              </a:tr>
              <a:tr h="243408">
                <a:tc>
                  <a:txBody>
                    <a:bodyPr/>
                    <a:lstStyle/>
                    <a:p>
                      <a:pPr algn="r" fontAlgn="b"/>
                      <a:r>
                        <a:rPr lang="en-US" sz="1000" u="none" strike="noStrike" dirty="0">
                          <a:effectLst/>
                        </a:rPr>
                        <a:t>Screen recording</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082809208"/>
                  </a:ext>
                </a:extLst>
              </a:tr>
              <a:tr h="243408">
                <a:tc>
                  <a:txBody>
                    <a:bodyPr/>
                    <a:lstStyle/>
                    <a:p>
                      <a:pPr algn="r" fontAlgn="b"/>
                      <a:r>
                        <a:rPr lang="en-US" sz="1000" u="none" strike="noStrike" dirty="0">
                          <a:effectLst/>
                        </a:rPr>
                        <a:t>Table &amp; chart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871509190"/>
                  </a:ext>
                </a:extLst>
              </a:tr>
              <a:tr h="243408">
                <a:tc>
                  <a:txBody>
                    <a:bodyPr/>
                    <a:lstStyle/>
                    <a:p>
                      <a:pPr algn="r" fontAlgn="b"/>
                      <a:r>
                        <a:rPr lang="en-US" sz="1000" u="none" strike="noStrike" dirty="0" err="1">
                          <a:effectLst/>
                        </a:rPr>
                        <a:t>Assessement</a:t>
                      </a:r>
                      <a:r>
                        <a:rPr lang="en-US" sz="1000" u="none" strike="noStrike" dirty="0">
                          <a:effectLst/>
                        </a:rPr>
                        <a:t>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802052946"/>
                  </a:ext>
                </a:extLst>
              </a:tr>
              <a:tr h="243408">
                <a:tc>
                  <a:txBody>
                    <a:bodyPr/>
                    <a:lstStyle/>
                    <a:p>
                      <a:pPr algn="r" fontAlgn="b"/>
                      <a:r>
                        <a:rPr lang="en-US" sz="1000" u="none" strike="noStrike" dirty="0">
                          <a:effectLst/>
                        </a:rPr>
                        <a:t>Interactive object builder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061580543"/>
                  </a:ext>
                </a:extLst>
              </a:tr>
              <a:tr h="243408">
                <a:tc>
                  <a:txBody>
                    <a:bodyPr/>
                    <a:lstStyle/>
                    <a:p>
                      <a:pPr algn="r" fontAlgn="b"/>
                      <a:r>
                        <a:rPr lang="en-US" sz="1000" u="none" strike="noStrike" dirty="0">
                          <a:effectLst/>
                        </a:rPr>
                        <a:t>Course layout editor</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567752680"/>
                  </a:ext>
                </a:extLst>
              </a:tr>
              <a:tr h="243408">
                <a:tc>
                  <a:txBody>
                    <a:bodyPr/>
                    <a:lstStyle/>
                    <a:p>
                      <a:pPr algn="r" fontAlgn="b"/>
                      <a:r>
                        <a:rPr lang="en-US" sz="1000" u="none" strike="noStrike" dirty="0">
                          <a:effectLst/>
                        </a:rPr>
                        <a:t>Course templates</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293528492"/>
                  </a:ext>
                </a:extLst>
              </a:tr>
              <a:tr h="243408">
                <a:tc>
                  <a:txBody>
                    <a:bodyPr/>
                    <a:lstStyle/>
                    <a:p>
                      <a:pPr algn="r" fontAlgn="b"/>
                      <a:r>
                        <a:rPr lang="en-US" sz="1000" u="none" strike="noStrike" dirty="0">
                          <a:effectLst/>
                        </a:rPr>
                        <a:t>Page templates</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86994755"/>
                  </a:ext>
                </a:extLst>
              </a:tr>
              <a:tr h="243408">
                <a:tc>
                  <a:txBody>
                    <a:bodyPr/>
                    <a:lstStyle/>
                    <a:p>
                      <a:pPr algn="r" fontAlgn="b"/>
                      <a:r>
                        <a:rPr lang="en-US" sz="1000" u="none" strike="noStrike" dirty="0">
                          <a:effectLst/>
                        </a:rPr>
                        <a:t>Content library</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629807730"/>
                  </a:ext>
                </a:extLst>
              </a:tr>
              <a:tr h="243408">
                <a:tc>
                  <a:txBody>
                    <a:bodyPr/>
                    <a:lstStyle/>
                    <a:p>
                      <a:pPr algn="r" fontAlgn="b"/>
                      <a:r>
                        <a:rPr lang="en-US" sz="1000" u="none" strike="noStrike" dirty="0">
                          <a:effectLst/>
                        </a:rPr>
                        <a:t>Market house</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92863011"/>
                  </a:ext>
                </a:extLst>
              </a:tr>
              <a:tr h="243408">
                <a:tc>
                  <a:txBody>
                    <a:bodyPr/>
                    <a:lstStyle/>
                    <a:p>
                      <a:pPr algn="r" fontAlgn="b"/>
                      <a:r>
                        <a:rPr lang="en-US" sz="1000" u="none" strike="noStrike" dirty="0">
                          <a:effectLst/>
                        </a:rPr>
                        <a:t>Section 508</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044828238"/>
                  </a:ext>
                </a:extLst>
              </a:tr>
              <a:tr h="243408">
                <a:tc>
                  <a:txBody>
                    <a:bodyPr/>
                    <a:lstStyle/>
                    <a:p>
                      <a:pPr algn="r" fontAlgn="b"/>
                      <a:r>
                        <a:rPr lang="en-US" sz="1000" u="none" strike="noStrike" dirty="0">
                          <a:effectLst/>
                        </a:rPr>
                        <a:t>SCORM/LMS publish</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439307465"/>
                  </a:ext>
                </a:extLst>
              </a:tr>
              <a:tr h="243408">
                <a:tc>
                  <a:txBody>
                    <a:bodyPr/>
                    <a:lstStyle/>
                    <a:p>
                      <a:pPr algn="r" fontAlgn="b"/>
                      <a:r>
                        <a:rPr lang="en-US" sz="1000" u="none" strike="noStrike" dirty="0">
                          <a:effectLst/>
                        </a:rPr>
                        <a:t>iOS/Android publish</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005119111"/>
                  </a:ext>
                </a:extLst>
              </a:tr>
              <a:tr h="243408">
                <a:tc>
                  <a:txBody>
                    <a:bodyPr/>
                    <a:lstStyle/>
                    <a:p>
                      <a:pPr algn="r" fontAlgn="b"/>
                      <a:r>
                        <a:rPr lang="en-US" sz="1000" u="none" strike="noStrike" dirty="0">
                          <a:effectLst/>
                        </a:rPr>
                        <a:t>Import (PowerPoint, pdf)</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75996683"/>
                  </a:ext>
                </a:extLst>
              </a:tr>
              <a:tr h="243408">
                <a:tc>
                  <a:txBody>
                    <a:bodyPr/>
                    <a:lstStyle/>
                    <a:p>
                      <a:pPr algn="r" fontAlgn="b"/>
                      <a:r>
                        <a:rPr lang="en-US" sz="1000" u="none" strike="noStrike" dirty="0">
                          <a:effectLst/>
                        </a:rPr>
                        <a:t>Collaboration (voice, video, chat)</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232314446"/>
                  </a:ext>
                </a:extLst>
              </a:tr>
              <a:tr h="243408">
                <a:tc>
                  <a:txBody>
                    <a:bodyPr/>
                    <a:lstStyle/>
                    <a:p>
                      <a:pPr algn="r" fontAlgn="b"/>
                      <a:r>
                        <a:rPr lang="en-US" sz="1000" u="none" strike="noStrike" dirty="0">
                          <a:effectLst/>
                        </a:rPr>
                        <a:t>Design Genie (AI)</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solidFill>
                            <a:srgbClr val="FF0000"/>
                          </a:solidFill>
                          <a:effectLst/>
                          <a:sym typeface="Wingdings" panose="05000000000000000000" pitchFamily="2" charset="2"/>
                        </a:rPr>
                        <a:t></a:t>
                      </a:r>
                      <a:endParaRPr lang="en-US" sz="1000" b="0" i="0" u="none" strike="noStrike" dirty="0">
                        <a:solidFill>
                          <a:srgbClr val="FF0000"/>
                        </a:solidFill>
                        <a:effectLst/>
                        <a:latin typeface="Wingdings" panose="05000000000000000000" pitchFamily="2" charset="2"/>
                      </a:endParaRPr>
                    </a:p>
                  </a:txBody>
                  <a:tcPr marL="8368" marR="8368" marT="836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Calibri" panose="020F0502020204030204"/>
                          <a:ea typeface="+mn-ea"/>
                          <a:cs typeface="+mn-cs"/>
                          <a:sym typeface="Wingdings" panose="05000000000000000000" pitchFamily="2" charset="2"/>
                        </a:rPr>
                        <a:t></a:t>
                      </a:r>
                      <a:endParaRPr kumimoji="0" lang="en-US" sz="1000" b="0" i="0" u="none" strike="noStrike" kern="1200" cap="none" spc="0" normalizeH="0" baseline="0" noProof="0" dirty="0">
                        <a:ln>
                          <a:noFill/>
                        </a:ln>
                        <a:effectLst/>
                        <a:uLnTx/>
                        <a:uFillTx/>
                        <a:latin typeface="Wingdings" panose="05000000000000000000" pitchFamily="2" charset="2"/>
                        <a:ea typeface="+mn-ea"/>
                        <a:cs typeface="+mn-cs"/>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450252149"/>
                  </a:ext>
                </a:extLst>
              </a:tr>
              <a:tr h="243408">
                <a:tc>
                  <a:txBody>
                    <a:bodyPr/>
                    <a:lstStyle/>
                    <a:p>
                      <a:pPr algn="r" fontAlgn="b"/>
                      <a:r>
                        <a:rPr lang="en-US" sz="1000" u="none" strike="noStrike" dirty="0">
                          <a:effectLst/>
                        </a:rPr>
                        <a:t>Storage</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100MB</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ctr" fontAlgn="b"/>
                      <a:r>
                        <a:rPr lang="en-US" sz="1000" u="none" strike="noStrike" dirty="0">
                          <a:effectLst/>
                        </a:rPr>
                        <a:t>5GB</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829066821"/>
                  </a:ext>
                </a:extLst>
              </a:tr>
            </a:tbl>
          </a:graphicData>
        </a:graphic>
      </p:graphicFrame>
      <p:sp>
        <p:nvSpPr>
          <p:cNvPr id="6" name="TextBox 5">
            <a:extLst>
              <a:ext uri="{FF2B5EF4-FFF2-40B4-BE49-F238E27FC236}">
                <a16:creationId xmlns:a16="http://schemas.microsoft.com/office/drawing/2014/main" id="{8543995A-3679-4B9B-94D7-0ADD4DE3B9A1}"/>
              </a:ext>
            </a:extLst>
          </p:cNvPr>
          <p:cNvSpPr txBox="1"/>
          <p:nvPr/>
        </p:nvSpPr>
        <p:spPr>
          <a:xfrm>
            <a:off x="1663962" y="56937"/>
            <a:ext cx="4512329" cy="307777"/>
          </a:xfrm>
          <a:prstGeom prst="rect">
            <a:avLst/>
          </a:prstGeom>
          <a:noFill/>
        </p:spPr>
        <p:txBody>
          <a:bodyPr wrap="square" rtlCol="0">
            <a:spAutoFit/>
          </a:bodyPr>
          <a:lstStyle/>
          <a:p>
            <a:pPr algn="ctr"/>
            <a:r>
              <a:rPr lang="en-US" sz="1400"/>
              <a:t>Service Comparison</a:t>
            </a:r>
          </a:p>
        </p:txBody>
      </p:sp>
      <p:sp>
        <p:nvSpPr>
          <p:cNvPr id="2" name="TextBox 1">
            <a:extLst>
              <a:ext uri="{FF2B5EF4-FFF2-40B4-BE49-F238E27FC236}">
                <a16:creationId xmlns:a16="http://schemas.microsoft.com/office/drawing/2014/main" id="{B7017E72-20C9-4DEC-8A46-2C027BA969EA}"/>
              </a:ext>
            </a:extLst>
          </p:cNvPr>
          <p:cNvSpPr txBox="1"/>
          <p:nvPr/>
        </p:nvSpPr>
        <p:spPr>
          <a:xfrm>
            <a:off x="6756400" y="822960"/>
            <a:ext cx="5232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Do we offer a “free” version? Just for a trial, right?</a:t>
            </a:r>
          </a:p>
          <a:p>
            <a:pPr marL="285750" indent="-285750">
              <a:buFont typeface="Arial" panose="020B0604020202020204" pitchFamily="34" charset="0"/>
              <a:buChar char="•"/>
            </a:pPr>
            <a:r>
              <a:rPr lang="en-US" dirty="0"/>
              <a:t>Align the checkmarks within the column</a:t>
            </a:r>
          </a:p>
          <a:p>
            <a:pPr marL="285750" indent="-285750">
              <a:buFont typeface="Arial" panose="020B0604020202020204" pitchFamily="34" charset="0"/>
              <a:buChar char="•"/>
            </a:pPr>
            <a:r>
              <a:rPr lang="en-US" dirty="0"/>
              <a:t>What is the fourth column  for? Where’s its heading? There are no checks.</a:t>
            </a:r>
          </a:p>
          <a:p>
            <a:pPr marL="285750" indent="-285750">
              <a:buFont typeface="Arial" panose="020B0604020202020204" pitchFamily="34" charset="0"/>
              <a:buChar char="•"/>
            </a:pPr>
            <a:r>
              <a:rPr lang="en-US" dirty="0"/>
              <a:t>The image below is what I had in my White Paper; obviously, it needs tweaking, but I like the idea of using icons to add visual interest to a big table.</a:t>
            </a:r>
          </a:p>
        </p:txBody>
      </p:sp>
      <p:pic>
        <p:nvPicPr>
          <p:cNvPr id="3" name="Picture 2">
            <a:extLst>
              <a:ext uri="{FF2B5EF4-FFF2-40B4-BE49-F238E27FC236}">
                <a16:creationId xmlns:a16="http://schemas.microsoft.com/office/drawing/2014/main" id="{9C5D1346-E986-4316-80DF-1F97FF28E7B2}"/>
              </a:ext>
            </a:extLst>
          </p:cNvPr>
          <p:cNvPicPr>
            <a:picLocks noChangeAspect="1"/>
          </p:cNvPicPr>
          <p:nvPr/>
        </p:nvPicPr>
        <p:blipFill>
          <a:blip r:embed="rId3"/>
          <a:stretch>
            <a:fillRect/>
          </a:stretch>
        </p:blipFill>
        <p:spPr>
          <a:xfrm>
            <a:off x="7170617" y="2984270"/>
            <a:ext cx="4249223" cy="3619390"/>
          </a:xfrm>
          <a:prstGeom prst="rect">
            <a:avLst/>
          </a:prstGeom>
        </p:spPr>
      </p:pic>
    </p:spTree>
    <p:extLst>
      <p:ext uri="{BB962C8B-B14F-4D97-AF65-F5344CB8AC3E}">
        <p14:creationId xmlns:p14="http://schemas.microsoft.com/office/powerpoint/2010/main" val="68036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F56DB233-0B2F-4917-88C3-D6CF4B217B40}"/>
              </a:ext>
            </a:extLst>
          </p:cNvPr>
          <p:cNvPicPr>
            <a:picLocks noChangeAspect="1"/>
          </p:cNvPicPr>
          <p:nvPr/>
        </p:nvPicPr>
        <p:blipFill>
          <a:blip r:embed="rId3"/>
          <a:stretch>
            <a:fillRect/>
          </a:stretch>
        </p:blipFill>
        <p:spPr>
          <a:xfrm>
            <a:off x="643467" y="1784720"/>
            <a:ext cx="10905066" cy="3288558"/>
          </a:xfrm>
          <a:prstGeom prst="rect">
            <a:avLst/>
          </a:prstGeom>
        </p:spPr>
      </p:pic>
    </p:spTree>
    <p:extLst>
      <p:ext uri="{BB962C8B-B14F-4D97-AF65-F5344CB8AC3E}">
        <p14:creationId xmlns:p14="http://schemas.microsoft.com/office/powerpoint/2010/main" val="239730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35E57BB-E06B-4B2B-ACBA-2D5AC99FAB5A}"/>
              </a:ext>
            </a:extLst>
          </p:cNvPr>
          <p:cNvSpPr txBox="1"/>
          <p:nvPr/>
        </p:nvSpPr>
        <p:spPr>
          <a:xfrm>
            <a:off x="4944034" y="2768768"/>
            <a:ext cx="1999137" cy="646331"/>
          </a:xfrm>
          <a:prstGeom prst="rect">
            <a:avLst/>
          </a:prstGeom>
          <a:noFill/>
        </p:spPr>
        <p:txBody>
          <a:bodyPr wrap="none" rtlCol="0">
            <a:spAutoFit/>
          </a:bodyPr>
          <a:lstStyle/>
          <a:p>
            <a:pPr algn="ctr"/>
            <a:r>
              <a:rPr lang="en-US" sz="1200" dirty="0"/>
              <a:t>So, what are you waiting for?</a:t>
            </a:r>
          </a:p>
          <a:p>
            <a:pPr algn="ctr"/>
            <a:r>
              <a:rPr lang="en-US" sz="1200" strike="sngStrike" dirty="0"/>
              <a:t>Give it a try!</a:t>
            </a:r>
          </a:p>
          <a:p>
            <a:pPr algn="ctr"/>
            <a:r>
              <a:rPr lang="en-US" sz="1200" dirty="0"/>
              <a:t>Give </a:t>
            </a:r>
            <a:r>
              <a:rPr lang="en-US" sz="1200" dirty="0" err="1"/>
              <a:t>hiCreo</a:t>
            </a:r>
            <a:r>
              <a:rPr lang="en-US" sz="1200" dirty="0"/>
              <a:t> a try!</a:t>
            </a:r>
          </a:p>
        </p:txBody>
      </p:sp>
      <p:sp>
        <p:nvSpPr>
          <p:cNvPr id="2" name="AutoShape 2" descr="Image result for cloud based">
            <a:extLst>
              <a:ext uri="{FF2B5EF4-FFF2-40B4-BE49-F238E27FC236}">
                <a16:creationId xmlns:a16="http://schemas.microsoft.com/office/drawing/2014/main" id="{47BBD9F5-23F7-4D52-9AC8-6C4D4FB721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68A577D-30E7-48F3-9395-7BF091D73F11}"/>
              </a:ext>
            </a:extLst>
          </p:cNvPr>
          <p:cNvSpPr txBox="1"/>
          <p:nvPr/>
        </p:nvSpPr>
        <p:spPr>
          <a:xfrm>
            <a:off x="3418840" y="4216400"/>
            <a:ext cx="5659120" cy="646331"/>
          </a:xfrm>
          <a:prstGeom prst="rect">
            <a:avLst/>
          </a:prstGeom>
          <a:noFill/>
        </p:spPr>
        <p:txBody>
          <a:bodyPr wrap="square" rtlCol="0">
            <a:spAutoFit/>
          </a:bodyPr>
          <a:lstStyle/>
          <a:p>
            <a:r>
              <a:rPr lang="en-US" dirty="0"/>
              <a:t>Would add a call-to-action button here, whether leading to a subscription/purchase portal or to a free trial log-in.</a:t>
            </a:r>
          </a:p>
        </p:txBody>
      </p:sp>
    </p:spTree>
    <p:extLst>
      <p:ext uri="{BB962C8B-B14F-4D97-AF65-F5344CB8AC3E}">
        <p14:creationId xmlns:p14="http://schemas.microsoft.com/office/powerpoint/2010/main" val="5076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 picture containing outdoor, air, man, flying&#10;&#10;Description generated with very high confidence">
            <a:extLst>
              <a:ext uri="{FF2B5EF4-FFF2-40B4-BE49-F238E27FC236}">
                <a16:creationId xmlns:a16="http://schemas.microsoft.com/office/drawing/2014/main" id="{8277BEF6-5C40-4C4C-851C-F4452E86DFFA}"/>
              </a:ext>
            </a:extLst>
          </p:cNvPr>
          <p:cNvPicPr>
            <a:picLocks noChangeAspect="1"/>
          </p:cNvPicPr>
          <p:nvPr/>
        </p:nvPicPr>
        <p:blipFill>
          <a:blip r:embed="rId3"/>
          <a:stretch>
            <a:fillRect/>
          </a:stretch>
        </p:blipFill>
        <p:spPr>
          <a:xfrm>
            <a:off x="-1814" y="419170"/>
            <a:ext cx="12195628" cy="6201090"/>
          </a:xfrm>
          <a:prstGeom prst="rect">
            <a:avLst/>
          </a:prstGeom>
        </p:spPr>
      </p:pic>
      <p:sp>
        <p:nvSpPr>
          <p:cNvPr id="11" name="TextBox 10">
            <a:extLst>
              <a:ext uri="{FF2B5EF4-FFF2-40B4-BE49-F238E27FC236}">
                <a16:creationId xmlns:a16="http://schemas.microsoft.com/office/drawing/2014/main" id="{97B6D71A-8812-4F37-B775-E5D1B128506E}"/>
              </a:ext>
            </a:extLst>
          </p:cNvPr>
          <p:cNvSpPr txBox="1"/>
          <p:nvPr/>
        </p:nvSpPr>
        <p:spPr>
          <a:xfrm>
            <a:off x="2450989" y="4925032"/>
            <a:ext cx="7743597" cy="954107"/>
          </a:xfrm>
          <a:prstGeom prst="rect">
            <a:avLst/>
          </a:prstGeom>
          <a:noFill/>
        </p:spPr>
        <p:txBody>
          <a:bodyPr wrap="square" rtlCol="0" anchor="t">
            <a:spAutoFit/>
          </a:bodyPr>
          <a:lstStyle/>
          <a:p>
            <a:pPr algn="ctr"/>
            <a:r>
              <a:rPr lang="en-US" sz="2000" dirty="0" err="1">
                <a:solidFill>
                  <a:schemeClr val="bg1"/>
                </a:solidFill>
                <a:cs typeface="Calibri"/>
              </a:rPr>
              <a:t>hiCreo</a:t>
            </a:r>
            <a:r>
              <a:rPr lang="en-US" sz="2000" dirty="0">
                <a:solidFill>
                  <a:schemeClr val="bg1"/>
                </a:solidFill>
                <a:cs typeface="Calibri"/>
              </a:rPr>
              <a:t>: an eLearning and web content authoring and publishing tool.</a:t>
            </a:r>
          </a:p>
          <a:p>
            <a:pPr algn="ctr"/>
            <a:endParaRPr lang="en-US" sz="2000" dirty="0">
              <a:solidFill>
                <a:schemeClr val="bg1"/>
              </a:solidFill>
            </a:endParaRPr>
          </a:p>
          <a:p>
            <a:pPr algn="ctr"/>
            <a:r>
              <a:rPr lang="en-US" sz="1600" dirty="0">
                <a:solidFill>
                  <a:schemeClr val="bg1"/>
                </a:solidFill>
              </a:rPr>
              <a:t>Try </a:t>
            </a:r>
            <a:r>
              <a:rPr lang="en-US" sz="1600" dirty="0" err="1">
                <a:solidFill>
                  <a:schemeClr val="bg1"/>
                </a:solidFill>
              </a:rPr>
              <a:t>hiCreo</a:t>
            </a:r>
            <a:r>
              <a:rPr lang="en-US" sz="1600" dirty="0">
                <a:solidFill>
                  <a:schemeClr val="bg1"/>
                </a:solidFill>
              </a:rPr>
              <a:t> today and create your own content.</a:t>
            </a:r>
            <a:endParaRPr lang="en-US" sz="1600" dirty="0">
              <a:solidFill>
                <a:schemeClr val="bg1"/>
              </a:solidFill>
              <a:cs typeface="Calibri"/>
            </a:endParaRPr>
          </a:p>
        </p:txBody>
      </p:sp>
      <p:sp>
        <p:nvSpPr>
          <p:cNvPr id="13" name="Oval 12">
            <a:extLst>
              <a:ext uri="{FF2B5EF4-FFF2-40B4-BE49-F238E27FC236}">
                <a16:creationId xmlns:a16="http://schemas.microsoft.com/office/drawing/2014/main" id="{F0775FFF-B3F6-4343-A219-6702F682105F}"/>
              </a:ext>
            </a:extLst>
          </p:cNvPr>
          <p:cNvSpPr/>
          <p:nvPr/>
        </p:nvSpPr>
        <p:spPr>
          <a:xfrm>
            <a:off x="2890158" y="821870"/>
            <a:ext cx="1660071" cy="635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Intuitive design interface</a:t>
            </a:r>
          </a:p>
        </p:txBody>
      </p:sp>
      <p:sp>
        <p:nvSpPr>
          <p:cNvPr id="15" name="Oval 14">
            <a:extLst>
              <a:ext uri="{FF2B5EF4-FFF2-40B4-BE49-F238E27FC236}">
                <a16:creationId xmlns:a16="http://schemas.microsoft.com/office/drawing/2014/main" id="{2E14EC38-042F-4C3E-8BD4-3AD726654B0B}"/>
              </a:ext>
            </a:extLst>
          </p:cNvPr>
          <p:cNvSpPr/>
          <p:nvPr/>
        </p:nvSpPr>
        <p:spPr>
          <a:xfrm>
            <a:off x="7262586" y="540656"/>
            <a:ext cx="1406071" cy="598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eLearning and</a:t>
            </a:r>
            <a:endParaRPr lang="en-US" dirty="0">
              <a:cs typeface="Calibri"/>
            </a:endParaRPr>
          </a:p>
          <a:p>
            <a:pPr algn="ctr"/>
            <a:r>
              <a:rPr lang="en-US" sz="1200" dirty="0">
                <a:cs typeface="Calibri"/>
              </a:rPr>
              <a:t>web content</a:t>
            </a:r>
            <a:endParaRPr lang="en-US" dirty="0">
              <a:cs typeface="Calibri"/>
            </a:endParaRPr>
          </a:p>
        </p:txBody>
      </p:sp>
      <p:sp>
        <p:nvSpPr>
          <p:cNvPr id="16" name="Oval 15">
            <a:extLst>
              <a:ext uri="{FF2B5EF4-FFF2-40B4-BE49-F238E27FC236}">
                <a16:creationId xmlns:a16="http://schemas.microsoft.com/office/drawing/2014/main" id="{20F27A68-49F3-45CF-9785-FAEA8B67FE12}"/>
              </a:ext>
            </a:extLst>
          </p:cNvPr>
          <p:cNvSpPr/>
          <p:nvPr/>
        </p:nvSpPr>
        <p:spPr>
          <a:xfrm>
            <a:off x="7589158" y="1692728"/>
            <a:ext cx="2158998" cy="879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Real-time multi-author collaboration and project management</a:t>
            </a:r>
            <a:endParaRPr lang="en-US" dirty="0"/>
          </a:p>
        </p:txBody>
      </p:sp>
      <p:sp>
        <p:nvSpPr>
          <p:cNvPr id="17" name="Oval 16">
            <a:extLst>
              <a:ext uri="{FF2B5EF4-FFF2-40B4-BE49-F238E27FC236}">
                <a16:creationId xmlns:a16="http://schemas.microsoft.com/office/drawing/2014/main" id="{AFF939D9-6656-4A89-90AD-BEE64E321502}"/>
              </a:ext>
            </a:extLst>
          </p:cNvPr>
          <p:cNvSpPr/>
          <p:nvPr/>
        </p:nvSpPr>
        <p:spPr>
          <a:xfrm>
            <a:off x="3858986" y="1692385"/>
            <a:ext cx="1487714" cy="653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Multi-device publishing</a:t>
            </a:r>
            <a:endParaRPr lang="en-US" dirty="0"/>
          </a:p>
        </p:txBody>
      </p:sp>
      <p:sp>
        <p:nvSpPr>
          <p:cNvPr id="18" name="Oval 17">
            <a:extLst>
              <a:ext uri="{FF2B5EF4-FFF2-40B4-BE49-F238E27FC236}">
                <a16:creationId xmlns:a16="http://schemas.microsoft.com/office/drawing/2014/main" id="{A8189D26-9226-4731-AE9C-FD0A8FA62B73}"/>
              </a:ext>
            </a:extLst>
          </p:cNvPr>
          <p:cNvSpPr/>
          <p:nvPr/>
        </p:nvSpPr>
        <p:spPr>
          <a:xfrm>
            <a:off x="3144818" y="2573515"/>
            <a:ext cx="1596571" cy="752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Section 508 and SCORM compliant</a:t>
            </a:r>
            <a:endParaRPr lang="en-US" dirty="0"/>
          </a:p>
        </p:txBody>
      </p:sp>
      <p:sp>
        <p:nvSpPr>
          <p:cNvPr id="19" name="Oval 18">
            <a:extLst>
              <a:ext uri="{FF2B5EF4-FFF2-40B4-BE49-F238E27FC236}">
                <a16:creationId xmlns:a16="http://schemas.microsoft.com/office/drawing/2014/main" id="{FAC34DBC-8FDC-4B41-83A7-03D20B31A61D}"/>
              </a:ext>
            </a:extLst>
          </p:cNvPr>
          <p:cNvSpPr/>
          <p:nvPr/>
        </p:nvSpPr>
        <p:spPr>
          <a:xfrm>
            <a:off x="7380515" y="2708727"/>
            <a:ext cx="1596571" cy="752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Template-based development</a:t>
            </a:r>
            <a:endParaRPr lang="en-US" dirty="0"/>
          </a:p>
        </p:txBody>
      </p:sp>
      <p:sp>
        <p:nvSpPr>
          <p:cNvPr id="20" name="Oval 19">
            <a:extLst>
              <a:ext uri="{FF2B5EF4-FFF2-40B4-BE49-F238E27FC236}">
                <a16:creationId xmlns:a16="http://schemas.microsoft.com/office/drawing/2014/main" id="{A3A529AD-7923-40AD-896C-66F69291B285}"/>
              </a:ext>
            </a:extLst>
          </p:cNvPr>
          <p:cNvSpPr/>
          <p:nvPr/>
        </p:nvSpPr>
        <p:spPr>
          <a:xfrm>
            <a:off x="5702300" y="3779156"/>
            <a:ext cx="1596571" cy="752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Flexible animation and interactivity</a:t>
            </a:r>
            <a:endParaRPr lang="en-US" dirty="0"/>
          </a:p>
        </p:txBody>
      </p:sp>
      <p:sp>
        <p:nvSpPr>
          <p:cNvPr id="21" name="Oval 20">
            <a:extLst>
              <a:ext uri="{FF2B5EF4-FFF2-40B4-BE49-F238E27FC236}">
                <a16:creationId xmlns:a16="http://schemas.microsoft.com/office/drawing/2014/main" id="{77EB621F-51C2-4D65-8CD4-604D2BF7A5D5}"/>
              </a:ext>
            </a:extLst>
          </p:cNvPr>
          <p:cNvSpPr/>
          <p:nvPr/>
        </p:nvSpPr>
        <p:spPr>
          <a:xfrm>
            <a:off x="4858656" y="576941"/>
            <a:ext cx="1415143" cy="635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Cloud-based SaaS</a:t>
            </a:r>
            <a:endParaRPr lang="en-US" dirty="0"/>
          </a:p>
        </p:txBody>
      </p:sp>
      <p:sp>
        <p:nvSpPr>
          <p:cNvPr id="22" name="Oval 21">
            <a:extLst>
              <a:ext uri="{FF2B5EF4-FFF2-40B4-BE49-F238E27FC236}">
                <a16:creationId xmlns:a16="http://schemas.microsoft.com/office/drawing/2014/main" id="{B3610F37-DA97-4D23-B970-6DDEFBE9C867}"/>
              </a:ext>
            </a:extLst>
          </p:cNvPr>
          <p:cNvSpPr/>
          <p:nvPr/>
        </p:nvSpPr>
        <p:spPr>
          <a:xfrm>
            <a:off x="2728274" y="3634053"/>
            <a:ext cx="1660071" cy="635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alibri"/>
              </a:rPr>
              <a:t>Fast content creation</a:t>
            </a:r>
            <a:endParaRPr lang="en-US" dirty="0"/>
          </a:p>
        </p:txBody>
      </p:sp>
      <p:sp>
        <p:nvSpPr>
          <p:cNvPr id="23" name="Rectangle: Rounded Corners 22">
            <a:extLst>
              <a:ext uri="{FF2B5EF4-FFF2-40B4-BE49-F238E27FC236}">
                <a16:creationId xmlns:a16="http://schemas.microsoft.com/office/drawing/2014/main" id="{0C15E916-914B-4072-9BDF-DA828540AF33}"/>
              </a:ext>
            </a:extLst>
          </p:cNvPr>
          <p:cNvSpPr/>
          <p:nvPr/>
        </p:nvSpPr>
        <p:spPr>
          <a:xfrm>
            <a:off x="5671888" y="5938898"/>
            <a:ext cx="1305421" cy="276998"/>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t>Start Free Trial</a:t>
            </a:r>
            <a:endParaRPr lang="en-US" dirty="0"/>
          </a:p>
        </p:txBody>
      </p:sp>
      <p:sp>
        <p:nvSpPr>
          <p:cNvPr id="2" name="TextBox 1">
            <a:extLst>
              <a:ext uri="{FF2B5EF4-FFF2-40B4-BE49-F238E27FC236}">
                <a16:creationId xmlns:a16="http://schemas.microsoft.com/office/drawing/2014/main" id="{17EA83F7-B207-4D0F-95EA-4EAD980DFFB0}"/>
              </a:ext>
            </a:extLst>
          </p:cNvPr>
          <p:cNvSpPr txBox="1"/>
          <p:nvPr/>
        </p:nvSpPr>
        <p:spPr>
          <a:xfrm>
            <a:off x="9015186" y="406399"/>
            <a:ext cx="24801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rPr>
              <a:t>Features    Pricing    Discussion Board</a:t>
            </a:r>
            <a:endParaRPr lang="en-US" dirty="0">
              <a:solidFill>
                <a:schemeClr val="bg1"/>
              </a:solidFill>
              <a:cs typeface="Calibri"/>
            </a:endParaRPr>
          </a:p>
        </p:txBody>
      </p:sp>
    </p:spTree>
    <p:extLst>
      <p:ext uri="{BB962C8B-B14F-4D97-AF65-F5344CB8AC3E}">
        <p14:creationId xmlns:p14="http://schemas.microsoft.com/office/powerpoint/2010/main" val="97942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1623ACC-D2BF-4E57-841A-12CE5AAD6884}"/>
              </a:ext>
            </a:extLst>
          </p:cNvPr>
          <p:cNvGraphicFramePr>
            <a:graphicFrameLocks noGrp="1"/>
          </p:cNvGraphicFramePr>
          <p:nvPr>
            <p:extLst>
              <p:ext uri="{D42A27DB-BD31-4B8C-83A1-F6EECF244321}">
                <p14:modId xmlns:p14="http://schemas.microsoft.com/office/powerpoint/2010/main" val="2047802674"/>
              </p:ext>
            </p:extLst>
          </p:nvPr>
        </p:nvGraphicFramePr>
        <p:xfrm>
          <a:off x="459476" y="951865"/>
          <a:ext cx="5636524" cy="4351339"/>
        </p:xfrm>
        <a:graphic>
          <a:graphicData uri="http://schemas.openxmlformats.org/drawingml/2006/table">
            <a:tbl>
              <a:tblPr firstRow="1" firstCol="1" bandRow="1"/>
              <a:tblGrid>
                <a:gridCol w="3014184">
                  <a:extLst>
                    <a:ext uri="{9D8B030D-6E8A-4147-A177-3AD203B41FA5}">
                      <a16:colId xmlns:a16="http://schemas.microsoft.com/office/drawing/2014/main" val="2356986508"/>
                    </a:ext>
                  </a:extLst>
                </a:gridCol>
                <a:gridCol w="2622340">
                  <a:extLst>
                    <a:ext uri="{9D8B030D-6E8A-4147-A177-3AD203B41FA5}">
                      <a16:colId xmlns:a16="http://schemas.microsoft.com/office/drawing/2014/main" val="579384180"/>
                    </a:ext>
                  </a:extLst>
                </a:gridCol>
              </a:tblGrid>
              <a:tr h="162766">
                <a:tc>
                  <a:txBody>
                    <a:bodyPr/>
                    <a:lstStyle/>
                    <a:p>
                      <a:pPr marL="0" marR="0" algn="ctr">
                        <a:lnSpc>
                          <a:spcPct val="107000"/>
                        </a:lnSpc>
                        <a:spcBef>
                          <a:spcPts val="0"/>
                        </a:spcBef>
                        <a:spcAft>
                          <a:spcPts val="0"/>
                        </a:spcAft>
                      </a:pPr>
                      <a:r>
                        <a:rPr lang="en-US"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Bubbles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Break out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589626838"/>
                  </a:ext>
                </a:extLst>
              </a:tr>
              <a:tr h="162766">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Return on Investment (ROI)</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716293"/>
                  </a:ext>
                </a:extLst>
              </a:tr>
              <a:tr h="162766">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Employee-generated Learning</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034370"/>
                  </a:ext>
                </a:extLst>
              </a:tr>
              <a:tr h="162766">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All-in-one</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8252110"/>
                  </a:ext>
                </a:extLst>
              </a:tr>
              <a:tr h="162766">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Microlearning</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79727"/>
                  </a:ext>
                </a:extLst>
              </a:tr>
              <a:tr h="162766">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Service Comparison</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010742"/>
                  </a:ext>
                </a:extLst>
              </a:tr>
              <a:tr h="235227">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Intuitive design interface</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548235"/>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83111"/>
                  </a:ext>
                </a:extLst>
              </a:tr>
              <a:tr h="410472">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Multi-device publishing</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548235"/>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styled as, “Mobile Learning,” though</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942850"/>
                  </a:ext>
                </a:extLst>
              </a:tr>
              <a:tr h="410472">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Section 508 and SCORM compliant</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548235"/>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styled as, “Compliance,” though</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676535"/>
                  </a:ext>
                </a:extLst>
              </a:tr>
              <a:tr h="235227">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Fast Content Creation</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548235"/>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699887"/>
                  </a:ext>
                </a:extLst>
              </a:tr>
              <a:tr h="162766">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Cloud-based SaaS</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026605"/>
                  </a:ext>
                </a:extLst>
              </a:tr>
              <a:tr h="503369">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eLearning and Web Content</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r>
                        <a:rPr lang="en-US" sz="100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maybe the hiCreo overview could serve for this?</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211449"/>
                  </a:ext>
                </a:extLst>
              </a:tr>
              <a:tr h="580773">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Real-time multi-author collaboration and project management</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548235"/>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styled as, “Collaboration,” though (with no project management functions described)</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716689"/>
                  </a:ext>
                </a:extLst>
              </a:tr>
              <a:tr h="673671">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Template-based development</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r>
                        <a:rPr lang="en-US" sz="100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we discuss templates in “Fast Content Creation” section, as well as mention it in passing in other sections</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355334"/>
                  </a:ext>
                </a:extLst>
              </a:tr>
              <a:tr h="162766">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Flexible animation and interactivity</a:t>
                      </a: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06" marR="65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055763"/>
                  </a:ext>
                </a:extLst>
              </a:tr>
            </a:tbl>
          </a:graphicData>
        </a:graphic>
      </p:graphicFrame>
      <p:sp>
        <p:nvSpPr>
          <p:cNvPr id="5" name="TextBox 4">
            <a:extLst>
              <a:ext uri="{FF2B5EF4-FFF2-40B4-BE49-F238E27FC236}">
                <a16:creationId xmlns:a16="http://schemas.microsoft.com/office/drawing/2014/main" id="{FA804424-9539-45BF-B0DB-EF09E3FC3521}"/>
              </a:ext>
            </a:extLst>
          </p:cNvPr>
          <p:cNvSpPr txBox="1"/>
          <p:nvPr/>
        </p:nvSpPr>
        <p:spPr>
          <a:xfrm>
            <a:off x="6604000" y="853440"/>
            <a:ext cx="4927600" cy="3416320"/>
          </a:xfrm>
          <a:prstGeom prst="rect">
            <a:avLst/>
          </a:prstGeom>
          <a:noFill/>
        </p:spPr>
        <p:txBody>
          <a:bodyPr wrap="square" rtlCol="0">
            <a:spAutoFit/>
          </a:bodyPr>
          <a:lstStyle/>
          <a:p>
            <a:r>
              <a:rPr lang="en-US" dirty="0"/>
              <a:t>One of the main issues is that the bubbles on the landing image/screen (slide 2) don’t match up with the subsequent “break out” feature/function explanations.</a:t>
            </a:r>
          </a:p>
          <a:p>
            <a:endParaRPr lang="en-US" dirty="0"/>
          </a:p>
          <a:p>
            <a:r>
              <a:rPr lang="en-US" dirty="0"/>
              <a:t>Not only do we need to match the terminology word-for-word, but I also think we need to make sure that whatever we put in a bubble, we have a “break out” explanation for, and vice versa.</a:t>
            </a:r>
          </a:p>
          <a:p>
            <a:endParaRPr lang="en-US" dirty="0"/>
          </a:p>
          <a:p>
            <a:r>
              <a:rPr lang="en-US" dirty="0"/>
              <a:t>I’ve marked the alignment &amp; non-alignment areas in the table to the left. </a:t>
            </a:r>
          </a:p>
        </p:txBody>
      </p:sp>
    </p:spTree>
    <p:extLst>
      <p:ext uri="{BB962C8B-B14F-4D97-AF65-F5344CB8AC3E}">
        <p14:creationId xmlns:p14="http://schemas.microsoft.com/office/powerpoint/2010/main" val="321622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C5E3C21-3DCB-4FA9-ADB6-AFD6620EA6F2}"/>
              </a:ext>
            </a:extLst>
          </p:cNvPr>
          <p:cNvGrpSpPr/>
          <p:nvPr/>
        </p:nvGrpSpPr>
        <p:grpSpPr>
          <a:xfrm>
            <a:off x="314038" y="532453"/>
            <a:ext cx="3666836" cy="4547547"/>
            <a:chOff x="314038" y="532453"/>
            <a:chExt cx="3666836" cy="4547547"/>
          </a:xfrm>
        </p:grpSpPr>
        <p:pic>
          <p:nvPicPr>
            <p:cNvPr id="29" name="Picture 5" descr="A picture containing outdoor, air, man, flying&#10;&#10;Description generated with very high confidence">
              <a:extLst>
                <a:ext uri="{FF2B5EF4-FFF2-40B4-BE49-F238E27FC236}">
                  <a16:creationId xmlns:a16="http://schemas.microsoft.com/office/drawing/2014/main" id="{D0B8C0AC-9BE5-4A80-9BCC-0B915797DC33}"/>
                </a:ext>
              </a:extLst>
            </p:cNvPr>
            <p:cNvPicPr>
              <a:picLocks noChangeAspect="1"/>
            </p:cNvPicPr>
            <p:nvPr/>
          </p:nvPicPr>
          <p:blipFill>
            <a:blip r:embed="rId3"/>
            <a:stretch>
              <a:fillRect/>
            </a:stretch>
          </p:blipFill>
          <p:spPr>
            <a:xfrm>
              <a:off x="919932" y="532453"/>
              <a:ext cx="2215287" cy="1127286"/>
            </a:xfrm>
            <a:prstGeom prst="rect">
              <a:avLst/>
            </a:prstGeom>
          </p:spPr>
        </p:pic>
        <p:sp>
          <p:nvSpPr>
            <p:cNvPr id="30" name="Rectangle 29">
              <a:extLst>
                <a:ext uri="{FF2B5EF4-FFF2-40B4-BE49-F238E27FC236}">
                  <a16:creationId xmlns:a16="http://schemas.microsoft.com/office/drawing/2014/main" id="{F72DD073-372A-44C4-9D1C-1EBBC4B03E8C}"/>
                </a:ext>
              </a:extLst>
            </p:cNvPr>
            <p:cNvSpPr/>
            <p:nvPr/>
          </p:nvSpPr>
          <p:spPr>
            <a:xfrm>
              <a:off x="314038" y="1805662"/>
              <a:ext cx="3666836" cy="3274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trike="sngStrike" dirty="0">
                  <a:solidFill>
                    <a:schemeClr val="tx1"/>
                  </a:solidFill>
                  <a:cs typeface="Calibri"/>
                </a:rPr>
                <a:t>What is </a:t>
              </a:r>
              <a:r>
                <a:rPr lang="en-US" sz="1200" strike="sngStrike" dirty="0" err="1">
                  <a:solidFill>
                    <a:schemeClr val="tx1"/>
                  </a:solidFill>
                  <a:cs typeface="Calibri"/>
                </a:rPr>
                <a:t>hiCreo</a:t>
              </a:r>
              <a:r>
                <a:rPr lang="en-US" sz="1200" strike="sngStrike" dirty="0">
                  <a:solidFill>
                    <a:schemeClr val="tx1"/>
                  </a:solidFill>
                  <a:cs typeface="Calibri"/>
                </a:rPr>
                <a:t> and why you should use it.</a:t>
              </a:r>
            </a:p>
            <a:p>
              <a:pPr algn="ctr"/>
              <a:endParaRPr lang="en-US" sz="1200" dirty="0">
                <a:solidFill>
                  <a:schemeClr val="tx1"/>
                </a:solidFill>
                <a:cs typeface="Calibri"/>
              </a:endParaRPr>
            </a:p>
            <a:p>
              <a:pPr algn="ctr"/>
              <a:r>
                <a:rPr lang="en-US" sz="1200" dirty="0" err="1">
                  <a:solidFill>
                    <a:schemeClr val="tx1"/>
                  </a:solidFill>
                  <a:cs typeface="Calibri"/>
                </a:rPr>
                <a:t>hiCreo</a:t>
              </a:r>
              <a:r>
                <a:rPr lang="en-US" sz="1200" dirty="0">
                  <a:solidFill>
                    <a:schemeClr val="tx1"/>
                  </a:solidFill>
                  <a:cs typeface="Calibri"/>
                </a:rPr>
                <a:t> is an eLearning and web content authoring and publishing tool using a cloud-based Software-as-a-Service (SaaS) subscription model. </a:t>
              </a:r>
            </a:p>
            <a:p>
              <a:pPr algn="ctr"/>
              <a:endParaRPr lang="en-US" sz="1200" dirty="0">
                <a:solidFill>
                  <a:schemeClr val="tx1"/>
                </a:solidFill>
                <a:cs typeface="Calibri"/>
              </a:endParaRPr>
            </a:p>
            <a:p>
              <a:pPr algn="ctr"/>
              <a:r>
                <a:rPr lang="en-US" sz="1200" dirty="0" err="1">
                  <a:solidFill>
                    <a:schemeClr val="tx1"/>
                  </a:solidFill>
                  <a:cs typeface="Calibri"/>
                </a:rPr>
                <a:t>hiCreo</a:t>
              </a:r>
              <a:r>
                <a:rPr lang="en-US" sz="1200" dirty="0">
                  <a:solidFill>
                    <a:schemeClr val="tx1"/>
                  </a:solidFill>
                  <a:cs typeface="Calibri"/>
                </a:rPr>
                <a:t> enables non-industry experts to build eLearning and web content themselves. With </a:t>
              </a:r>
              <a:r>
                <a:rPr lang="en-US" sz="1200" dirty="0" err="1">
                  <a:solidFill>
                    <a:schemeClr val="tx1"/>
                  </a:solidFill>
                  <a:cs typeface="Calibri"/>
                </a:rPr>
                <a:t>hiCreo</a:t>
              </a:r>
              <a:r>
                <a:rPr lang="en-US" sz="1200" dirty="0">
                  <a:solidFill>
                    <a:schemeClr val="tx1"/>
                  </a:solidFill>
                  <a:cs typeface="Calibri"/>
                </a:rPr>
                <a:t>, you don’t need an internal development team or large budget in order to share your knowledge. Our easy-to-use interface, thoughtfully designed library of templates, and interactive components mean that anyone can create beautiful and professional content. </a:t>
              </a:r>
            </a:p>
            <a:p>
              <a:pPr algn="ctr"/>
              <a:endParaRPr lang="en-US" sz="1200" dirty="0">
                <a:solidFill>
                  <a:schemeClr val="tx1"/>
                </a:solidFill>
                <a:cs typeface="Calibri"/>
              </a:endParaRPr>
            </a:p>
            <a:p>
              <a:pPr algn="ctr"/>
              <a:r>
                <a:rPr lang="en-US" sz="1200" dirty="0">
                  <a:solidFill>
                    <a:schemeClr val="tx1"/>
                  </a:solidFill>
                  <a:cs typeface="Calibri"/>
                </a:rPr>
                <a:t>Subscribe to </a:t>
              </a:r>
              <a:r>
                <a:rPr lang="en-US" sz="1200" dirty="0" err="1">
                  <a:solidFill>
                    <a:schemeClr val="tx1"/>
                  </a:solidFill>
                  <a:cs typeface="Calibri"/>
                </a:rPr>
                <a:t>hiCreo</a:t>
              </a:r>
              <a:r>
                <a:rPr lang="en-US" sz="1200" dirty="0">
                  <a:solidFill>
                    <a:schemeClr val="tx1"/>
                  </a:solidFill>
                  <a:cs typeface="Calibri"/>
                </a:rPr>
                <a:t> and convert your information into engaging eLearning and web content today.</a:t>
              </a:r>
              <a:endParaRPr lang="en-US" sz="1200" dirty="0">
                <a:solidFill>
                  <a:schemeClr val="tx1"/>
                </a:solidFill>
              </a:endParaRPr>
            </a:p>
          </p:txBody>
        </p:sp>
      </p:grpSp>
      <p:sp>
        <p:nvSpPr>
          <p:cNvPr id="31" name="Rectangle 30">
            <a:extLst>
              <a:ext uri="{FF2B5EF4-FFF2-40B4-BE49-F238E27FC236}">
                <a16:creationId xmlns:a16="http://schemas.microsoft.com/office/drawing/2014/main" id="{91B53ABB-9F0C-4130-80E2-074F5B5FF666}"/>
              </a:ext>
            </a:extLst>
          </p:cNvPr>
          <p:cNvSpPr/>
          <p:nvPr/>
        </p:nvSpPr>
        <p:spPr>
          <a:xfrm>
            <a:off x="4441370" y="531585"/>
            <a:ext cx="2222499" cy="11248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cs typeface="Calibri"/>
              </a:rPr>
              <a:t>HiCreo</a:t>
            </a:r>
            <a:r>
              <a:rPr lang="en-US" sz="1200" dirty="0">
                <a:solidFill>
                  <a:schemeClr val="tx1"/>
                </a:solidFill>
                <a:cs typeface="Calibri"/>
              </a:rPr>
              <a:t> overview</a:t>
            </a:r>
            <a:endParaRPr lang="en-US" dirty="0">
              <a:solidFill>
                <a:schemeClr val="tx1"/>
              </a:solidFill>
            </a:endParaRPr>
          </a:p>
        </p:txBody>
      </p:sp>
      <p:sp>
        <p:nvSpPr>
          <p:cNvPr id="33" name="Rectangle 32">
            <a:extLst>
              <a:ext uri="{FF2B5EF4-FFF2-40B4-BE49-F238E27FC236}">
                <a16:creationId xmlns:a16="http://schemas.microsoft.com/office/drawing/2014/main" id="{82E7EFC1-F231-4875-8BA0-5681EA01F560}"/>
              </a:ext>
            </a:extLst>
          </p:cNvPr>
          <p:cNvSpPr/>
          <p:nvPr/>
        </p:nvSpPr>
        <p:spPr>
          <a:xfrm>
            <a:off x="4441369" y="1928584"/>
            <a:ext cx="2222499" cy="11248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cs typeface="Calibri"/>
              </a:rPr>
              <a:t>Fully Cloud-based SaaS</a:t>
            </a:r>
          </a:p>
        </p:txBody>
      </p:sp>
      <p:sp>
        <p:nvSpPr>
          <p:cNvPr id="34" name="Rectangle 33">
            <a:extLst>
              <a:ext uri="{FF2B5EF4-FFF2-40B4-BE49-F238E27FC236}">
                <a16:creationId xmlns:a16="http://schemas.microsoft.com/office/drawing/2014/main" id="{DB7185D0-E4F0-4694-8A02-F0427808E43C}"/>
              </a:ext>
            </a:extLst>
          </p:cNvPr>
          <p:cNvSpPr/>
          <p:nvPr/>
        </p:nvSpPr>
        <p:spPr>
          <a:xfrm>
            <a:off x="4441368" y="3343726"/>
            <a:ext cx="2222499" cy="11248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cs typeface="Calibri"/>
              </a:rPr>
              <a:t>ROI</a:t>
            </a:r>
          </a:p>
        </p:txBody>
      </p:sp>
      <p:sp>
        <p:nvSpPr>
          <p:cNvPr id="35" name="Rectangle 34">
            <a:extLst>
              <a:ext uri="{FF2B5EF4-FFF2-40B4-BE49-F238E27FC236}">
                <a16:creationId xmlns:a16="http://schemas.microsoft.com/office/drawing/2014/main" id="{C5994552-B4E5-496C-8318-55DA5C895ABA}"/>
              </a:ext>
            </a:extLst>
          </p:cNvPr>
          <p:cNvSpPr/>
          <p:nvPr/>
        </p:nvSpPr>
        <p:spPr>
          <a:xfrm>
            <a:off x="4441368" y="5575298"/>
            <a:ext cx="2222499" cy="11248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cs typeface="Calibri"/>
              </a:rPr>
              <a:t>Pricing</a:t>
            </a:r>
            <a:endParaRPr lang="en-US" dirty="0"/>
          </a:p>
        </p:txBody>
      </p:sp>
      <p:sp>
        <p:nvSpPr>
          <p:cNvPr id="36" name="TextBox 35">
            <a:extLst>
              <a:ext uri="{FF2B5EF4-FFF2-40B4-BE49-F238E27FC236}">
                <a16:creationId xmlns:a16="http://schemas.microsoft.com/office/drawing/2014/main" id="{9B99E72D-5E01-4D2C-9C48-1255ECB85903}"/>
              </a:ext>
            </a:extLst>
          </p:cNvPr>
          <p:cNvSpPr txBox="1"/>
          <p:nvPr/>
        </p:nvSpPr>
        <p:spPr>
          <a:xfrm>
            <a:off x="5413829" y="4542971"/>
            <a:ext cx="2848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a:p>
            <a:r>
              <a:rPr lang="en-US" dirty="0">
                <a:cs typeface="Calibri"/>
              </a:rPr>
              <a:t>.</a:t>
            </a:r>
          </a:p>
          <a:p>
            <a:r>
              <a:rPr lang="en-US" dirty="0">
                <a:cs typeface="Calibri"/>
              </a:rPr>
              <a:t>.</a:t>
            </a:r>
          </a:p>
        </p:txBody>
      </p:sp>
      <p:cxnSp>
        <p:nvCxnSpPr>
          <p:cNvPr id="37" name="Straight Arrow Connector 36">
            <a:extLst>
              <a:ext uri="{FF2B5EF4-FFF2-40B4-BE49-F238E27FC236}">
                <a16:creationId xmlns:a16="http://schemas.microsoft.com/office/drawing/2014/main" id="{F095579D-A4E5-4353-B6A9-39CAD7A3CC98}"/>
              </a:ext>
            </a:extLst>
          </p:cNvPr>
          <p:cNvCxnSpPr/>
          <p:nvPr/>
        </p:nvCxnSpPr>
        <p:spPr>
          <a:xfrm>
            <a:off x="3132818" y="1010104"/>
            <a:ext cx="1306285" cy="3628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4DA13E76-2648-41AA-AEDA-9312AB3878C5}"/>
              </a:ext>
            </a:extLst>
          </p:cNvPr>
          <p:cNvSpPr/>
          <p:nvPr/>
        </p:nvSpPr>
        <p:spPr>
          <a:xfrm>
            <a:off x="6991683" y="718536"/>
            <a:ext cx="2215287" cy="35449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FD96900-9B40-497D-9A50-3856AECFE42F}"/>
              </a:ext>
            </a:extLst>
          </p:cNvPr>
          <p:cNvSpPr txBox="1"/>
          <p:nvPr/>
        </p:nvSpPr>
        <p:spPr>
          <a:xfrm>
            <a:off x="9413874" y="1437076"/>
            <a:ext cx="1858194" cy="1754326"/>
          </a:xfrm>
          <a:prstGeom prst="rect">
            <a:avLst/>
          </a:prstGeom>
          <a:noFill/>
        </p:spPr>
        <p:txBody>
          <a:bodyPr wrap="square" rtlCol="0">
            <a:spAutoFit/>
          </a:bodyPr>
          <a:lstStyle/>
          <a:p>
            <a:r>
              <a:rPr lang="en-US" dirty="0"/>
              <a:t>How do we get to these sections? From the “Features” tab? Or continued scrolling?</a:t>
            </a:r>
          </a:p>
        </p:txBody>
      </p:sp>
      <p:sp>
        <p:nvSpPr>
          <p:cNvPr id="13" name="TextBox 12">
            <a:extLst>
              <a:ext uri="{FF2B5EF4-FFF2-40B4-BE49-F238E27FC236}">
                <a16:creationId xmlns:a16="http://schemas.microsoft.com/office/drawing/2014/main" id="{1E193D69-7E10-4254-9232-A11EB80C2535}"/>
              </a:ext>
            </a:extLst>
          </p:cNvPr>
          <p:cNvSpPr txBox="1"/>
          <p:nvPr/>
        </p:nvSpPr>
        <p:spPr>
          <a:xfrm>
            <a:off x="9413874" y="4945828"/>
            <a:ext cx="1858194" cy="1477328"/>
          </a:xfrm>
          <a:prstGeom prst="rect">
            <a:avLst/>
          </a:prstGeom>
          <a:noFill/>
        </p:spPr>
        <p:txBody>
          <a:bodyPr wrap="square" rtlCol="0">
            <a:spAutoFit/>
          </a:bodyPr>
          <a:lstStyle/>
          <a:p>
            <a:r>
              <a:rPr lang="en-US" dirty="0"/>
              <a:t>Do we get to this section from “Pricing” tab? Or continued scrolling?</a:t>
            </a:r>
          </a:p>
        </p:txBody>
      </p:sp>
      <p:sp>
        <p:nvSpPr>
          <p:cNvPr id="5" name="Arrow: Right 4">
            <a:extLst>
              <a:ext uri="{FF2B5EF4-FFF2-40B4-BE49-F238E27FC236}">
                <a16:creationId xmlns:a16="http://schemas.microsoft.com/office/drawing/2014/main" id="{B6C2C365-BB90-4053-91B6-BD8EEF8ED5A4}"/>
              </a:ext>
            </a:extLst>
          </p:cNvPr>
          <p:cNvSpPr/>
          <p:nvPr/>
        </p:nvSpPr>
        <p:spPr>
          <a:xfrm>
            <a:off x="6816436" y="5920509"/>
            <a:ext cx="2390534" cy="350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30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307CF-B425-4C87-8B82-543E786D656A}"/>
              </a:ext>
            </a:extLst>
          </p:cNvPr>
          <p:cNvSpPr txBox="1"/>
          <p:nvPr/>
        </p:nvSpPr>
        <p:spPr>
          <a:xfrm>
            <a:off x="873441" y="312063"/>
            <a:ext cx="2750433" cy="369332"/>
          </a:xfrm>
          <a:prstGeom prst="rect">
            <a:avLst/>
          </a:prstGeom>
          <a:noFill/>
        </p:spPr>
        <p:txBody>
          <a:bodyPr wrap="none" rtlCol="0">
            <a:spAutoFit/>
          </a:bodyPr>
          <a:lstStyle/>
          <a:p>
            <a:r>
              <a:rPr lang="en-US" dirty="0"/>
              <a:t>Return on Investment (ROI)</a:t>
            </a:r>
          </a:p>
        </p:txBody>
      </p:sp>
      <p:sp>
        <p:nvSpPr>
          <p:cNvPr id="20" name="TextBox 19">
            <a:extLst>
              <a:ext uri="{FF2B5EF4-FFF2-40B4-BE49-F238E27FC236}">
                <a16:creationId xmlns:a16="http://schemas.microsoft.com/office/drawing/2014/main" id="{DF9DCF77-BC34-44DD-8764-1BFF2444C361}"/>
              </a:ext>
            </a:extLst>
          </p:cNvPr>
          <p:cNvSpPr txBox="1"/>
          <p:nvPr/>
        </p:nvSpPr>
        <p:spPr>
          <a:xfrm>
            <a:off x="259853" y="832193"/>
            <a:ext cx="5123706" cy="461665"/>
          </a:xfrm>
          <a:prstGeom prst="rect">
            <a:avLst/>
          </a:prstGeom>
          <a:noFill/>
        </p:spPr>
        <p:txBody>
          <a:bodyPr wrap="square" rtlCol="0">
            <a:spAutoFit/>
          </a:bodyPr>
          <a:lstStyle/>
          <a:p>
            <a:r>
              <a:rPr lang="en-US" sz="1200" strike="sngStrike" dirty="0"/>
              <a:t>In today’s ROI-centric business environment,  eLearning must be cost-effective while still serving its purpose. </a:t>
            </a:r>
          </a:p>
        </p:txBody>
      </p:sp>
      <p:cxnSp>
        <p:nvCxnSpPr>
          <p:cNvPr id="39" name="Straight Connector 38">
            <a:extLst>
              <a:ext uri="{FF2B5EF4-FFF2-40B4-BE49-F238E27FC236}">
                <a16:creationId xmlns:a16="http://schemas.microsoft.com/office/drawing/2014/main" id="{C6AFFCE1-B8CB-449D-90C0-C4C1B2A78F7A}"/>
              </a:ext>
            </a:extLst>
          </p:cNvPr>
          <p:cNvCxnSpPr>
            <a:cxnSpLocks/>
          </p:cNvCxnSpPr>
          <p:nvPr/>
        </p:nvCxnSpPr>
        <p:spPr>
          <a:xfrm>
            <a:off x="6096000" y="1651911"/>
            <a:ext cx="0" cy="2949311"/>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C366953-9823-49D8-8585-55A8B75C77D9}"/>
              </a:ext>
            </a:extLst>
          </p:cNvPr>
          <p:cNvSpPr txBox="1"/>
          <p:nvPr/>
        </p:nvSpPr>
        <p:spPr>
          <a:xfrm>
            <a:off x="259853" y="3337481"/>
            <a:ext cx="5123706" cy="2492990"/>
          </a:xfrm>
          <a:prstGeom prst="rect">
            <a:avLst/>
          </a:prstGeom>
          <a:noFill/>
        </p:spPr>
        <p:txBody>
          <a:bodyPr wrap="square" rtlCol="0">
            <a:spAutoFit/>
          </a:bodyPr>
          <a:lstStyle/>
          <a:p>
            <a:r>
              <a:rPr lang="en-US" sz="1200" dirty="0"/>
              <a:t>eLearning and web content are one of the best ways to train and develop people. Yet the cost is the significant amount of money, time, and experts needed for their initial creation.</a:t>
            </a:r>
          </a:p>
          <a:p>
            <a:endParaRPr lang="en-US" sz="1200" dirty="0"/>
          </a:p>
          <a:p>
            <a:r>
              <a:rPr lang="en-US" sz="1200" dirty="0" err="1"/>
              <a:t>hiCreo</a:t>
            </a:r>
            <a:r>
              <a:rPr lang="en-US" sz="1200" dirty="0"/>
              <a:t> reduces cost by empowering businesses and individuals to build their own training and content. </a:t>
            </a:r>
            <a:r>
              <a:rPr lang="en-US" sz="1200" dirty="0" err="1"/>
              <a:t>hiCreo</a:t>
            </a:r>
            <a:r>
              <a:rPr lang="en-US" sz="1200" dirty="0"/>
              <a:t> itself acts as the computer programmer, graphic artist, instructional designer, and audio/video producer. </a:t>
            </a:r>
          </a:p>
          <a:p>
            <a:endParaRPr lang="en-US" sz="1200" dirty="0"/>
          </a:p>
          <a:p>
            <a:r>
              <a:rPr lang="en-US" sz="1200" dirty="0"/>
              <a:t>Without the cost of an internal development team, your return on investment (ROI) increases. </a:t>
            </a:r>
          </a:p>
          <a:p>
            <a:endParaRPr lang="en-US" sz="1200" dirty="0"/>
          </a:p>
          <a:p>
            <a:r>
              <a:rPr lang="en-US" sz="1200" strike="sngStrike" dirty="0" err="1"/>
              <a:t>hiCreo</a:t>
            </a:r>
            <a:r>
              <a:rPr lang="en-US" sz="1200" strike="sngStrike" dirty="0"/>
              <a:t> reduces costs associated with eLearning development while producing greater results</a:t>
            </a:r>
            <a:r>
              <a:rPr lang="en-US" sz="1200" dirty="0"/>
              <a:t>.</a:t>
            </a:r>
          </a:p>
        </p:txBody>
      </p:sp>
      <p:sp>
        <p:nvSpPr>
          <p:cNvPr id="47" name="TextBox 46">
            <a:extLst>
              <a:ext uri="{FF2B5EF4-FFF2-40B4-BE49-F238E27FC236}">
                <a16:creationId xmlns:a16="http://schemas.microsoft.com/office/drawing/2014/main" id="{4218B0A0-C3AB-4789-8303-2CB793148C49}"/>
              </a:ext>
            </a:extLst>
          </p:cNvPr>
          <p:cNvSpPr txBox="1"/>
          <p:nvPr/>
        </p:nvSpPr>
        <p:spPr>
          <a:xfrm>
            <a:off x="6808443" y="967814"/>
            <a:ext cx="4924734" cy="1384995"/>
          </a:xfrm>
          <a:prstGeom prst="rect">
            <a:avLst/>
          </a:prstGeom>
          <a:noFill/>
        </p:spPr>
        <p:txBody>
          <a:bodyPr wrap="square" rtlCol="0">
            <a:spAutoFit/>
          </a:bodyPr>
          <a:lstStyle/>
          <a:p>
            <a:r>
              <a:rPr lang="en-US" sz="1200" strike="sngStrike" dirty="0"/>
              <a:t>Not all eLearning content needs to be a custom-made work of art. Template-based content design significantly accelerates the development process.</a:t>
            </a:r>
          </a:p>
          <a:p>
            <a:endParaRPr lang="en-US" sz="1200" dirty="0"/>
          </a:p>
          <a:p>
            <a:r>
              <a:rPr lang="en-US" sz="1200" dirty="0"/>
              <a:t>You have the knowledge. We have the content design. With </a:t>
            </a:r>
            <a:r>
              <a:rPr lang="en-US" sz="1200" dirty="0" err="1"/>
              <a:t>hiCreo</a:t>
            </a:r>
            <a:r>
              <a:rPr lang="en-US" sz="1200" dirty="0"/>
              <a:t>, you can choose from an ever-expanding library of templates meticulously crafted by industry experts. Template-based content design significantly accelerates the development process. Rapidly create meaningful and engaging content.</a:t>
            </a:r>
          </a:p>
        </p:txBody>
      </p:sp>
      <p:sp>
        <p:nvSpPr>
          <p:cNvPr id="49" name="TextBox 48">
            <a:extLst>
              <a:ext uri="{FF2B5EF4-FFF2-40B4-BE49-F238E27FC236}">
                <a16:creationId xmlns:a16="http://schemas.microsoft.com/office/drawing/2014/main" id="{A2CE1CCF-6392-4456-924C-F4AEF5380E40}"/>
              </a:ext>
            </a:extLst>
          </p:cNvPr>
          <p:cNvSpPr txBox="1"/>
          <p:nvPr/>
        </p:nvSpPr>
        <p:spPr>
          <a:xfrm>
            <a:off x="7345562" y="345430"/>
            <a:ext cx="2214261" cy="369332"/>
          </a:xfrm>
          <a:prstGeom prst="rect">
            <a:avLst/>
          </a:prstGeom>
          <a:noFill/>
        </p:spPr>
        <p:txBody>
          <a:bodyPr wrap="none" rtlCol="0">
            <a:spAutoFit/>
          </a:bodyPr>
          <a:lstStyle/>
          <a:p>
            <a:r>
              <a:rPr lang="en-US" dirty="0"/>
              <a:t>Fast Content Creation</a:t>
            </a:r>
          </a:p>
        </p:txBody>
      </p:sp>
      <p:pic>
        <p:nvPicPr>
          <p:cNvPr id="52" name="Picture 51">
            <a:extLst>
              <a:ext uri="{FF2B5EF4-FFF2-40B4-BE49-F238E27FC236}">
                <a16:creationId xmlns:a16="http://schemas.microsoft.com/office/drawing/2014/main" id="{820EA7E2-C446-49D8-964E-A95692E35F2D}"/>
              </a:ext>
            </a:extLst>
          </p:cNvPr>
          <p:cNvPicPr>
            <a:picLocks noChangeAspect="1"/>
          </p:cNvPicPr>
          <p:nvPr/>
        </p:nvPicPr>
        <p:blipFill>
          <a:blip r:embed="rId3"/>
          <a:stretch>
            <a:fillRect/>
          </a:stretch>
        </p:blipFill>
        <p:spPr>
          <a:xfrm>
            <a:off x="6808443" y="221961"/>
            <a:ext cx="593077" cy="616271"/>
          </a:xfrm>
          <a:prstGeom prst="rect">
            <a:avLst/>
          </a:prstGeom>
        </p:spPr>
      </p:pic>
      <p:sp>
        <p:nvSpPr>
          <p:cNvPr id="35" name="Rectangle 34">
            <a:extLst>
              <a:ext uri="{FF2B5EF4-FFF2-40B4-BE49-F238E27FC236}">
                <a16:creationId xmlns:a16="http://schemas.microsoft.com/office/drawing/2014/main" id="{EF475486-0CE3-4AC8-AB5A-0C10DEC9A680}"/>
              </a:ext>
            </a:extLst>
          </p:cNvPr>
          <p:cNvSpPr/>
          <p:nvPr/>
        </p:nvSpPr>
        <p:spPr>
          <a:xfrm>
            <a:off x="8022552" y="2712649"/>
            <a:ext cx="3301426" cy="19252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D016975-D39B-4E36-85A6-171507B0EE51}"/>
              </a:ext>
            </a:extLst>
          </p:cNvPr>
          <p:cNvPicPr>
            <a:picLocks noChangeAspect="1"/>
          </p:cNvPicPr>
          <p:nvPr/>
        </p:nvPicPr>
        <p:blipFill>
          <a:blip r:embed="rId4"/>
          <a:stretch>
            <a:fillRect/>
          </a:stretch>
        </p:blipFill>
        <p:spPr>
          <a:xfrm>
            <a:off x="7040064" y="2635334"/>
            <a:ext cx="2405159" cy="1672389"/>
          </a:xfrm>
          <a:prstGeom prst="rect">
            <a:avLst/>
          </a:prstGeom>
          <a:effectLst>
            <a:outerShdw blurRad="50800" dist="38100" dir="2700000" algn="tl" rotWithShape="0">
              <a:prstClr val="black">
                <a:alpha val="40000"/>
              </a:prstClr>
            </a:outerShdw>
          </a:effectLst>
        </p:spPr>
      </p:pic>
      <p:sp>
        <p:nvSpPr>
          <p:cNvPr id="37" name="TextBox 36">
            <a:extLst>
              <a:ext uri="{FF2B5EF4-FFF2-40B4-BE49-F238E27FC236}">
                <a16:creationId xmlns:a16="http://schemas.microsoft.com/office/drawing/2014/main" id="{379F3859-925E-4415-90FA-762E31212031}"/>
              </a:ext>
            </a:extLst>
          </p:cNvPr>
          <p:cNvSpPr txBox="1"/>
          <p:nvPr/>
        </p:nvSpPr>
        <p:spPr>
          <a:xfrm>
            <a:off x="6760192" y="4668138"/>
            <a:ext cx="4924734" cy="276999"/>
          </a:xfrm>
          <a:prstGeom prst="rect">
            <a:avLst/>
          </a:prstGeom>
          <a:noFill/>
        </p:spPr>
        <p:txBody>
          <a:bodyPr wrap="square" rtlCol="0">
            <a:spAutoFit/>
          </a:bodyPr>
          <a:lstStyle/>
          <a:p>
            <a:r>
              <a:rPr lang="en-US" sz="1200" strike="sngStrike" dirty="0"/>
              <a:t>Use templates from a library of industry experts.</a:t>
            </a:r>
          </a:p>
        </p:txBody>
      </p:sp>
      <p:pic>
        <p:nvPicPr>
          <p:cNvPr id="14" name="Picture 13">
            <a:extLst>
              <a:ext uri="{FF2B5EF4-FFF2-40B4-BE49-F238E27FC236}">
                <a16:creationId xmlns:a16="http://schemas.microsoft.com/office/drawing/2014/main" id="{8F856E67-0715-4DE2-9B41-795EFDB67B18}"/>
              </a:ext>
            </a:extLst>
          </p:cNvPr>
          <p:cNvPicPr>
            <a:picLocks noChangeAspect="1"/>
          </p:cNvPicPr>
          <p:nvPr/>
        </p:nvPicPr>
        <p:blipFill>
          <a:blip r:embed="rId5"/>
          <a:stretch>
            <a:fillRect/>
          </a:stretch>
        </p:blipFill>
        <p:spPr>
          <a:xfrm>
            <a:off x="351168" y="1444656"/>
            <a:ext cx="4819135" cy="1614410"/>
          </a:xfrm>
          <a:prstGeom prst="rect">
            <a:avLst/>
          </a:prstGeom>
        </p:spPr>
      </p:pic>
      <p:pic>
        <p:nvPicPr>
          <p:cNvPr id="15" name="Picture 14">
            <a:extLst>
              <a:ext uri="{FF2B5EF4-FFF2-40B4-BE49-F238E27FC236}">
                <a16:creationId xmlns:a16="http://schemas.microsoft.com/office/drawing/2014/main" id="{25953C13-6B39-4102-AC9D-956A77CA4B47}"/>
              </a:ext>
            </a:extLst>
          </p:cNvPr>
          <p:cNvPicPr>
            <a:picLocks noChangeAspect="1"/>
          </p:cNvPicPr>
          <p:nvPr/>
        </p:nvPicPr>
        <p:blipFill>
          <a:blip r:embed="rId6"/>
          <a:stretch>
            <a:fillRect/>
          </a:stretch>
        </p:blipFill>
        <p:spPr>
          <a:xfrm>
            <a:off x="345429" y="264091"/>
            <a:ext cx="528012" cy="532012"/>
          </a:xfrm>
          <a:prstGeom prst="rect">
            <a:avLst/>
          </a:prstGeom>
        </p:spPr>
      </p:pic>
      <p:sp>
        <p:nvSpPr>
          <p:cNvPr id="16" name="TextBox 15">
            <a:extLst>
              <a:ext uri="{FF2B5EF4-FFF2-40B4-BE49-F238E27FC236}">
                <a16:creationId xmlns:a16="http://schemas.microsoft.com/office/drawing/2014/main" id="{77F12D22-A61E-4D56-9CC4-006764CCE30A}"/>
              </a:ext>
            </a:extLst>
          </p:cNvPr>
          <p:cNvSpPr txBox="1"/>
          <p:nvPr/>
        </p:nvSpPr>
        <p:spPr>
          <a:xfrm>
            <a:off x="8609238" y="4998264"/>
            <a:ext cx="953836" cy="276999"/>
          </a:xfrm>
          <a:prstGeom prst="rect">
            <a:avLst/>
          </a:prstGeom>
          <a:noFill/>
        </p:spPr>
        <p:txBody>
          <a:bodyPr wrap="square" rtlCol="0">
            <a:spAutoFit/>
          </a:bodyPr>
          <a:lstStyle/>
          <a:p>
            <a:r>
              <a:rPr lang="en-US" sz="1200" strike="sngStrike" dirty="0">
                <a:solidFill>
                  <a:schemeClr val="accent1"/>
                </a:solidFill>
              </a:rPr>
              <a:t>(animation)</a:t>
            </a:r>
          </a:p>
        </p:txBody>
      </p:sp>
      <p:sp>
        <p:nvSpPr>
          <p:cNvPr id="17" name="TextBox 16">
            <a:extLst>
              <a:ext uri="{FF2B5EF4-FFF2-40B4-BE49-F238E27FC236}">
                <a16:creationId xmlns:a16="http://schemas.microsoft.com/office/drawing/2014/main" id="{B87D4E7F-5CB6-446E-B1F8-CF70E3366F42}"/>
              </a:ext>
            </a:extLst>
          </p:cNvPr>
          <p:cNvSpPr txBox="1"/>
          <p:nvPr/>
        </p:nvSpPr>
        <p:spPr>
          <a:xfrm>
            <a:off x="3740327" y="3060482"/>
            <a:ext cx="953836" cy="276999"/>
          </a:xfrm>
          <a:prstGeom prst="rect">
            <a:avLst/>
          </a:prstGeom>
          <a:noFill/>
        </p:spPr>
        <p:txBody>
          <a:bodyPr wrap="square" rtlCol="0">
            <a:spAutoFit/>
          </a:bodyPr>
          <a:lstStyle/>
          <a:p>
            <a:r>
              <a:rPr lang="en-US" sz="1200" strike="sngStrike" dirty="0">
                <a:solidFill>
                  <a:schemeClr val="accent1"/>
                </a:solidFill>
              </a:rPr>
              <a:t>(animation)</a:t>
            </a:r>
          </a:p>
        </p:txBody>
      </p:sp>
      <p:sp>
        <p:nvSpPr>
          <p:cNvPr id="2" name="&quot;Not Allowed&quot; Symbol 1">
            <a:extLst>
              <a:ext uri="{FF2B5EF4-FFF2-40B4-BE49-F238E27FC236}">
                <a16:creationId xmlns:a16="http://schemas.microsoft.com/office/drawing/2014/main" id="{97A2B5F9-6087-4388-A3C5-43FB94F420A8}"/>
              </a:ext>
            </a:extLst>
          </p:cNvPr>
          <p:cNvSpPr/>
          <p:nvPr/>
        </p:nvSpPr>
        <p:spPr>
          <a:xfrm>
            <a:off x="868022" y="1293858"/>
            <a:ext cx="3537522" cy="1754326"/>
          </a:xfrm>
          <a:prstGeom prst="noSmoking">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01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C6AFFCE1-B8CB-449D-90C0-C4C1B2A78F7A}"/>
              </a:ext>
            </a:extLst>
          </p:cNvPr>
          <p:cNvCxnSpPr>
            <a:cxnSpLocks/>
          </p:cNvCxnSpPr>
          <p:nvPr/>
        </p:nvCxnSpPr>
        <p:spPr>
          <a:xfrm>
            <a:off x="6096000" y="1651911"/>
            <a:ext cx="0" cy="2949311"/>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5A5D377-B51C-44E8-B71B-A18544199E4B}"/>
              </a:ext>
            </a:extLst>
          </p:cNvPr>
          <p:cNvSpPr txBox="1"/>
          <p:nvPr/>
        </p:nvSpPr>
        <p:spPr>
          <a:xfrm>
            <a:off x="1010822" y="495010"/>
            <a:ext cx="1098378" cy="369332"/>
          </a:xfrm>
          <a:prstGeom prst="rect">
            <a:avLst/>
          </a:prstGeom>
          <a:noFill/>
        </p:spPr>
        <p:txBody>
          <a:bodyPr wrap="none" rtlCol="0">
            <a:spAutoFit/>
          </a:bodyPr>
          <a:lstStyle/>
          <a:p>
            <a:r>
              <a:rPr lang="en-US" dirty="0"/>
              <a:t>All-in-one</a:t>
            </a:r>
          </a:p>
        </p:txBody>
      </p:sp>
      <p:sp>
        <p:nvSpPr>
          <p:cNvPr id="29" name="TextBox 28">
            <a:extLst>
              <a:ext uri="{FF2B5EF4-FFF2-40B4-BE49-F238E27FC236}">
                <a16:creationId xmlns:a16="http://schemas.microsoft.com/office/drawing/2014/main" id="{64A438E5-182E-49CA-A47E-659793898062}"/>
              </a:ext>
            </a:extLst>
          </p:cNvPr>
          <p:cNvSpPr txBox="1"/>
          <p:nvPr/>
        </p:nvSpPr>
        <p:spPr>
          <a:xfrm>
            <a:off x="450237" y="869666"/>
            <a:ext cx="5027584" cy="2308324"/>
          </a:xfrm>
          <a:prstGeom prst="rect">
            <a:avLst/>
          </a:prstGeom>
          <a:noFill/>
        </p:spPr>
        <p:txBody>
          <a:bodyPr wrap="square" rtlCol="0">
            <a:spAutoFit/>
          </a:bodyPr>
          <a:lstStyle/>
          <a:p>
            <a:r>
              <a:rPr lang="en-US" sz="1200" strike="sngStrike" dirty="0"/>
              <a:t>Creating an eLearning content is a daunting, tedious process. Instructional designers and content developers are accustomed to working with  labor-intensive tools to create eLearning content. As a result, costs are high and turnaround times are lengthy. </a:t>
            </a:r>
          </a:p>
          <a:p>
            <a:endParaRPr lang="en-US" sz="1200" strike="sngStrike" dirty="0"/>
          </a:p>
          <a:p>
            <a:r>
              <a:rPr lang="en-US" sz="1200" dirty="0" err="1"/>
              <a:t>hiCreo</a:t>
            </a:r>
            <a:r>
              <a:rPr lang="en-US" sz="1200" dirty="0"/>
              <a:t> is an all-in-one authoring system and publishing tool where you can import your content into templates and populate them, cropping images, amplifying audio, and enhancing videos. </a:t>
            </a:r>
          </a:p>
          <a:p>
            <a:endParaRPr lang="en-US" sz="1200" dirty="0"/>
          </a:p>
          <a:p>
            <a:r>
              <a:rPr lang="en-US" sz="1200" dirty="0" err="1"/>
              <a:t>hiCreo’s</a:t>
            </a:r>
            <a:r>
              <a:rPr lang="en-US" sz="1200" dirty="0"/>
              <a:t> all-in-one authoring system allows a non-programmer to build the basics of a module, including interactive components such as quizzes, images, audio, and videos, within the storyboard.</a:t>
            </a:r>
          </a:p>
        </p:txBody>
      </p:sp>
      <p:grpSp>
        <p:nvGrpSpPr>
          <p:cNvPr id="31" name="Group 30">
            <a:extLst>
              <a:ext uri="{FF2B5EF4-FFF2-40B4-BE49-F238E27FC236}">
                <a16:creationId xmlns:a16="http://schemas.microsoft.com/office/drawing/2014/main" id="{F724E855-F308-42C5-9915-586AF4090F2C}"/>
              </a:ext>
            </a:extLst>
          </p:cNvPr>
          <p:cNvGrpSpPr/>
          <p:nvPr/>
        </p:nvGrpSpPr>
        <p:grpSpPr>
          <a:xfrm>
            <a:off x="3513214" y="3662724"/>
            <a:ext cx="1655181" cy="1121568"/>
            <a:chOff x="8380070" y="1638627"/>
            <a:chExt cx="1655181" cy="1121568"/>
          </a:xfrm>
        </p:grpSpPr>
        <p:pic>
          <p:nvPicPr>
            <p:cNvPr id="32" name="Picture 4" descr="Image result">
              <a:extLst>
                <a:ext uri="{FF2B5EF4-FFF2-40B4-BE49-F238E27FC236}">
                  <a16:creationId xmlns:a16="http://schemas.microsoft.com/office/drawing/2014/main" id="{1F9732E5-C8D8-47CD-A295-1AFE0C428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380070" y="1638627"/>
              <a:ext cx="1655181" cy="112156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A close up of a sign&#10;&#10;Description generated with high confidence">
              <a:extLst>
                <a:ext uri="{FF2B5EF4-FFF2-40B4-BE49-F238E27FC236}">
                  <a16:creationId xmlns:a16="http://schemas.microsoft.com/office/drawing/2014/main" id="{2C90BE0A-8399-4C97-9686-331EE5D43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7349" y="2158450"/>
              <a:ext cx="813368" cy="175320"/>
            </a:xfrm>
            <a:prstGeom prst="rect">
              <a:avLst/>
            </a:prstGeom>
          </p:spPr>
        </p:pic>
      </p:grpSp>
      <p:sp>
        <p:nvSpPr>
          <p:cNvPr id="34" name="Arrow: Right 33">
            <a:extLst>
              <a:ext uri="{FF2B5EF4-FFF2-40B4-BE49-F238E27FC236}">
                <a16:creationId xmlns:a16="http://schemas.microsoft.com/office/drawing/2014/main" id="{9D88CAA7-1B6E-474D-8C7D-ACA4FD978474}"/>
              </a:ext>
            </a:extLst>
          </p:cNvPr>
          <p:cNvSpPr/>
          <p:nvPr/>
        </p:nvSpPr>
        <p:spPr>
          <a:xfrm>
            <a:off x="2726641" y="4120331"/>
            <a:ext cx="214442" cy="175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679B640F-8A6F-4D15-B49A-278AA8AD392E}"/>
              </a:ext>
            </a:extLst>
          </p:cNvPr>
          <p:cNvPicPr>
            <a:picLocks noChangeAspect="1"/>
          </p:cNvPicPr>
          <p:nvPr/>
        </p:nvPicPr>
        <p:blipFill>
          <a:blip r:embed="rId5"/>
          <a:stretch>
            <a:fillRect/>
          </a:stretch>
        </p:blipFill>
        <p:spPr>
          <a:xfrm>
            <a:off x="472302" y="376308"/>
            <a:ext cx="538520" cy="488034"/>
          </a:xfrm>
          <a:prstGeom prst="rect">
            <a:avLst/>
          </a:prstGeom>
        </p:spPr>
      </p:pic>
      <p:pic>
        <p:nvPicPr>
          <p:cNvPr id="43" name="Picture 42">
            <a:extLst>
              <a:ext uri="{FF2B5EF4-FFF2-40B4-BE49-F238E27FC236}">
                <a16:creationId xmlns:a16="http://schemas.microsoft.com/office/drawing/2014/main" id="{E5C91ED1-BA95-431F-A451-9D377D42E976}"/>
              </a:ext>
            </a:extLst>
          </p:cNvPr>
          <p:cNvPicPr>
            <a:picLocks noChangeAspect="1"/>
          </p:cNvPicPr>
          <p:nvPr/>
        </p:nvPicPr>
        <p:blipFill>
          <a:blip r:embed="rId6"/>
          <a:stretch>
            <a:fillRect/>
          </a:stretch>
        </p:blipFill>
        <p:spPr>
          <a:xfrm>
            <a:off x="7004278" y="4223508"/>
            <a:ext cx="1196359" cy="1888423"/>
          </a:xfrm>
          <a:prstGeom prst="rect">
            <a:avLst/>
          </a:prstGeom>
        </p:spPr>
      </p:pic>
      <p:sp>
        <p:nvSpPr>
          <p:cNvPr id="44" name="Rectangle 43">
            <a:extLst>
              <a:ext uri="{FF2B5EF4-FFF2-40B4-BE49-F238E27FC236}">
                <a16:creationId xmlns:a16="http://schemas.microsoft.com/office/drawing/2014/main" id="{7AF9CC8B-49FF-406C-9550-8FE1EA7C3FA6}"/>
              </a:ext>
            </a:extLst>
          </p:cNvPr>
          <p:cNvSpPr/>
          <p:nvPr/>
        </p:nvSpPr>
        <p:spPr>
          <a:xfrm>
            <a:off x="8371212" y="4120331"/>
            <a:ext cx="3301426" cy="19252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CFED725-7C8E-4375-B7E4-58F90E5D3251}"/>
              </a:ext>
            </a:extLst>
          </p:cNvPr>
          <p:cNvSpPr txBox="1"/>
          <p:nvPr/>
        </p:nvSpPr>
        <p:spPr>
          <a:xfrm>
            <a:off x="7492645" y="484691"/>
            <a:ext cx="2535631" cy="369332"/>
          </a:xfrm>
          <a:prstGeom prst="rect">
            <a:avLst/>
          </a:prstGeom>
          <a:noFill/>
        </p:spPr>
        <p:txBody>
          <a:bodyPr wrap="none" rtlCol="0">
            <a:spAutoFit/>
          </a:bodyPr>
          <a:lstStyle/>
          <a:p>
            <a:r>
              <a:rPr lang="en-US" dirty="0"/>
              <a:t>Intuitive Design Interface</a:t>
            </a:r>
          </a:p>
        </p:txBody>
      </p:sp>
      <p:sp>
        <p:nvSpPr>
          <p:cNvPr id="46" name="TextBox 45">
            <a:extLst>
              <a:ext uri="{FF2B5EF4-FFF2-40B4-BE49-F238E27FC236}">
                <a16:creationId xmlns:a16="http://schemas.microsoft.com/office/drawing/2014/main" id="{A10EA30D-0AE3-4FFD-9AE1-0EE42050D6E2}"/>
              </a:ext>
            </a:extLst>
          </p:cNvPr>
          <p:cNvSpPr txBox="1"/>
          <p:nvPr/>
        </p:nvSpPr>
        <p:spPr>
          <a:xfrm>
            <a:off x="7052433" y="1022653"/>
            <a:ext cx="5027584" cy="2123658"/>
          </a:xfrm>
          <a:prstGeom prst="rect">
            <a:avLst/>
          </a:prstGeom>
          <a:noFill/>
        </p:spPr>
        <p:txBody>
          <a:bodyPr wrap="square" rtlCol="0">
            <a:spAutoFit/>
          </a:bodyPr>
          <a:lstStyle/>
          <a:p>
            <a:r>
              <a:rPr lang="en-US" sz="1200" strike="sngStrike" dirty="0" err="1"/>
              <a:t>hiCreo</a:t>
            </a:r>
            <a:r>
              <a:rPr lang="en-US" sz="1200" strike="sngStrike" dirty="0"/>
              <a:t> is created by Instructional designers and content developers for Instructional designers and content developers. Enough said!</a:t>
            </a:r>
          </a:p>
          <a:p>
            <a:endParaRPr lang="en-US" sz="1200" strike="sngStrike" dirty="0"/>
          </a:p>
          <a:p>
            <a:r>
              <a:rPr lang="en-US" sz="1200" dirty="0" err="1"/>
              <a:t>hiCreo</a:t>
            </a:r>
            <a:r>
              <a:rPr lang="en-US" sz="1200" dirty="0"/>
              <a:t> makes eLearning and web content authoring simple with its drag-and-drop, “What You See Is What You Get” (WYSIWYG) content development system. A WYSIWYG system allows users to edit in a form closely corresponding to its appearance when displayed as a finished product (e.g., eLearning course, web page, or document).</a:t>
            </a:r>
          </a:p>
          <a:p>
            <a:endParaRPr lang="en-US" sz="1200" dirty="0"/>
          </a:p>
          <a:p>
            <a:r>
              <a:rPr lang="en-US" sz="1200" dirty="0"/>
              <a:t>Whether you are an instructional designer, a subject matter expert (SME), or an experienced user, </a:t>
            </a:r>
            <a:r>
              <a:rPr lang="en-US" sz="1200" dirty="0" err="1"/>
              <a:t>hiCreo’s</a:t>
            </a:r>
            <a:r>
              <a:rPr lang="en-US" sz="1200" dirty="0"/>
              <a:t> user interface is easy and intuitive. </a:t>
            </a:r>
          </a:p>
        </p:txBody>
      </p:sp>
      <p:pic>
        <p:nvPicPr>
          <p:cNvPr id="12" name="Picture 11">
            <a:extLst>
              <a:ext uri="{FF2B5EF4-FFF2-40B4-BE49-F238E27FC236}">
                <a16:creationId xmlns:a16="http://schemas.microsoft.com/office/drawing/2014/main" id="{6EB0E25D-A4AD-4869-89A7-E5E677CDD9E6}"/>
              </a:ext>
            </a:extLst>
          </p:cNvPr>
          <p:cNvPicPr>
            <a:picLocks noChangeAspect="1"/>
          </p:cNvPicPr>
          <p:nvPr/>
        </p:nvPicPr>
        <p:blipFill>
          <a:blip r:embed="rId7"/>
          <a:stretch>
            <a:fillRect/>
          </a:stretch>
        </p:blipFill>
        <p:spPr>
          <a:xfrm>
            <a:off x="7052433" y="376308"/>
            <a:ext cx="440212" cy="537962"/>
          </a:xfrm>
          <a:prstGeom prst="rect">
            <a:avLst/>
          </a:prstGeom>
        </p:spPr>
      </p:pic>
      <p:pic>
        <p:nvPicPr>
          <p:cNvPr id="2" name="Picture 1">
            <a:extLst>
              <a:ext uri="{FF2B5EF4-FFF2-40B4-BE49-F238E27FC236}">
                <a16:creationId xmlns:a16="http://schemas.microsoft.com/office/drawing/2014/main" id="{2663FE73-9323-42EE-9033-D480C72E33B0}"/>
              </a:ext>
            </a:extLst>
          </p:cNvPr>
          <p:cNvPicPr>
            <a:picLocks noChangeAspect="1"/>
          </p:cNvPicPr>
          <p:nvPr/>
        </p:nvPicPr>
        <p:blipFill>
          <a:blip r:embed="rId8"/>
          <a:stretch>
            <a:fillRect/>
          </a:stretch>
        </p:blipFill>
        <p:spPr>
          <a:xfrm>
            <a:off x="716563" y="3479298"/>
            <a:ext cx="1437947" cy="1408300"/>
          </a:xfrm>
          <a:prstGeom prst="rect">
            <a:avLst/>
          </a:prstGeom>
        </p:spPr>
      </p:pic>
      <p:sp>
        <p:nvSpPr>
          <p:cNvPr id="17" name="TextBox 16">
            <a:extLst>
              <a:ext uri="{FF2B5EF4-FFF2-40B4-BE49-F238E27FC236}">
                <a16:creationId xmlns:a16="http://schemas.microsoft.com/office/drawing/2014/main" id="{D0E74761-E4A7-404B-B393-6301DBB3CFE3}"/>
              </a:ext>
            </a:extLst>
          </p:cNvPr>
          <p:cNvSpPr txBox="1"/>
          <p:nvPr/>
        </p:nvSpPr>
        <p:spPr>
          <a:xfrm>
            <a:off x="2341038" y="5269026"/>
            <a:ext cx="1460423" cy="1200329"/>
          </a:xfrm>
          <a:prstGeom prst="rect">
            <a:avLst/>
          </a:prstGeom>
          <a:noFill/>
        </p:spPr>
        <p:txBody>
          <a:bodyPr wrap="square" rtlCol="0">
            <a:spAutoFit/>
          </a:bodyPr>
          <a:lstStyle/>
          <a:p>
            <a:pPr algn="ctr"/>
            <a:r>
              <a:rPr lang="en-US" sz="1200" dirty="0">
                <a:solidFill>
                  <a:schemeClr val="accent1"/>
                </a:solidFill>
              </a:rPr>
              <a:t>Authoring tool</a:t>
            </a:r>
          </a:p>
          <a:p>
            <a:pPr algn="ctr"/>
            <a:r>
              <a:rPr lang="en-US" sz="1200" dirty="0">
                <a:solidFill>
                  <a:schemeClr val="accent1"/>
                </a:solidFill>
              </a:rPr>
              <a:t>Graphics tool</a:t>
            </a:r>
          </a:p>
          <a:p>
            <a:pPr algn="ctr"/>
            <a:r>
              <a:rPr lang="en-US" sz="1200" dirty="0">
                <a:solidFill>
                  <a:schemeClr val="accent1"/>
                </a:solidFill>
              </a:rPr>
              <a:t>Video tool</a:t>
            </a:r>
          </a:p>
          <a:p>
            <a:pPr algn="ctr"/>
            <a:r>
              <a:rPr lang="en-US" sz="1200" dirty="0">
                <a:solidFill>
                  <a:schemeClr val="accent1"/>
                </a:solidFill>
              </a:rPr>
              <a:t>Audio tool</a:t>
            </a:r>
          </a:p>
          <a:p>
            <a:pPr algn="ctr"/>
            <a:r>
              <a:rPr lang="en-US" sz="1200" dirty="0">
                <a:solidFill>
                  <a:schemeClr val="accent1"/>
                </a:solidFill>
              </a:rPr>
              <a:t>Programming tool</a:t>
            </a:r>
          </a:p>
          <a:p>
            <a:pPr algn="ctr"/>
            <a:r>
              <a:rPr lang="en-US" sz="1200" dirty="0">
                <a:solidFill>
                  <a:schemeClr val="accent1"/>
                </a:solidFill>
              </a:rPr>
              <a:t>Etc.</a:t>
            </a:r>
          </a:p>
        </p:txBody>
      </p:sp>
      <p:sp>
        <p:nvSpPr>
          <p:cNvPr id="18" name="TextBox 17">
            <a:extLst>
              <a:ext uri="{FF2B5EF4-FFF2-40B4-BE49-F238E27FC236}">
                <a16:creationId xmlns:a16="http://schemas.microsoft.com/office/drawing/2014/main" id="{E49C4F5C-1B33-48F2-9486-EA075F8F34BC}"/>
              </a:ext>
            </a:extLst>
          </p:cNvPr>
          <p:cNvSpPr txBox="1"/>
          <p:nvPr/>
        </p:nvSpPr>
        <p:spPr>
          <a:xfrm>
            <a:off x="8014835" y="6096310"/>
            <a:ext cx="3102780" cy="276999"/>
          </a:xfrm>
          <a:prstGeom prst="rect">
            <a:avLst/>
          </a:prstGeom>
          <a:noFill/>
        </p:spPr>
        <p:txBody>
          <a:bodyPr wrap="square" rtlCol="0">
            <a:spAutoFit/>
          </a:bodyPr>
          <a:lstStyle/>
          <a:p>
            <a:r>
              <a:rPr lang="en-US" sz="1200" strike="sngStrike" dirty="0">
                <a:solidFill>
                  <a:schemeClr val="accent1"/>
                </a:solidFill>
              </a:rPr>
              <a:t>(drag and drop, content block build animation)</a:t>
            </a:r>
          </a:p>
        </p:txBody>
      </p:sp>
    </p:spTree>
    <p:extLst>
      <p:ext uri="{BB962C8B-B14F-4D97-AF65-F5344CB8AC3E}">
        <p14:creationId xmlns:p14="http://schemas.microsoft.com/office/powerpoint/2010/main" val="372417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C6AFFCE1-B8CB-449D-90C0-C4C1B2A78F7A}"/>
              </a:ext>
            </a:extLst>
          </p:cNvPr>
          <p:cNvCxnSpPr>
            <a:cxnSpLocks/>
          </p:cNvCxnSpPr>
          <p:nvPr/>
        </p:nvCxnSpPr>
        <p:spPr>
          <a:xfrm>
            <a:off x="6096000" y="1651911"/>
            <a:ext cx="0" cy="2949311"/>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5A5D377-B51C-44E8-B71B-A18544199E4B}"/>
              </a:ext>
            </a:extLst>
          </p:cNvPr>
          <p:cNvSpPr txBox="1"/>
          <p:nvPr/>
        </p:nvSpPr>
        <p:spPr>
          <a:xfrm>
            <a:off x="1115276" y="662985"/>
            <a:ext cx="2997039" cy="369332"/>
          </a:xfrm>
          <a:prstGeom prst="rect">
            <a:avLst/>
          </a:prstGeom>
          <a:noFill/>
        </p:spPr>
        <p:txBody>
          <a:bodyPr wrap="none" rtlCol="0">
            <a:spAutoFit/>
          </a:bodyPr>
          <a:lstStyle/>
          <a:p>
            <a:r>
              <a:rPr lang="en-US" dirty="0"/>
              <a:t>Employee-generated Learning</a:t>
            </a:r>
          </a:p>
        </p:txBody>
      </p:sp>
      <p:sp>
        <p:nvSpPr>
          <p:cNvPr id="29" name="TextBox 28">
            <a:extLst>
              <a:ext uri="{FF2B5EF4-FFF2-40B4-BE49-F238E27FC236}">
                <a16:creationId xmlns:a16="http://schemas.microsoft.com/office/drawing/2014/main" id="{64A438E5-182E-49CA-A47E-659793898062}"/>
              </a:ext>
            </a:extLst>
          </p:cNvPr>
          <p:cNvSpPr txBox="1"/>
          <p:nvPr/>
        </p:nvSpPr>
        <p:spPr>
          <a:xfrm>
            <a:off x="571980" y="1249518"/>
            <a:ext cx="5027584" cy="2308324"/>
          </a:xfrm>
          <a:prstGeom prst="rect">
            <a:avLst/>
          </a:prstGeom>
          <a:noFill/>
        </p:spPr>
        <p:txBody>
          <a:bodyPr wrap="square" rtlCol="0">
            <a:spAutoFit/>
          </a:bodyPr>
          <a:lstStyle/>
          <a:p>
            <a:r>
              <a:rPr lang="en-US" sz="1200" strike="sngStrike" dirty="0"/>
              <a:t>Today, anyone can share knowledge efficiently and inexpensively. Any employee within an organization can now create eLearning courses about localized lessons in which he or she is an expert.</a:t>
            </a:r>
          </a:p>
          <a:p>
            <a:endParaRPr lang="en-US" sz="1200" dirty="0"/>
          </a:p>
          <a:p>
            <a:r>
              <a:rPr lang="en-US" sz="1200" dirty="0"/>
              <a:t>With </a:t>
            </a:r>
            <a:r>
              <a:rPr lang="en-US" sz="1200" dirty="0" err="1"/>
              <a:t>hiCreo</a:t>
            </a:r>
            <a:r>
              <a:rPr lang="en-US" sz="1200" dirty="0"/>
              <a:t>, any employee within an organization can now create eLearning and web content about localized lessons in which he or she is an expert. </a:t>
            </a:r>
          </a:p>
          <a:p>
            <a:endParaRPr lang="en-US" sz="1200" dirty="0"/>
          </a:p>
          <a:p>
            <a:r>
              <a:rPr lang="en-US" sz="1200" dirty="0"/>
              <a:t>With employee-generated eLearning and web content, you don’t have to go to the expense and logistical hassle of classroom training or the headache of buying off-the-shelf training that isn’t tailored to your workforce or its needs. </a:t>
            </a:r>
          </a:p>
          <a:p>
            <a:endParaRPr lang="en-US" sz="1200" dirty="0"/>
          </a:p>
          <a:p>
            <a:r>
              <a:rPr lang="en-US" sz="1200" dirty="0"/>
              <a:t>Use </a:t>
            </a:r>
            <a:r>
              <a:rPr lang="en-US" sz="1200" dirty="0" err="1"/>
              <a:t>hiCreo</a:t>
            </a:r>
            <a:r>
              <a:rPr lang="en-US" sz="1200" dirty="0"/>
              <a:t> to customize your content simply, quickly, and inexpensively. </a:t>
            </a:r>
          </a:p>
        </p:txBody>
      </p:sp>
      <p:sp>
        <p:nvSpPr>
          <p:cNvPr id="30" name="Oval 29">
            <a:extLst>
              <a:ext uri="{FF2B5EF4-FFF2-40B4-BE49-F238E27FC236}">
                <a16:creationId xmlns:a16="http://schemas.microsoft.com/office/drawing/2014/main" id="{D27829D4-14F0-4DA9-86C6-D8334649CA07}"/>
              </a:ext>
            </a:extLst>
          </p:cNvPr>
          <p:cNvSpPr/>
          <p:nvPr/>
        </p:nvSpPr>
        <p:spPr>
          <a:xfrm>
            <a:off x="866824" y="3833529"/>
            <a:ext cx="1069644" cy="697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Employee (expert)</a:t>
            </a:r>
          </a:p>
        </p:txBody>
      </p:sp>
      <p:pic>
        <p:nvPicPr>
          <p:cNvPr id="32" name="Picture 4" descr="Image result">
            <a:extLst>
              <a:ext uri="{FF2B5EF4-FFF2-40B4-BE49-F238E27FC236}">
                <a16:creationId xmlns:a16="http://schemas.microsoft.com/office/drawing/2014/main" id="{1F9732E5-C8D8-47CD-A295-1AFE0C428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74056" y="4888781"/>
            <a:ext cx="1655181" cy="112156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A close up of a sign&#10;&#10;Description generated with high confidence">
            <a:extLst>
              <a:ext uri="{FF2B5EF4-FFF2-40B4-BE49-F238E27FC236}">
                <a16:creationId xmlns:a16="http://schemas.microsoft.com/office/drawing/2014/main" id="{2C90BE0A-8399-4C97-9686-331EE5D43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169" y="5425712"/>
            <a:ext cx="813368" cy="175320"/>
          </a:xfrm>
          <a:prstGeom prst="rect">
            <a:avLst/>
          </a:prstGeom>
        </p:spPr>
      </p:pic>
      <p:pic>
        <p:nvPicPr>
          <p:cNvPr id="18" name="Picture 4" descr="Image result">
            <a:extLst>
              <a:ext uri="{FF2B5EF4-FFF2-40B4-BE49-F238E27FC236}">
                <a16:creationId xmlns:a16="http://schemas.microsoft.com/office/drawing/2014/main" id="{206CFBE4-996C-4F80-B774-75CE4F335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506739" y="4400189"/>
            <a:ext cx="1655181" cy="112156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close up of a sign&#10;&#10;Description generated with high confidence">
            <a:extLst>
              <a:ext uri="{FF2B5EF4-FFF2-40B4-BE49-F238E27FC236}">
                <a16:creationId xmlns:a16="http://schemas.microsoft.com/office/drawing/2014/main" id="{4375C3F9-CC77-48DC-A05F-19DC98674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1077" y="4903540"/>
            <a:ext cx="813368" cy="175320"/>
          </a:xfrm>
          <a:prstGeom prst="rect">
            <a:avLst/>
          </a:prstGeom>
        </p:spPr>
      </p:pic>
      <p:sp>
        <p:nvSpPr>
          <p:cNvPr id="34" name="Arrow: Right 33">
            <a:extLst>
              <a:ext uri="{FF2B5EF4-FFF2-40B4-BE49-F238E27FC236}">
                <a16:creationId xmlns:a16="http://schemas.microsoft.com/office/drawing/2014/main" id="{9D88CAA7-1B6E-474D-8C7D-ACA4FD978474}"/>
              </a:ext>
            </a:extLst>
          </p:cNvPr>
          <p:cNvSpPr/>
          <p:nvPr/>
        </p:nvSpPr>
        <p:spPr>
          <a:xfrm>
            <a:off x="2399354" y="4713461"/>
            <a:ext cx="214442" cy="175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322FBF-4265-4774-8595-EEF919FC4669}"/>
              </a:ext>
            </a:extLst>
          </p:cNvPr>
          <p:cNvSpPr txBox="1"/>
          <p:nvPr/>
        </p:nvSpPr>
        <p:spPr>
          <a:xfrm>
            <a:off x="3119659" y="4683974"/>
            <a:ext cx="2138130" cy="276999"/>
          </a:xfrm>
          <a:prstGeom prst="rect">
            <a:avLst/>
          </a:prstGeom>
          <a:noFill/>
        </p:spPr>
        <p:txBody>
          <a:bodyPr wrap="square" rtlCol="0">
            <a:spAutoFit/>
          </a:bodyPr>
          <a:lstStyle/>
          <a:p>
            <a:r>
              <a:rPr lang="en-US" sz="1200" dirty="0"/>
              <a:t>Employee-generated Learning!</a:t>
            </a:r>
          </a:p>
        </p:txBody>
      </p:sp>
      <p:pic>
        <p:nvPicPr>
          <p:cNvPr id="2" name="Picture 1">
            <a:extLst>
              <a:ext uri="{FF2B5EF4-FFF2-40B4-BE49-F238E27FC236}">
                <a16:creationId xmlns:a16="http://schemas.microsoft.com/office/drawing/2014/main" id="{4B97E178-369F-4B20-960C-39BDD2B49B3B}"/>
              </a:ext>
            </a:extLst>
          </p:cNvPr>
          <p:cNvPicPr>
            <a:picLocks noChangeAspect="1"/>
          </p:cNvPicPr>
          <p:nvPr/>
        </p:nvPicPr>
        <p:blipFill>
          <a:blip r:embed="rId5"/>
          <a:stretch>
            <a:fillRect/>
          </a:stretch>
        </p:blipFill>
        <p:spPr>
          <a:xfrm>
            <a:off x="571980" y="536805"/>
            <a:ext cx="430402" cy="621692"/>
          </a:xfrm>
          <a:prstGeom prst="rect">
            <a:avLst/>
          </a:prstGeom>
        </p:spPr>
      </p:pic>
      <p:sp>
        <p:nvSpPr>
          <p:cNvPr id="12" name="TextBox 11">
            <a:extLst>
              <a:ext uri="{FF2B5EF4-FFF2-40B4-BE49-F238E27FC236}">
                <a16:creationId xmlns:a16="http://schemas.microsoft.com/office/drawing/2014/main" id="{4C98EF7D-95B7-4BC2-8521-304D4EA607C2}"/>
              </a:ext>
            </a:extLst>
          </p:cNvPr>
          <p:cNvSpPr txBox="1"/>
          <p:nvPr/>
        </p:nvSpPr>
        <p:spPr>
          <a:xfrm>
            <a:off x="1221490" y="4538183"/>
            <a:ext cx="276725" cy="400110"/>
          </a:xfrm>
          <a:prstGeom prst="rect">
            <a:avLst/>
          </a:prstGeom>
          <a:noFill/>
        </p:spPr>
        <p:txBody>
          <a:bodyPr wrap="square" rtlCol="0">
            <a:spAutoFit/>
          </a:bodyPr>
          <a:lstStyle/>
          <a:p>
            <a:r>
              <a:rPr lang="en-US" sz="2000" b="1" dirty="0"/>
              <a:t>+</a:t>
            </a:r>
          </a:p>
        </p:txBody>
      </p:sp>
      <p:pic>
        <p:nvPicPr>
          <p:cNvPr id="3" name="Picture 2">
            <a:extLst>
              <a:ext uri="{FF2B5EF4-FFF2-40B4-BE49-F238E27FC236}">
                <a16:creationId xmlns:a16="http://schemas.microsoft.com/office/drawing/2014/main" id="{C7C6D987-EBDB-4EA8-9337-1CAC44945E71}"/>
              </a:ext>
            </a:extLst>
          </p:cNvPr>
          <p:cNvPicPr>
            <a:picLocks noChangeAspect="1"/>
          </p:cNvPicPr>
          <p:nvPr/>
        </p:nvPicPr>
        <p:blipFill>
          <a:blip r:embed="rId6"/>
          <a:stretch>
            <a:fillRect/>
          </a:stretch>
        </p:blipFill>
        <p:spPr>
          <a:xfrm>
            <a:off x="7073283" y="600469"/>
            <a:ext cx="522417" cy="504402"/>
          </a:xfrm>
          <a:prstGeom prst="rect">
            <a:avLst/>
          </a:prstGeom>
        </p:spPr>
      </p:pic>
      <p:sp>
        <p:nvSpPr>
          <p:cNvPr id="14" name="TextBox 13">
            <a:extLst>
              <a:ext uri="{FF2B5EF4-FFF2-40B4-BE49-F238E27FC236}">
                <a16:creationId xmlns:a16="http://schemas.microsoft.com/office/drawing/2014/main" id="{FE6B9B5E-32E9-4250-9E53-4A451C8615EA}"/>
              </a:ext>
            </a:extLst>
          </p:cNvPr>
          <p:cNvSpPr txBox="1"/>
          <p:nvPr/>
        </p:nvSpPr>
        <p:spPr>
          <a:xfrm>
            <a:off x="7726048" y="660210"/>
            <a:ext cx="1447384" cy="369332"/>
          </a:xfrm>
          <a:prstGeom prst="rect">
            <a:avLst/>
          </a:prstGeom>
          <a:noFill/>
        </p:spPr>
        <p:txBody>
          <a:bodyPr wrap="none" rtlCol="0">
            <a:spAutoFit/>
          </a:bodyPr>
          <a:lstStyle/>
          <a:p>
            <a:r>
              <a:rPr lang="en-US" dirty="0"/>
              <a:t>Collaboration</a:t>
            </a:r>
          </a:p>
        </p:txBody>
      </p:sp>
      <p:sp>
        <p:nvSpPr>
          <p:cNvPr id="15" name="TextBox 14">
            <a:extLst>
              <a:ext uri="{FF2B5EF4-FFF2-40B4-BE49-F238E27FC236}">
                <a16:creationId xmlns:a16="http://schemas.microsoft.com/office/drawing/2014/main" id="{EA7826FF-FA39-4876-BB72-701A4B5A7137}"/>
              </a:ext>
            </a:extLst>
          </p:cNvPr>
          <p:cNvSpPr txBox="1"/>
          <p:nvPr/>
        </p:nvSpPr>
        <p:spPr>
          <a:xfrm>
            <a:off x="6645273" y="1262846"/>
            <a:ext cx="5027584" cy="2308324"/>
          </a:xfrm>
          <a:prstGeom prst="rect">
            <a:avLst/>
          </a:prstGeom>
          <a:noFill/>
        </p:spPr>
        <p:txBody>
          <a:bodyPr wrap="square" rtlCol="0">
            <a:spAutoFit/>
          </a:bodyPr>
          <a:lstStyle/>
          <a:p>
            <a:r>
              <a:rPr lang="en-US" sz="1200" strike="sngStrike" dirty="0" err="1"/>
              <a:t>hiCreo</a:t>
            </a:r>
            <a:r>
              <a:rPr lang="en-US" sz="1200" strike="sngStrike" dirty="0"/>
              <a:t> facilitates multiple stakeholders to collaborate and interact with each other in real-time while working on a project. Users of </a:t>
            </a:r>
            <a:r>
              <a:rPr lang="en-US" sz="1200" strike="sngStrike" dirty="0" err="1"/>
              <a:t>hiCreo</a:t>
            </a:r>
            <a:r>
              <a:rPr lang="en-US" sz="1200" strike="sngStrike" dirty="0"/>
              <a:t> can access and track progress of the course, communicate, give feedback, implement revisions, and seamlessly review progress.</a:t>
            </a:r>
          </a:p>
          <a:p>
            <a:endParaRPr lang="en-US" sz="1200" dirty="0"/>
          </a:p>
          <a:p>
            <a:r>
              <a:rPr lang="en-US" sz="1200" dirty="0" err="1"/>
              <a:t>hiCreo</a:t>
            </a:r>
            <a:r>
              <a:rPr lang="en-US" sz="1200" dirty="0"/>
              <a:t> enables multi-author collaboration in real-time while working on a project. This allows more than one author to see the same content, and thus collaborate on it simultaneously. It also enables permission/role-based production workflows. </a:t>
            </a:r>
          </a:p>
          <a:p>
            <a:endParaRPr lang="en-US" sz="1200" dirty="0"/>
          </a:p>
          <a:p>
            <a:r>
              <a:rPr lang="en-US" sz="1200" dirty="0"/>
              <a:t>With multi-author collaboration, you can access and track content progress,  communicate, give feedback, implement revisions, and seamlessly review. </a:t>
            </a:r>
          </a:p>
        </p:txBody>
      </p:sp>
      <p:pic>
        <p:nvPicPr>
          <p:cNvPr id="4" name="Picture 3">
            <a:extLst>
              <a:ext uri="{FF2B5EF4-FFF2-40B4-BE49-F238E27FC236}">
                <a16:creationId xmlns:a16="http://schemas.microsoft.com/office/drawing/2014/main" id="{852A1AFA-88B9-40B1-BEB5-16B1BA306B32}"/>
              </a:ext>
            </a:extLst>
          </p:cNvPr>
          <p:cNvPicPr>
            <a:picLocks noChangeAspect="1"/>
          </p:cNvPicPr>
          <p:nvPr/>
        </p:nvPicPr>
        <p:blipFill>
          <a:blip r:embed="rId7"/>
          <a:stretch>
            <a:fillRect/>
          </a:stretch>
        </p:blipFill>
        <p:spPr>
          <a:xfrm>
            <a:off x="9019239" y="3653817"/>
            <a:ext cx="437043" cy="400110"/>
          </a:xfrm>
          <a:prstGeom prst="rect">
            <a:avLst/>
          </a:prstGeom>
        </p:spPr>
      </p:pic>
      <p:sp>
        <p:nvSpPr>
          <p:cNvPr id="21" name="TextBox 20">
            <a:extLst>
              <a:ext uri="{FF2B5EF4-FFF2-40B4-BE49-F238E27FC236}">
                <a16:creationId xmlns:a16="http://schemas.microsoft.com/office/drawing/2014/main" id="{4C26CEFD-A351-4ABB-9811-45901E0584F2}"/>
              </a:ext>
            </a:extLst>
          </p:cNvPr>
          <p:cNvSpPr txBox="1"/>
          <p:nvPr/>
        </p:nvSpPr>
        <p:spPr>
          <a:xfrm>
            <a:off x="8457453" y="4151696"/>
            <a:ext cx="1560616" cy="276999"/>
          </a:xfrm>
          <a:prstGeom prst="rect">
            <a:avLst/>
          </a:prstGeom>
          <a:noFill/>
        </p:spPr>
        <p:txBody>
          <a:bodyPr wrap="square" rtlCol="0">
            <a:spAutoFit/>
          </a:bodyPr>
          <a:lstStyle/>
          <a:p>
            <a:r>
              <a:rPr lang="en-US" sz="1200" dirty="0"/>
              <a:t>Instructional Designer</a:t>
            </a:r>
          </a:p>
        </p:txBody>
      </p:sp>
      <p:pic>
        <p:nvPicPr>
          <p:cNvPr id="22" name="Picture 21">
            <a:extLst>
              <a:ext uri="{FF2B5EF4-FFF2-40B4-BE49-F238E27FC236}">
                <a16:creationId xmlns:a16="http://schemas.microsoft.com/office/drawing/2014/main" id="{2B3E8154-4851-45F8-B6DD-8A03DCE21D5E}"/>
              </a:ext>
            </a:extLst>
          </p:cNvPr>
          <p:cNvPicPr>
            <a:picLocks noChangeAspect="1"/>
          </p:cNvPicPr>
          <p:nvPr/>
        </p:nvPicPr>
        <p:blipFill>
          <a:blip r:embed="rId7"/>
          <a:stretch>
            <a:fillRect/>
          </a:stretch>
        </p:blipFill>
        <p:spPr>
          <a:xfrm>
            <a:off x="10751988" y="4683974"/>
            <a:ext cx="437043" cy="400110"/>
          </a:xfrm>
          <a:prstGeom prst="rect">
            <a:avLst/>
          </a:prstGeom>
        </p:spPr>
      </p:pic>
      <p:sp>
        <p:nvSpPr>
          <p:cNvPr id="23" name="TextBox 22">
            <a:extLst>
              <a:ext uri="{FF2B5EF4-FFF2-40B4-BE49-F238E27FC236}">
                <a16:creationId xmlns:a16="http://schemas.microsoft.com/office/drawing/2014/main" id="{AB663901-D609-4F2C-BEE4-4785E349EA14}"/>
              </a:ext>
            </a:extLst>
          </p:cNvPr>
          <p:cNvSpPr txBox="1"/>
          <p:nvPr/>
        </p:nvSpPr>
        <p:spPr>
          <a:xfrm>
            <a:off x="10355057" y="5078860"/>
            <a:ext cx="1560616" cy="276999"/>
          </a:xfrm>
          <a:prstGeom prst="rect">
            <a:avLst/>
          </a:prstGeom>
          <a:noFill/>
        </p:spPr>
        <p:txBody>
          <a:bodyPr wrap="square" rtlCol="0">
            <a:spAutoFit/>
          </a:bodyPr>
          <a:lstStyle/>
          <a:p>
            <a:r>
              <a:rPr lang="en-US" sz="1200"/>
              <a:t>Content Developer</a:t>
            </a:r>
          </a:p>
        </p:txBody>
      </p:sp>
      <p:pic>
        <p:nvPicPr>
          <p:cNvPr id="25" name="Picture 24">
            <a:extLst>
              <a:ext uri="{FF2B5EF4-FFF2-40B4-BE49-F238E27FC236}">
                <a16:creationId xmlns:a16="http://schemas.microsoft.com/office/drawing/2014/main" id="{513D8612-9CE6-4DA3-9E67-CDED49DDA851}"/>
              </a:ext>
            </a:extLst>
          </p:cNvPr>
          <p:cNvPicPr>
            <a:picLocks noChangeAspect="1"/>
          </p:cNvPicPr>
          <p:nvPr/>
        </p:nvPicPr>
        <p:blipFill>
          <a:blip r:embed="rId7"/>
          <a:stretch>
            <a:fillRect/>
          </a:stretch>
        </p:blipFill>
        <p:spPr>
          <a:xfrm>
            <a:off x="7273305" y="4604859"/>
            <a:ext cx="437043" cy="400110"/>
          </a:xfrm>
          <a:prstGeom prst="rect">
            <a:avLst/>
          </a:prstGeom>
        </p:spPr>
      </p:pic>
      <p:sp>
        <p:nvSpPr>
          <p:cNvPr id="26" name="TextBox 25">
            <a:extLst>
              <a:ext uri="{FF2B5EF4-FFF2-40B4-BE49-F238E27FC236}">
                <a16:creationId xmlns:a16="http://schemas.microsoft.com/office/drawing/2014/main" id="{7ECED299-C0A1-467B-97CA-719AB06B6793}"/>
              </a:ext>
            </a:extLst>
          </p:cNvPr>
          <p:cNvSpPr txBox="1"/>
          <p:nvPr/>
        </p:nvSpPr>
        <p:spPr>
          <a:xfrm>
            <a:off x="6752986" y="5048660"/>
            <a:ext cx="1560616" cy="276999"/>
          </a:xfrm>
          <a:prstGeom prst="rect">
            <a:avLst/>
          </a:prstGeom>
          <a:noFill/>
        </p:spPr>
        <p:txBody>
          <a:bodyPr wrap="square" rtlCol="0">
            <a:spAutoFit/>
          </a:bodyPr>
          <a:lstStyle/>
          <a:p>
            <a:r>
              <a:rPr lang="en-US" sz="1200"/>
              <a:t>Subject Matter Expert</a:t>
            </a:r>
          </a:p>
        </p:txBody>
      </p:sp>
      <p:pic>
        <p:nvPicPr>
          <p:cNvPr id="27" name="Picture 26">
            <a:extLst>
              <a:ext uri="{FF2B5EF4-FFF2-40B4-BE49-F238E27FC236}">
                <a16:creationId xmlns:a16="http://schemas.microsoft.com/office/drawing/2014/main" id="{4914F2E9-43A9-4BA1-93AE-D0799FE45974}"/>
              </a:ext>
            </a:extLst>
          </p:cNvPr>
          <p:cNvPicPr>
            <a:picLocks noChangeAspect="1"/>
          </p:cNvPicPr>
          <p:nvPr/>
        </p:nvPicPr>
        <p:blipFill>
          <a:blip r:embed="rId7"/>
          <a:stretch>
            <a:fillRect/>
          </a:stretch>
        </p:blipFill>
        <p:spPr>
          <a:xfrm>
            <a:off x="9081090" y="5601032"/>
            <a:ext cx="437043" cy="400110"/>
          </a:xfrm>
          <a:prstGeom prst="rect">
            <a:avLst/>
          </a:prstGeom>
        </p:spPr>
      </p:pic>
      <p:sp>
        <p:nvSpPr>
          <p:cNvPr id="28" name="TextBox 27">
            <a:extLst>
              <a:ext uri="{FF2B5EF4-FFF2-40B4-BE49-F238E27FC236}">
                <a16:creationId xmlns:a16="http://schemas.microsoft.com/office/drawing/2014/main" id="{5106BEA0-0BFF-46C2-A699-BB7E4E093831}"/>
              </a:ext>
            </a:extLst>
          </p:cNvPr>
          <p:cNvSpPr txBox="1"/>
          <p:nvPr/>
        </p:nvSpPr>
        <p:spPr>
          <a:xfrm>
            <a:off x="8950690" y="6059290"/>
            <a:ext cx="755606" cy="276999"/>
          </a:xfrm>
          <a:prstGeom prst="rect">
            <a:avLst/>
          </a:prstGeom>
          <a:noFill/>
        </p:spPr>
        <p:txBody>
          <a:bodyPr wrap="square" rtlCol="0">
            <a:spAutoFit/>
          </a:bodyPr>
          <a:lstStyle/>
          <a:p>
            <a:r>
              <a:rPr lang="en-US" sz="1200" dirty="0"/>
              <a:t>Reviewer</a:t>
            </a:r>
          </a:p>
        </p:txBody>
      </p:sp>
    </p:spTree>
    <p:extLst>
      <p:ext uri="{BB962C8B-B14F-4D97-AF65-F5344CB8AC3E}">
        <p14:creationId xmlns:p14="http://schemas.microsoft.com/office/powerpoint/2010/main" val="423084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C6AFFCE1-B8CB-449D-90C0-C4C1B2A78F7A}"/>
              </a:ext>
            </a:extLst>
          </p:cNvPr>
          <p:cNvCxnSpPr>
            <a:cxnSpLocks/>
          </p:cNvCxnSpPr>
          <p:nvPr/>
        </p:nvCxnSpPr>
        <p:spPr>
          <a:xfrm>
            <a:off x="6096000" y="1651911"/>
            <a:ext cx="0" cy="2949311"/>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5A5D377-B51C-44E8-B71B-A18544199E4B}"/>
              </a:ext>
            </a:extLst>
          </p:cNvPr>
          <p:cNvSpPr txBox="1"/>
          <p:nvPr/>
        </p:nvSpPr>
        <p:spPr>
          <a:xfrm>
            <a:off x="1226698" y="504212"/>
            <a:ext cx="1709122" cy="369332"/>
          </a:xfrm>
          <a:prstGeom prst="rect">
            <a:avLst/>
          </a:prstGeom>
          <a:noFill/>
        </p:spPr>
        <p:txBody>
          <a:bodyPr wrap="none" rtlCol="0">
            <a:spAutoFit/>
          </a:bodyPr>
          <a:lstStyle/>
          <a:p>
            <a:r>
              <a:rPr lang="en-US" dirty="0"/>
              <a:t>Mobile Learning</a:t>
            </a:r>
          </a:p>
        </p:txBody>
      </p:sp>
      <p:sp>
        <p:nvSpPr>
          <p:cNvPr id="29" name="TextBox 28">
            <a:extLst>
              <a:ext uri="{FF2B5EF4-FFF2-40B4-BE49-F238E27FC236}">
                <a16:creationId xmlns:a16="http://schemas.microsoft.com/office/drawing/2014/main" id="{64A438E5-182E-49CA-A47E-659793898062}"/>
              </a:ext>
            </a:extLst>
          </p:cNvPr>
          <p:cNvSpPr txBox="1"/>
          <p:nvPr/>
        </p:nvSpPr>
        <p:spPr>
          <a:xfrm>
            <a:off x="650569" y="1476618"/>
            <a:ext cx="5027584" cy="2123658"/>
          </a:xfrm>
          <a:prstGeom prst="rect">
            <a:avLst/>
          </a:prstGeom>
          <a:noFill/>
        </p:spPr>
        <p:txBody>
          <a:bodyPr wrap="square" rtlCol="0">
            <a:spAutoFit/>
          </a:bodyPr>
          <a:lstStyle/>
          <a:p>
            <a:r>
              <a:rPr lang="en-US" sz="1200" dirty="0" err="1"/>
              <a:t>hiCreo</a:t>
            </a:r>
            <a:r>
              <a:rPr lang="en-US" sz="1200" dirty="0"/>
              <a:t> creates once and publishes everywhere. Present your content on any device, whether a personal computer, mobile device, tablet, or television. The more portable your content, the more accessible it is to users who are increasingly working at their own pace, on their own schedules, at any and every location. </a:t>
            </a:r>
          </a:p>
          <a:p>
            <a:endParaRPr lang="en-US" sz="1200" dirty="0"/>
          </a:p>
          <a:p>
            <a:r>
              <a:rPr lang="en-US" sz="1200" dirty="0"/>
              <a:t>Share your content beyond traditional spaces. </a:t>
            </a:r>
          </a:p>
          <a:p>
            <a:endParaRPr lang="en-US" sz="1200" dirty="0"/>
          </a:p>
          <a:p>
            <a:r>
              <a:rPr lang="en-US" sz="1200" strike="sngStrike" dirty="0" err="1"/>
              <a:t>hiCreo</a:t>
            </a:r>
            <a:r>
              <a:rPr lang="en-US" sz="1200" strike="sngStrike" dirty="0"/>
              <a:t> allows teaching and learning to extend to spaces beyond the traditional classroom.</a:t>
            </a:r>
          </a:p>
          <a:p>
            <a:endParaRPr lang="en-US" sz="1200" dirty="0"/>
          </a:p>
        </p:txBody>
      </p:sp>
      <p:pic>
        <p:nvPicPr>
          <p:cNvPr id="32" name="Picture 4" descr="Image result">
            <a:extLst>
              <a:ext uri="{FF2B5EF4-FFF2-40B4-BE49-F238E27FC236}">
                <a16:creationId xmlns:a16="http://schemas.microsoft.com/office/drawing/2014/main" id="{1F9732E5-C8D8-47CD-A295-1AFE0C428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0569" y="4496543"/>
            <a:ext cx="1655181" cy="112156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A close up of a sign&#10;&#10;Description generated with high confidence">
            <a:extLst>
              <a:ext uri="{FF2B5EF4-FFF2-40B4-BE49-F238E27FC236}">
                <a16:creationId xmlns:a16="http://schemas.microsoft.com/office/drawing/2014/main" id="{2C90BE0A-8399-4C97-9686-331EE5D43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145" y="4969667"/>
            <a:ext cx="813368" cy="175320"/>
          </a:xfrm>
          <a:prstGeom prst="rect">
            <a:avLst/>
          </a:prstGeom>
        </p:spPr>
      </p:pic>
      <p:sp>
        <p:nvSpPr>
          <p:cNvPr id="34" name="Arrow: Right 33">
            <a:extLst>
              <a:ext uri="{FF2B5EF4-FFF2-40B4-BE49-F238E27FC236}">
                <a16:creationId xmlns:a16="http://schemas.microsoft.com/office/drawing/2014/main" id="{9D88CAA7-1B6E-474D-8C7D-ACA4FD978474}"/>
              </a:ext>
            </a:extLst>
          </p:cNvPr>
          <p:cNvSpPr/>
          <p:nvPr/>
        </p:nvSpPr>
        <p:spPr>
          <a:xfrm>
            <a:off x="2445147" y="5054973"/>
            <a:ext cx="214442" cy="175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E6B9B5E-32E9-4250-9E53-4A451C8615EA}"/>
              </a:ext>
            </a:extLst>
          </p:cNvPr>
          <p:cNvSpPr txBox="1"/>
          <p:nvPr/>
        </p:nvSpPr>
        <p:spPr>
          <a:xfrm>
            <a:off x="7725019" y="609460"/>
            <a:ext cx="1495409" cy="369332"/>
          </a:xfrm>
          <a:prstGeom prst="rect">
            <a:avLst/>
          </a:prstGeom>
          <a:noFill/>
        </p:spPr>
        <p:txBody>
          <a:bodyPr wrap="none" rtlCol="0">
            <a:spAutoFit/>
          </a:bodyPr>
          <a:lstStyle/>
          <a:p>
            <a:r>
              <a:rPr lang="en-US" dirty="0"/>
              <a:t>Microlearning</a:t>
            </a:r>
          </a:p>
        </p:txBody>
      </p:sp>
      <p:sp>
        <p:nvSpPr>
          <p:cNvPr id="15" name="TextBox 14">
            <a:extLst>
              <a:ext uri="{FF2B5EF4-FFF2-40B4-BE49-F238E27FC236}">
                <a16:creationId xmlns:a16="http://schemas.microsoft.com/office/drawing/2014/main" id="{EA7826FF-FA39-4876-BB72-701A4B5A7137}"/>
              </a:ext>
            </a:extLst>
          </p:cNvPr>
          <p:cNvSpPr txBox="1"/>
          <p:nvPr/>
        </p:nvSpPr>
        <p:spPr>
          <a:xfrm>
            <a:off x="6730030" y="1522784"/>
            <a:ext cx="5027584" cy="1384995"/>
          </a:xfrm>
          <a:prstGeom prst="rect">
            <a:avLst/>
          </a:prstGeom>
          <a:noFill/>
        </p:spPr>
        <p:txBody>
          <a:bodyPr wrap="square" rtlCol="0">
            <a:spAutoFit/>
          </a:bodyPr>
          <a:lstStyle/>
          <a:p>
            <a:r>
              <a:rPr lang="en-US" sz="1200" dirty="0"/>
              <a:t>Microlearning is the fastest, most effective way for today's employees to learn. Bite-sized, attention-grabbing topics are easy to access and apply right in the workflow. </a:t>
            </a:r>
          </a:p>
          <a:p>
            <a:endParaRPr lang="en-US" sz="1200" dirty="0"/>
          </a:p>
          <a:p>
            <a:r>
              <a:rPr lang="en-US" sz="1200" dirty="0"/>
              <a:t>Plus, microcontent is fast and affordable to create. That means your learning program will keep up with business priorities, no matter how fast things change.</a:t>
            </a:r>
          </a:p>
        </p:txBody>
      </p:sp>
      <p:pic>
        <p:nvPicPr>
          <p:cNvPr id="5" name="Picture 4">
            <a:extLst>
              <a:ext uri="{FF2B5EF4-FFF2-40B4-BE49-F238E27FC236}">
                <a16:creationId xmlns:a16="http://schemas.microsoft.com/office/drawing/2014/main" id="{0D2733FE-6615-4C80-979E-331D9E9EF936}"/>
              </a:ext>
            </a:extLst>
          </p:cNvPr>
          <p:cNvPicPr>
            <a:picLocks noChangeAspect="1"/>
          </p:cNvPicPr>
          <p:nvPr/>
        </p:nvPicPr>
        <p:blipFill>
          <a:blip r:embed="rId5"/>
          <a:stretch>
            <a:fillRect/>
          </a:stretch>
        </p:blipFill>
        <p:spPr>
          <a:xfrm>
            <a:off x="650569" y="398965"/>
            <a:ext cx="510594" cy="579827"/>
          </a:xfrm>
          <a:prstGeom prst="rect">
            <a:avLst/>
          </a:prstGeom>
        </p:spPr>
      </p:pic>
      <p:pic>
        <p:nvPicPr>
          <p:cNvPr id="6" name="Picture 5">
            <a:extLst>
              <a:ext uri="{FF2B5EF4-FFF2-40B4-BE49-F238E27FC236}">
                <a16:creationId xmlns:a16="http://schemas.microsoft.com/office/drawing/2014/main" id="{F4638C0F-E2AD-4C68-9009-B4CB549C18D9}"/>
              </a:ext>
            </a:extLst>
          </p:cNvPr>
          <p:cNvPicPr>
            <a:picLocks noChangeAspect="1"/>
          </p:cNvPicPr>
          <p:nvPr/>
        </p:nvPicPr>
        <p:blipFill>
          <a:blip r:embed="rId6"/>
          <a:stretch>
            <a:fillRect/>
          </a:stretch>
        </p:blipFill>
        <p:spPr>
          <a:xfrm>
            <a:off x="3133904" y="4496543"/>
            <a:ext cx="1197135" cy="1040441"/>
          </a:xfrm>
          <a:prstGeom prst="rect">
            <a:avLst/>
          </a:prstGeom>
        </p:spPr>
      </p:pic>
      <p:pic>
        <p:nvPicPr>
          <p:cNvPr id="7" name="Picture 6">
            <a:extLst>
              <a:ext uri="{FF2B5EF4-FFF2-40B4-BE49-F238E27FC236}">
                <a16:creationId xmlns:a16="http://schemas.microsoft.com/office/drawing/2014/main" id="{C0503F8A-C59B-4433-93C4-D042B93BCCAD}"/>
              </a:ext>
            </a:extLst>
          </p:cNvPr>
          <p:cNvPicPr>
            <a:picLocks noChangeAspect="1"/>
          </p:cNvPicPr>
          <p:nvPr/>
        </p:nvPicPr>
        <p:blipFill>
          <a:blip r:embed="rId7"/>
          <a:stretch>
            <a:fillRect/>
          </a:stretch>
        </p:blipFill>
        <p:spPr>
          <a:xfrm>
            <a:off x="7044216" y="504212"/>
            <a:ext cx="559912" cy="518216"/>
          </a:xfrm>
          <a:prstGeom prst="rect">
            <a:avLst/>
          </a:prstGeom>
        </p:spPr>
      </p:pic>
      <p:pic>
        <p:nvPicPr>
          <p:cNvPr id="8" name="Picture 7">
            <a:extLst>
              <a:ext uri="{FF2B5EF4-FFF2-40B4-BE49-F238E27FC236}">
                <a16:creationId xmlns:a16="http://schemas.microsoft.com/office/drawing/2014/main" id="{EEBBD3ED-FEFA-4826-BBF1-2FC4E0812564}"/>
              </a:ext>
            </a:extLst>
          </p:cNvPr>
          <p:cNvPicPr>
            <a:picLocks noChangeAspect="1"/>
          </p:cNvPicPr>
          <p:nvPr/>
        </p:nvPicPr>
        <p:blipFill>
          <a:blip r:embed="rId8"/>
          <a:stretch>
            <a:fillRect/>
          </a:stretch>
        </p:blipFill>
        <p:spPr>
          <a:xfrm>
            <a:off x="8449329" y="3591998"/>
            <a:ext cx="1542198" cy="1531742"/>
          </a:xfrm>
          <a:prstGeom prst="rect">
            <a:avLst/>
          </a:prstGeom>
        </p:spPr>
      </p:pic>
    </p:spTree>
    <p:extLst>
      <p:ext uri="{BB962C8B-B14F-4D97-AF65-F5344CB8AC3E}">
        <p14:creationId xmlns:p14="http://schemas.microsoft.com/office/powerpoint/2010/main" val="285740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C6AFFCE1-B8CB-449D-90C0-C4C1B2A78F7A}"/>
              </a:ext>
            </a:extLst>
          </p:cNvPr>
          <p:cNvCxnSpPr>
            <a:cxnSpLocks/>
          </p:cNvCxnSpPr>
          <p:nvPr/>
        </p:nvCxnSpPr>
        <p:spPr>
          <a:xfrm>
            <a:off x="6096000" y="1651911"/>
            <a:ext cx="0" cy="2949311"/>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5A5D377-B51C-44E8-B71B-A18544199E4B}"/>
              </a:ext>
            </a:extLst>
          </p:cNvPr>
          <p:cNvSpPr txBox="1"/>
          <p:nvPr/>
        </p:nvSpPr>
        <p:spPr>
          <a:xfrm>
            <a:off x="1132741" y="876883"/>
            <a:ext cx="4512329" cy="369332"/>
          </a:xfrm>
          <a:prstGeom prst="rect">
            <a:avLst/>
          </a:prstGeom>
          <a:noFill/>
        </p:spPr>
        <p:txBody>
          <a:bodyPr wrap="square" rtlCol="0">
            <a:spAutoFit/>
          </a:bodyPr>
          <a:lstStyle/>
          <a:p>
            <a:r>
              <a:rPr lang="en-US" dirty="0"/>
              <a:t>Compliance</a:t>
            </a:r>
          </a:p>
        </p:txBody>
      </p:sp>
      <p:sp>
        <p:nvSpPr>
          <p:cNvPr id="29" name="TextBox 28">
            <a:extLst>
              <a:ext uri="{FF2B5EF4-FFF2-40B4-BE49-F238E27FC236}">
                <a16:creationId xmlns:a16="http://schemas.microsoft.com/office/drawing/2014/main" id="{64A438E5-182E-49CA-A47E-659793898062}"/>
              </a:ext>
            </a:extLst>
          </p:cNvPr>
          <p:cNvSpPr txBox="1"/>
          <p:nvPr/>
        </p:nvSpPr>
        <p:spPr>
          <a:xfrm>
            <a:off x="402184" y="1651911"/>
            <a:ext cx="5027584" cy="3046988"/>
          </a:xfrm>
          <a:prstGeom prst="rect">
            <a:avLst/>
          </a:prstGeom>
          <a:noFill/>
        </p:spPr>
        <p:txBody>
          <a:bodyPr wrap="square" rtlCol="0">
            <a:spAutoFit/>
          </a:bodyPr>
          <a:lstStyle/>
          <a:p>
            <a:r>
              <a:rPr lang="en-US" sz="1200" b="1" dirty="0"/>
              <a:t>Section 508 Compliance</a:t>
            </a:r>
            <a:r>
              <a:rPr lang="en-US" sz="1200" dirty="0"/>
              <a:t> refers to creating content that is accessible to all learners according to the standards set out in Section 508 of the Workforce Rehabilitation Act. Section 508 standards and templates are built into </a:t>
            </a:r>
            <a:r>
              <a:rPr lang="en-US" sz="1200" dirty="0" err="1"/>
              <a:t>hiCreo</a:t>
            </a:r>
            <a:r>
              <a:rPr lang="en-US" sz="1200" dirty="0"/>
              <a:t>.</a:t>
            </a:r>
          </a:p>
          <a:p>
            <a:endParaRPr lang="en-US" sz="1200" dirty="0"/>
          </a:p>
          <a:p>
            <a:r>
              <a:rPr lang="en-US" sz="1200" b="1" dirty="0"/>
              <a:t>Sharable Content Object Reference Model (SCORM) Compliance </a:t>
            </a:r>
            <a:r>
              <a:rPr lang="en-US" sz="1200" dirty="0"/>
              <a:t>refers to creating content that is interoperable. Adherence to SCORM leverages interoperability, portability, reusability, sequencing, and durability. </a:t>
            </a:r>
            <a:r>
              <a:rPr lang="en-US" sz="1200" dirty="0" err="1"/>
              <a:t>hiCreo’s</a:t>
            </a:r>
            <a:r>
              <a:rPr lang="en-US" sz="1200" dirty="0"/>
              <a:t> course packages conform with a SCORM 1.2 module. </a:t>
            </a:r>
          </a:p>
          <a:p>
            <a:endParaRPr lang="en-US" sz="1200" b="1" dirty="0"/>
          </a:p>
          <a:p>
            <a:r>
              <a:rPr lang="en-US" sz="1200" b="1" strike="sngStrike" dirty="0"/>
              <a:t>Section 508 Compliance</a:t>
            </a:r>
            <a:r>
              <a:rPr lang="en-US" sz="1200" strike="sngStrike" dirty="0"/>
              <a:t> refers to creating content that is accessible to all learners according to the standards set out in Section 508 of the Workforce Rehabilitation Act.</a:t>
            </a:r>
          </a:p>
          <a:p>
            <a:endParaRPr lang="en-US" sz="1200" strike="sngStrike" dirty="0"/>
          </a:p>
          <a:p>
            <a:r>
              <a:rPr lang="en-US" sz="1200" b="1" strike="sngStrike" dirty="0"/>
              <a:t>SCORM-compliant eLearning</a:t>
            </a:r>
            <a:r>
              <a:rPr lang="en-US" sz="1200" strike="sngStrike" dirty="0"/>
              <a:t> is necessary if you are delivering and tracking graded learning content via a Learning Management System, or </a:t>
            </a:r>
            <a:r>
              <a:rPr lang="en-US" sz="1200" strike="sngStrike" dirty="0" err="1"/>
              <a:t>LMS</a:t>
            </a:r>
            <a:r>
              <a:rPr lang="en-US" sz="1200" strike="sngStrike" dirty="0"/>
              <a:t>.</a:t>
            </a:r>
          </a:p>
          <a:p>
            <a:endParaRPr lang="en-US" sz="1200" b="1" dirty="0"/>
          </a:p>
        </p:txBody>
      </p:sp>
      <p:pic>
        <p:nvPicPr>
          <p:cNvPr id="3" name="Picture 2">
            <a:extLst>
              <a:ext uri="{FF2B5EF4-FFF2-40B4-BE49-F238E27FC236}">
                <a16:creationId xmlns:a16="http://schemas.microsoft.com/office/drawing/2014/main" id="{E539DB2B-CE98-4E8C-8036-018F27EFB597}"/>
              </a:ext>
            </a:extLst>
          </p:cNvPr>
          <p:cNvPicPr>
            <a:picLocks noChangeAspect="1"/>
          </p:cNvPicPr>
          <p:nvPr/>
        </p:nvPicPr>
        <p:blipFill>
          <a:blip r:embed="rId3"/>
          <a:stretch>
            <a:fillRect/>
          </a:stretch>
        </p:blipFill>
        <p:spPr>
          <a:xfrm>
            <a:off x="402184" y="782661"/>
            <a:ext cx="608637" cy="557776"/>
          </a:xfrm>
          <a:prstGeom prst="rect">
            <a:avLst/>
          </a:prstGeom>
        </p:spPr>
      </p:pic>
    </p:spTree>
    <p:extLst>
      <p:ext uri="{BB962C8B-B14F-4D97-AF65-F5344CB8AC3E}">
        <p14:creationId xmlns:p14="http://schemas.microsoft.com/office/powerpoint/2010/main" val="881136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9AE4005BFDDC4E9AB28064FD77EC0C" ma:contentTypeVersion="9" ma:contentTypeDescription="Create a new document." ma:contentTypeScope="" ma:versionID="6ee0a26462d7ea193cc07d47ac43d411">
  <xsd:schema xmlns:xsd="http://www.w3.org/2001/XMLSchema" xmlns:xs="http://www.w3.org/2001/XMLSchema" xmlns:p="http://schemas.microsoft.com/office/2006/metadata/properties" xmlns:ns2="1b7caa39-9ba5-4df5-a412-e6d22fd8820f" xmlns:ns3="cbbe4425-fd15-4a17-ad13-3e9622e65e53" targetNamespace="http://schemas.microsoft.com/office/2006/metadata/properties" ma:root="true" ma:fieldsID="8666a3f92f3cce099f89e01c0b17b030" ns2:_="" ns3:_="">
    <xsd:import namespace="1b7caa39-9ba5-4df5-a412-e6d22fd8820f"/>
    <xsd:import namespace="cbbe4425-fd15-4a17-ad13-3e9622e65e5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caa39-9ba5-4df5-a412-e6d22fd8820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be4425-fd15-4a17-ad13-3e9622e65e5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6A483E-11E8-4565-878D-0A0028E76580}">
  <ds:schemaRefs>
    <ds:schemaRef ds:uri="1b7caa39-9ba5-4df5-a412-e6d22fd8820f"/>
    <ds:schemaRef ds:uri="http://schemas.microsoft.com/office/2006/documentManagement/types"/>
    <ds:schemaRef ds:uri="http://purl.org/dc/elements/1.1/"/>
    <ds:schemaRef ds:uri="http://schemas.microsoft.com/office/2006/metadata/properties"/>
    <ds:schemaRef ds:uri="cbbe4425-fd15-4a17-ad13-3e9622e65e53"/>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0DAC0D5-C470-4AFB-B681-F0FBE1BD8884}">
  <ds:schemaRefs>
    <ds:schemaRef ds:uri="http://schemas.microsoft.com/sharepoint/v3/contenttype/forms"/>
  </ds:schemaRefs>
</ds:datastoreItem>
</file>

<file path=customXml/itemProps3.xml><?xml version="1.0" encoding="utf-8"?>
<ds:datastoreItem xmlns:ds="http://schemas.openxmlformats.org/officeDocument/2006/customXml" ds:itemID="{B1F293A7-BB32-4EBD-9889-4CA009EBA6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7caa39-9ba5-4df5-a412-e6d22fd8820f"/>
    <ds:schemaRef ds:uri="cbbe4425-fd15-4a17-ad13-3e9622e65e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3486</TotalTime>
  <Words>1842</Words>
  <Application>Microsoft Office PowerPoint</Application>
  <PresentationFormat>Widescreen</PresentationFormat>
  <Paragraphs>252</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Berger</dc:creator>
  <cp:keywords>hiCreo Website</cp:keywords>
  <cp:lastModifiedBy>Victoria Berger</cp:lastModifiedBy>
  <cp:revision>417</cp:revision>
  <cp:lastPrinted>2019-11-19T14:10:28Z</cp:lastPrinted>
  <dcterms:modified xsi:type="dcterms:W3CDTF">2020-03-23T02:03:27Z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0x010100B29AE4005BFDDC4E9AB28064FD77EC0C</vt:lpwstr>
  </property>
</Properties>
</file>