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Source Serif Pro"/>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SourceSerifPro-regular.fntdata"/><Relationship Id="rId21" Type="http://schemas.openxmlformats.org/officeDocument/2006/relationships/slide" Target="slides/slide15.xml"/><Relationship Id="rId24" Type="http://schemas.openxmlformats.org/officeDocument/2006/relationships/font" Target="fonts/SourceSerifPro-italic.fntdata"/><Relationship Id="rId23" Type="http://schemas.openxmlformats.org/officeDocument/2006/relationships/font" Target="fonts/SourceSerif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penSans-regular.fntdata"/><Relationship Id="rId25" Type="http://schemas.openxmlformats.org/officeDocument/2006/relationships/font" Target="fonts/SourceSerifPro-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299a2196f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299a2196f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https://docs.google.com/document/d/1ciT_CXlh_Vd-uaI4M97DXrNQV_8_KghKfngXS10ShIY/edit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299a2196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299a2196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299a2196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299a2196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299a2196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299a2196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299a2196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299a2196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423e05d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423e05d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299a2196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299a2196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299a2196f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299a2196f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299a2196f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299a2196f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299a2196f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299a2196f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299a2196f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299a2196f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299a2196f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299a2196f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299a2196f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299a2196f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299a2196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299a2196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299a2196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299a2196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p:nvPr/>
        </p:nvSpPr>
        <p:spPr>
          <a:xfrm>
            <a:off x="0" y="4711800"/>
            <a:ext cx="9144000" cy="431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6"/>
          <p:cNvSpPr/>
          <p:nvPr/>
        </p:nvSpPr>
        <p:spPr>
          <a:xfrm>
            <a:off x="0" y="4625125"/>
            <a:ext cx="9144000" cy="4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1999200" y="239300"/>
            <a:ext cx="5742300" cy="732300"/>
          </a:xfrm>
          <a:prstGeom prst="rect">
            <a:avLst/>
          </a:prstGeom>
        </p:spPr>
        <p:txBody>
          <a:bodyPr anchorCtr="0" anchor="t" bIns="91425" lIns="91425" spcFirstLastPara="1" rIns="91425" wrap="square" tIns="0">
            <a:normAutofit/>
          </a:bodyPr>
          <a:lstStyle>
            <a:lvl1pPr lvl="0" rtl="0" algn="ctr">
              <a:spcBef>
                <a:spcPts val="0"/>
              </a:spcBef>
              <a:spcAft>
                <a:spcPts val="0"/>
              </a:spcAft>
              <a:buSzPts val="2800"/>
              <a:buFont typeface="Source Serif Pro"/>
              <a:buNone/>
              <a:defRPr>
                <a:latin typeface="Source Serif Pro"/>
                <a:ea typeface="Source Serif Pro"/>
                <a:cs typeface="Source Serif Pro"/>
                <a:sym typeface="Source Serif Pr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6"/>
          <p:cNvSpPr txBox="1"/>
          <p:nvPr>
            <p:ph idx="1" type="body"/>
          </p:nvPr>
        </p:nvSpPr>
        <p:spPr>
          <a:xfrm>
            <a:off x="441150" y="1152475"/>
            <a:ext cx="46179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1"/>
              </a:buClr>
              <a:buSzPts val="1800"/>
              <a:buFont typeface="Source Serif Pro"/>
              <a:buChar char="●"/>
              <a:defRPr>
                <a:solidFill>
                  <a:schemeClr val="dk1"/>
                </a:solidFill>
                <a:latin typeface="Source Serif Pro"/>
                <a:ea typeface="Source Serif Pro"/>
                <a:cs typeface="Source Serif Pro"/>
                <a:sym typeface="Source Serif Pro"/>
              </a:defRPr>
            </a:lvl1pPr>
            <a:lvl2pPr indent="-317500" lvl="1" marL="914400" rtl="0">
              <a:spcBef>
                <a:spcPts val="0"/>
              </a:spcBef>
              <a:spcAft>
                <a:spcPts val="0"/>
              </a:spcAft>
              <a:buClr>
                <a:schemeClr val="dk1"/>
              </a:buClr>
              <a:buSzPts val="1400"/>
              <a:buFont typeface="Source Serif Pro"/>
              <a:buChar char="○"/>
              <a:defRPr>
                <a:solidFill>
                  <a:schemeClr val="dk1"/>
                </a:solidFill>
                <a:latin typeface="Source Serif Pro"/>
                <a:ea typeface="Source Serif Pro"/>
                <a:cs typeface="Source Serif Pro"/>
                <a:sym typeface="Source Serif Pro"/>
              </a:defRPr>
            </a:lvl2pPr>
            <a:lvl3pPr indent="-317500" lvl="2" marL="1371600" rtl="0">
              <a:spcBef>
                <a:spcPts val="0"/>
              </a:spcBef>
              <a:spcAft>
                <a:spcPts val="0"/>
              </a:spcAft>
              <a:buClr>
                <a:schemeClr val="dk1"/>
              </a:buClr>
              <a:buSzPts val="1400"/>
              <a:buFont typeface="Source Serif Pro"/>
              <a:buChar char="■"/>
              <a:defRPr>
                <a:solidFill>
                  <a:schemeClr val="dk1"/>
                </a:solidFill>
                <a:latin typeface="Source Serif Pro"/>
                <a:ea typeface="Source Serif Pro"/>
                <a:cs typeface="Source Serif Pro"/>
                <a:sym typeface="Source Serif Pro"/>
              </a:defRPr>
            </a:lvl3pPr>
            <a:lvl4pPr indent="-317500" lvl="3" marL="1828800" rtl="0">
              <a:spcBef>
                <a:spcPts val="0"/>
              </a:spcBef>
              <a:spcAft>
                <a:spcPts val="0"/>
              </a:spcAft>
              <a:buClr>
                <a:schemeClr val="dk1"/>
              </a:buClr>
              <a:buSzPts val="1400"/>
              <a:buFont typeface="Source Serif Pro"/>
              <a:buChar char="●"/>
              <a:defRPr>
                <a:solidFill>
                  <a:schemeClr val="dk1"/>
                </a:solidFill>
                <a:latin typeface="Source Serif Pro"/>
                <a:ea typeface="Source Serif Pro"/>
                <a:cs typeface="Source Serif Pro"/>
                <a:sym typeface="Source Serif Pro"/>
              </a:defRPr>
            </a:lvl4pPr>
            <a:lvl5pPr indent="-317500" lvl="4" marL="2286000" rtl="0">
              <a:spcBef>
                <a:spcPts val="0"/>
              </a:spcBef>
              <a:spcAft>
                <a:spcPts val="0"/>
              </a:spcAft>
              <a:buClr>
                <a:schemeClr val="dk1"/>
              </a:buClr>
              <a:buSzPts val="1400"/>
              <a:buFont typeface="Source Serif Pro"/>
              <a:buChar char="○"/>
              <a:defRPr>
                <a:solidFill>
                  <a:schemeClr val="dk1"/>
                </a:solidFill>
                <a:latin typeface="Source Serif Pro"/>
                <a:ea typeface="Source Serif Pro"/>
                <a:cs typeface="Source Serif Pro"/>
                <a:sym typeface="Source Serif Pro"/>
              </a:defRPr>
            </a:lvl5pPr>
            <a:lvl6pPr indent="-317500" lvl="5" marL="2743200" rtl="0">
              <a:spcBef>
                <a:spcPts val="0"/>
              </a:spcBef>
              <a:spcAft>
                <a:spcPts val="0"/>
              </a:spcAft>
              <a:buClr>
                <a:schemeClr val="dk1"/>
              </a:buClr>
              <a:buSzPts val="1400"/>
              <a:buFont typeface="Source Serif Pro"/>
              <a:buChar char="■"/>
              <a:defRPr>
                <a:solidFill>
                  <a:schemeClr val="dk1"/>
                </a:solidFill>
                <a:latin typeface="Source Serif Pro"/>
                <a:ea typeface="Source Serif Pro"/>
                <a:cs typeface="Source Serif Pro"/>
                <a:sym typeface="Source Serif Pro"/>
              </a:defRPr>
            </a:lvl6pPr>
            <a:lvl7pPr indent="-317500" lvl="6" marL="3200400" rtl="0">
              <a:spcBef>
                <a:spcPts val="0"/>
              </a:spcBef>
              <a:spcAft>
                <a:spcPts val="0"/>
              </a:spcAft>
              <a:buClr>
                <a:schemeClr val="dk1"/>
              </a:buClr>
              <a:buSzPts val="1400"/>
              <a:buFont typeface="Source Serif Pro"/>
              <a:buChar char="●"/>
              <a:defRPr>
                <a:solidFill>
                  <a:schemeClr val="dk1"/>
                </a:solidFill>
                <a:latin typeface="Source Serif Pro"/>
                <a:ea typeface="Source Serif Pro"/>
                <a:cs typeface="Source Serif Pro"/>
                <a:sym typeface="Source Serif Pro"/>
              </a:defRPr>
            </a:lvl7pPr>
            <a:lvl8pPr indent="-317500" lvl="7" marL="3657600" rtl="0">
              <a:spcBef>
                <a:spcPts val="0"/>
              </a:spcBef>
              <a:spcAft>
                <a:spcPts val="0"/>
              </a:spcAft>
              <a:buClr>
                <a:schemeClr val="dk1"/>
              </a:buClr>
              <a:buSzPts val="1400"/>
              <a:buFont typeface="Source Serif Pro"/>
              <a:buChar char="○"/>
              <a:defRPr>
                <a:solidFill>
                  <a:schemeClr val="dk1"/>
                </a:solidFill>
                <a:latin typeface="Source Serif Pro"/>
                <a:ea typeface="Source Serif Pro"/>
                <a:cs typeface="Source Serif Pro"/>
                <a:sym typeface="Source Serif Pro"/>
              </a:defRPr>
            </a:lvl8pPr>
            <a:lvl9pPr indent="-317500" lvl="8" marL="4114800" rtl="0">
              <a:spcBef>
                <a:spcPts val="0"/>
              </a:spcBef>
              <a:spcAft>
                <a:spcPts val="0"/>
              </a:spcAft>
              <a:buClr>
                <a:schemeClr val="dk1"/>
              </a:buClr>
              <a:buSzPts val="1400"/>
              <a:buFont typeface="Source Serif Pro"/>
              <a:buChar char="■"/>
              <a:defRPr>
                <a:solidFill>
                  <a:schemeClr val="dk1"/>
                </a:solidFill>
                <a:latin typeface="Source Serif Pro"/>
                <a:ea typeface="Source Serif Pro"/>
                <a:cs typeface="Source Serif Pro"/>
                <a:sym typeface="Source Serif Pro"/>
              </a:defRPr>
            </a:lvl9pPr>
          </a:lstStyle>
          <a:p/>
        </p:txBody>
      </p:sp>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b="1">
                <a:solidFill>
                  <a:srgbClr val="F3F3F3"/>
                </a:solidFill>
                <a:latin typeface="Open Sans"/>
                <a:ea typeface="Open Sans"/>
                <a:cs typeface="Open Sans"/>
                <a:sym typeface="Open Sans"/>
              </a:defRPr>
            </a:lvl1pPr>
            <a:lvl2pPr lvl="1" rtl="0">
              <a:buNone/>
              <a:defRPr b="1">
                <a:solidFill>
                  <a:srgbClr val="F3F3F3"/>
                </a:solidFill>
                <a:latin typeface="Open Sans"/>
                <a:ea typeface="Open Sans"/>
                <a:cs typeface="Open Sans"/>
                <a:sym typeface="Open Sans"/>
              </a:defRPr>
            </a:lvl2pPr>
            <a:lvl3pPr lvl="2" rtl="0">
              <a:buNone/>
              <a:defRPr b="1">
                <a:solidFill>
                  <a:srgbClr val="F3F3F3"/>
                </a:solidFill>
                <a:latin typeface="Open Sans"/>
                <a:ea typeface="Open Sans"/>
                <a:cs typeface="Open Sans"/>
                <a:sym typeface="Open Sans"/>
              </a:defRPr>
            </a:lvl3pPr>
            <a:lvl4pPr lvl="3" rtl="0">
              <a:buNone/>
              <a:defRPr b="1">
                <a:solidFill>
                  <a:srgbClr val="F3F3F3"/>
                </a:solidFill>
                <a:latin typeface="Open Sans"/>
                <a:ea typeface="Open Sans"/>
                <a:cs typeface="Open Sans"/>
                <a:sym typeface="Open Sans"/>
              </a:defRPr>
            </a:lvl4pPr>
            <a:lvl5pPr lvl="4" rtl="0">
              <a:buNone/>
              <a:defRPr b="1">
                <a:solidFill>
                  <a:srgbClr val="F3F3F3"/>
                </a:solidFill>
                <a:latin typeface="Open Sans"/>
                <a:ea typeface="Open Sans"/>
                <a:cs typeface="Open Sans"/>
                <a:sym typeface="Open Sans"/>
              </a:defRPr>
            </a:lvl5pPr>
            <a:lvl6pPr lvl="5" rtl="0">
              <a:buNone/>
              <a:defRPr b="1">
                <a:solidFill>
                  <a:srgbClr val="F3F3F3"/>
                </a:solidFill>
                <a:latin typeface="Open Sans"/>
                <a:ea typeface="Open Sans"/>
                <a:cs typeface="Open Sans"/>
                <a:sym typeface="Open Sans"/>
              </a:defRPr>
            </a:lvl6pPr>
            <a:lvl7pPr lvl="6" rtl="0">
              <a:buNone/>
              <a:defRPr b="1">
                <a:solidFill>
                  <a:srgbClr val="F3F3F3"/>
                </a:solidFill>
                <a:latin typeface="Open Sans"/>
                <a:ea typeface="Open Sans"/>
                <a:cs typeface="Open Sans"/>
                <a:sym typeface="Open Sans"/>
              </a:defRPr>
            </a:lvl7pPr>
            <a:lvl8pPr lvl="7" rtl="0">
              <a:buNone/>
              <a:defRPr b="1">
                <a:solidFill>
                  <a:srgbClr val="F3F3F3"/>
                </a:solidFill>
                <a:latin typeface="Open Sans"/>
                <a:ea typeface="Open Sans"/>
                <a:cs typeface="Open Sans"/>
                <a:sym typeface="Open Sans"/>
              </a:defRPr>
            </a:lvl8pPr>
            <a:lvl9pPr lvl="8" rtl="0">
              <a:buNone/>
              <a:defRPr b="1">
                <a:solidFill>
                  <a:srgbClr val="F3F3F3"/>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pic>
        <p:nvPicPr>
          <p:cNvPr id="67" name="Google Shape;67;p16"/>
          <p:cNvPicPr preferRelativeResize="0"/>
          <p:nvPr/>
        </p:nvPicPr>
        <p:blipFill>
          <a:blip r:embed="rId2">
            <a:alphaModFix/>
          </a:blip>
          <a:stretch>
            <a:fillRect/>
          </a:stretch>
        </p:blipFill>
        <p:spPr>
          <a:xfrm>
            <a:off x="513700" y="239300"/>
            <a:ext cx="898590" cy="572701"/>
          </a:xfrm>
          <a:prstGeom prst="rect">
            <a:avLst/>
          </a:prstGeom>
          <a:noFill/>
          <a:ln>
            <a:noFill/>
          </a:ln>
        </p:spPr>
      </p:pic>
      <p:pic>
        <p:nvPicPr>
          <p:cNvPr id="68" name="Google Shape;68;p16"/>
          <p:cNvPicPr preferRelativeResize="0"/>
          <p:nvPr/>
        </p:nvPicPr>
        <p:blipFill>
          <a:blip r:embed="rId3">
            <a:alphaModFix/>
          </a:blip>
          <a:stretch>
            <a:fillRect/>
          </a:stretch>
        </p:blipFill>
        <p:spPr>
          <a:xfrm>
            <a:off x="8354576" y="239300"/>
            <a:ext cx="572700" cy="572700"/>
          </a:xfrm>
          <a:prstGeom prst="rect">
            <a:avLst/>
          </a:prstGeom>
          <a:noFill/>
          <a:ln>
            <a:noFill/>
          </a:ln>
        </p:spPr>
      </p:pic>
      <p:sp>
        <p:nvSpPr>
          <p:cNvPr id="69" name="Google Shape;69;p16"/>
          <p:cNvSpPr/>
          <p:nvPr/>
        </p:nvSpPr>
        <p:spPr>
          <a:xfrm>
            <a:off x="0" y="14100"/>
            <a:ext cx="216000" cy="5091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3" name="Google Shape;73;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4" name="Google Shape;8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5" name="Shape 85"/>
        <p:cNvGrpSpPr/>
        <p:nvPr/>
      </p:nvGrpSpPr>
      <p:grpSpPr>
        <a:xfrm>
          <a:off x="0" y="0"/>
          <a:ext cx="0" cy="0"/>
          <a:chOff x="0" y="0"/>
          <a:chExt cx="0" cy="0"/>
        </a:xfrm>
      </p:grpSpPr>
      <p:sp>
        <p:nvSpPr>
          <p:cNvPr id="86" name="Google Shape;86;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8" name="Google Shape;88;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9" name="Google Shape;89;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0" name="Google Shape;9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93" name="Google Shape;9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6" name="Google Shape;96;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hyperlink" Target="https://www.nytimes.com/2017/05/29/us/computer-science-cheating.html" TargetMode="External"/><Relationship Id="rId4" Type="http://schemas.openxmlformats.org/officeDocument/2006/relationships/hyperlink" Target="http://fortune.com/2017/02/13/oracle-google-appea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5"/>
          <p:cNvSpPr txBox="1"/>
          <p:nvPr>
            <p:ph type="ctrTitle"/>
          </p:nvPr>
        </p:nvSpPr>
        <p:spPr>
          <a:xfrm>
            <a:off x="3224000" y="1478000"/>
            <a:ext cx="55509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780">
                <a:latin typeface="Source Serif Pro"/>
                <a:ea typeface="Source Serif Pro"/>
                <a:cs typeface="Source Serif Pro"/>
                <a:sym typeface="Source Serif Pro"/>
              </a:rPr>
              <a:t>Ethics Case Studies</a:t>
            </a:r>
            <a:endParaRPr sz="3780">
              <a:latin typeface="Source Serif Pro"/>
              <a:ea typeface="Source Serif Pro"/>
              <a:cs typeface="Source Serif Pro"/>
              <a:sym typeface="Source Serif Pro"/>
            </a:endParaRPr>
          </a:p>
        </p:txBody>
      </p:sp>
      <p:sp>
        <p:nvSpPr>
          <p:cNvPr id="105" name="Google Shape;105;p25"/>
          <p:cNvSpPr txBox="1"/>
          <p:nvPr>
            <p:ph idx="1" type="subTitle"/>
          </p:nvPr>
        </p:nvSpPr>
        <p:spPr>
          <a:xfrm>
            <a:off x="3259775" y="2571750"/>
            <a:ext cx="55152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Source Serif Pro"/>
                <a:ea typeface="Source Serif Pro"/>
                <a:cs typeface="Source Serif Pro"/>
                <a:sym typeface="Source Serif Pro"/>
              </a:rPr>
              <a:t>Intro to Computer Systems</a:t>
            </a:r>
            <a:endParaRPr>
              <a:latin typeface="Source Serif Pro"/>
              <a:ea typeface="Source Serif Pro"/>
              <a:cs typeface="Source Serif Pro"/>
              <a:sym typeface="Source Serif Pro"/>
            </a:endParaRPr>
          </a:p>
        </p:txBody>
      </p:sp>
      <p:sp>
        <p:nvSpPr>
          <p:cNvPr id="106" name="Google Shape;106;p25"/>
          <p:cNvSpPr txBox="1"/>
          <p:nvPr>
            <p:ph idx="1" type="subTitle"/>
          </p:nvPr>
        </p:nvSpPr>
        <p:spPr>
          <a:xfrm>
            <a:off x="3307200" y="3364350"/>
            <a:ext cx="5515200" cy="43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solidFill>
                  <a:schemeClr val="dk1"/>
                </a:solidFill>
                <a:latin typeface="Source Serif Pro"/>
                <a:ea typeface="Source Serif Pro"/>
                <a:cs typeface="Source Serif Pro"/>
                <a:sym typeface="Source Serif Pro"/>
              </a:rPr>
              <a:t>05MAY</a:t>
            </a:r>
            <a:r>
              <a:rPr lang="en" sz="1700">
                <a:solidFill>
                  <a:schemeClr val="dk1"/>
                </a:solidFill>
                <a:latin typeface="Source Serif Pro"/>
                <a:ea typeface="Source Serif Pro"/>
                <a:cs typeface="Source Serif Pro"/>
                <a:sym typeface="Source Serif Pro"/>
              </a:rPr>
              <a:t>21</a:t>
            </a:r>
            <a:endParaRPr sz="1700">
              <a:solidFill>
                <a:schemeClr val="dk1"/>
              </a:solidFill>
              <a:latin typeface="Source Serif Pro"/>
              <a:ea typeface="Source Serif Pro"/>
              <a:cs typeface="Source Serif Pro"/>
              <a:sym typeface="Source Serif Pro"/>
            </a:endParaRPr>
          </a:p>
        </p:txBody>
      </p:sp>
      <p:sp>
        <p:nvSpPr>
          <p:cNvPr id="107" name="Google Shape;107;p25"/>
          <p:cNvSpPr/>
          <p:nvPr/>
        </p:nvSpPr>
        <p:spPr>
          <a:xfrm>
            <a:off x="0" y="4655050"/>
            <a:ext cx="9144000" cy="488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08" name="Google Shape;108;p25"/>
          <p:cNvSpPr txBox="1"/>
          <p:nvPr/>
        </p:nvSpPr>
        <p:spPr>
          <a:xfrm>
            <a:off x="4090975" y="235663"/>
            <a:ext cx="3510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accent2"/>
                </a:solidFill>
                <a:latin typeface="Source Serif Pro"/>
                <a:ea typeface="Source Serif Pro"/>
                <a:cs typeface="Source Serif Pro"/>
                <a:sym typeface="Source Serif Pro"/>
              </a:rPr>
              <a:t>Carnegie Mellon University</a:t>
            </a:r>
            <a:endParaRPr b="1" sz="1300">
              <a:solidFill>
                <a:schemeClr val="accent2"/>
              </a:solidFill>
              <a:latin typeface="Source Serif Pro"/>
              <a:ea typeface="Source Serif Pro"/>
              <a:cs typeface="Source Serif Pro"/>
              <a:sym typeface="Source Serif Pro"/>
            </a:endParaRPr>
          </a:p>
          <a:p>
            <a:pPr indent="0" lvl="0" marL="0" rtl="0" algn="l">
              <a:spcBef>
                <a:spcPts val="0"/>
              </a:spcBef>
              <a:spcAft>
                <a:spcPts val="0"/>
              </a:spcAft>
              <a:buNone/>
            </a:pPr>
            <a:r>
              <a:rPr lang="en" sz="1300">
                <a:latin typeface="Open Sans"/>
                <a:ea typeface="Open Sans"/>
                <a:cs typeface="Open Sans"/>
                <a:sym typeface="Open Sans"/>
              </a:rPr>
              <a:t>School of Computer Science</a:t>
            </a:r>
            <a:endParaRPr sz="1300">
              <a:latin typeface="Open Sans"/>
              <a:ea typeface="Open Sans"/>
              <a:cs typeface="Open Sans"/>
              <a:sym typeface="Open Sans"/>
            </a:endParaRPr>
          </a:p>
        </p:txBody>
      </p:sp>
      <p:pic>
        <p:nvPicPr>
          <p:cNvPr id="109" name="Google Shape;109;p25"/>
          <p:cNvPicPr preferRelativeResize="0"/>
          <p:nvPr/>
        </p:nvPicPr>
        <p:blipFill>
          <a:blip r:embed="rId3">
            <a:alphaModFix/>
          </a:blip>
          <a:stretch>
            <a:fillRect/>
          </a:stretch>
        </p:blipFill>
        <p:spPr>
          <a:xfrm>
            <a:off x="3259700" y="162226"/>
            <a:ext cx="731872" cy="731873"/>
          </a:xfrm>
          <a:prstGeom prst="rect">
            <a:avLst/>
          </a:prstGeom>
          <a:noFill/>
          <a:ln>
            <a:noFill/>
          </a:ln>
        </p:spPr>
      </p:pic>
      <p:sp>
        <p:nvSpPr>
          <p:cNvPr id="110" name="Google Shape;11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1" name="Google Shape;111;p25"/>
          <p:cNvPicPr preferRelativeResize="0"/>
          <p:nvPr/>
        </p:nvPicPr>
        <p:blipFill>
          <a:blip r:embed="rId4">
            <a:alphaModFix/>
          </a:blip>
          <a:stretch>
            <a:fillRect/>
          </a:stretch>
        </p:blipFill>
        <p:spPr>
          <a:xfrm>
            <a:off x="176100" y="982000"/>
            <a:ext cx="2954900" cy="29548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4"/>
          <p:cNvSpPr txBox="1"/>
          <p:nvPr>
            <p:ph type="title"/>
          </p:nvPr>
        </p:nvSpPr>
        <p:spPr>
          <a:xfrm>
            <a:off x="1999200" y="239300"/>
            <a:ext cx="5742300" cy="732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SzPts val="990"/>
              <a:buNone/>
            </a:pPr>
            <a:r>
              <a:rPr lang="en" sz="2020"/>
              <a:t>Code I’m still </a:t>
            </a:r>
            <a:r>
              <a:rPr lang="en" sz="2020"/>
              <a:t>ashamed</a:t>
            </a:r>
            <a:r>
              <a:rPr lang="en" sz="2020"/>
              <a:t> of-1</a:t>
            </a:r>
            <a:endParaRPr sz="2020">
              <a:latin typeface="Source Serif Pro"/>
              <a:ea typeface="Source Serif Pro"/>
              <a:cs typeface="Source Serif Pro"/>
              <a:sym typeface="Source Serif Pro"/>
            </a:endParaRPr>
          </a:p>
        </p:txBody>
      </p:sp>
      <p:sp>
        <p:nvSpPr>
          <p:cNvPr id="177" name="Google Shape;17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8" name="Google Shape;178;p34"/>
          <p:cNvSpPr txBox="1"/>
          <p:nvPr/>
        </p:nvSpPr>
        <p:spPr>
          <a:xfrm>
            <a:off x="551575" y="1027325"/>
            <a:ext cx="8356500" cy="263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Source Serif Pro"/>
                <a:ea typeface="Source Serif Pro"/>
                <a:cs typeface="Source Serif Pro"/>
                <a:sym typeface="Source Serif Pro"/>
              </a:rPr>
              <a:t>Bill Sourour was working on a project he was given for a medical firm to design a website targeted at women. A feature of the website included a quiz that recommended a type of drug based on the answers. However, the requirements for the quiz feature was that no matter what answers were inputted, the quiz would recommend the same prescription drug.</a:t>
            </a:r>
            <a:endParaRPr>
              <a:latin typeface="Source Serif Pro"/>
              <a:ea typeface="Source Serif Pro"/>
              <a:cs typeface="Source Serif Pro"/>
              <a:sym typeface="Source Serif Pro"/>
            </a:endParaRPr>
          </a:p>
          <a:p>
            <a:pPr indent="0" lvl="0" marL="0" rtl="0" algn="l">
              <a:lnSpc>
                <a:spcPct val="115000"/>
              </a:lnSpc>
              <a:spcBef>
                <a:spcPts val="0"/>
              </a:spcBef>
              <a:spcAft>
                <a:spcPts val="0"/>
              </a:spcAft>
              <a:buNone/>
            </a:pPr>
            <a:r>
              <a:t/>
            </a:r>
            <a:endParaRPr>
              <a:latin typeface="Source Serif Pro"/>
              <a:ea typeface="Source Serif Pro"/>
              <a:cs typeface="Source Serif Pro"/>
              <a:sym typeface="Source Serif Pro"/>
            </a:endParaRPr>
          </a:p>
          <a:p>
            <a:pPr indent="0" lvl="0" marL="0" rtl="0" algn="l">
              <a:lnSpc>
                <a:spcPct val="115000"/>
              </a:lnSpc>
              <a:spcBef>
                <a:spcPts val="0"/>
              </a:spcBef>
              <a:spcAft>
                <a:spcPts val="0"/>
              </a:spcAft>
              <a:buNone/>
            </a:pPr>
            <a:r>
              <a:rPr lang="en">
                <a:latin typeface="Source Serif Pro"/>
                <a:ea typeface="Source Serif Pro"/>
                <a:cs typeface="Source Serif Pro"/>
                <a:sym typeface="Source Serif Pro"/>
              </a:rPr>
              <a:t>Although Sourour had no deliberate part in the firm’s intentions, he never felt okay about writing that code, emphasizing that developers are often the last lines of defense against potentially dangerous and unethical practices.</a:t>
            </a:r>
            <a:endParaRPr>
              <a:latin typeface="Source Serif Pro"/>
              <a:ea typeface="Source Serif Pro"/>
              <a:cs typeface="Source Serif Pro"/>
              <a:sym typeface="Source Serif Pro"/>
            </a:endParaRPr>
          </a:p>
          <a:p>
            <a:pPr indent="0" lvl="0" marL="0" rtl="0" algn="l">
              <a:lnSpc>
                <a:spcPct val="115000"/>
              </a:lnSpc>
              <a:spcBef>
                <a:spcPts val="0"/>
              </a:spcBef>
              <a:spcAft>
                <a:spcPts val="0"/>
              </a:spcAft>
              <a:buNone/>
            </a:pPr>
            <a:r>
              <a:t/>
            </a:r>
            <a:endParaRPr>
              <a:latin typeface="Source Serif Pro"/>
              <a:ea typeface="Source Serif Pro"/>
              <a:cs typeface="Source Serif Pro"/>
              <a:sym typeface="Source Serif Pro"/>
            </a:endParaRPr>
          </a:p>
          <a:p>
            <a:pPr indent="0" lvl="0" marL="0" rtl="0" algn="l">
              <a:lnSpc>
                <a:spcPct val="115000"/>
              </a:lnSpc>
              <a:spcBef>
                <a:spcPts val="0"/>
              </a:spcBef>
              <a:spcAft>
                <a:spcPts val="0"/>
              </a:spcAft>
              <a:buNone/>
            </a:pPr>
            <a:r>
              <a:rPr lang="en">
                <a:latin typeface="Source Serif Pro"/>
                <a:ea typeface="Source Serif Pro"/>
                <a:cs typeface="Source Serif Pro"/>
                <a:sym typeface="Source Serif Pro"/>
              </a:rPr>
              <a:t>Why might this programmer be not okay with the project he worked on? </a:t>
            </a:r>
            <a:endParaRPr>
              <a:latin typeface="Source Serif Pro"/>
              <a:ea typeface="Source Serif Pro"/>
              <a:cs typeface="Source Serif Pro"/>
              <a:sym typeface="Source Serif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ph type="title"/>
          </p:nvPr>
        </p:nvSpPr>
        <p:spPr>
          <a:xfrm>
            <a:off x="1999200" y="239300"/>
            <a:ext cx="5742300" cy="732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SzPts val="990"/>
              <a:buNone/>
            </a:pPr>
            <a:r>
              <a:rPr lang="en" sz="2020"/>
              <a:t>Code I’m still ashamed of-2</a:t>
            </a:r>
            <a:endParaRPr sz="2020"/>
          </a:p>
          <a:p>
            <a:pPr indent="0" lvl="0" marL="0" rtl="0" algn="ctr">
              <a:spcBef>
                <a:spcPts val="0"/>
              </a:spcBef>
              <a:spcAft>
                <a:spcPts val="0"/>
              </a:spcAft>
              <a:buSzPts val="990"/>
              <a:buNone/>
            </a:pPr>
            <a:r>
              <a:t/>
            </a:r>
            <a:endParaRPr sz="2020"/>
          </a:p>
        </p:txBody>
      </p:sp>
      <p:sp>
        <p:nvSpPr>
          <p:cNvPr id="184" name="Google Shape;18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5" name="Google Shape;185;p35"/>
          <p:cNvSpPr txBox="1"/>
          <p:nvPr>
            <p:ph idx="1" type="body"/>
          </p:nvPr>
        </p:nvSpPr>
        <p:spPr>
          <a:xfrm>
            <a:off x="441150" y="1152475"/>
            <a:ext cx="4617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solidFill>
                  <a:srgbClr val="000000"/>
                </a:solidFill>
                <a:latin typeface="Source Serif Pro"/>
                <a:ea typeface="Source Serif Pro"/>
                <a:cs typeface="Source Serif Pro"/>
                <a:sym typeface="Source Serif Pro"/>
              </a:rPr>
              <a:t>Extra Info: Bill saw a news report </a:t>
            </a:r>
            <a:r>
              <a:rPr lang="en" sz="1400">
                <a:solidFill>
                  <a:srgbClr val="000000"/>
                </a:solidFill>
                <a:latin typeface="Source Serif Pro"/>
                <a:ea typeface="Source Serif Pro"/>
                <a:cs typeface="Source Serif Pro"/>
                <a:sym typeface="Source Serif Pro"/>
              </a:rPr>
              <a:t>showing a young girl who took the prescription drug, he designed the website for, had committed suicide. As it turned out the side effects of the drug were severe depression and suicidal thoughts. </a:t>
            </a:r>
            <a:endParaRPr sz="1400">
              <a:solidFill>
                <a:srgbClr val="000000"/>
              </a:solidFill>
              <a:latin typeface="Source Serif Pro"/>
              <a:ea typeface="Source Serif Pro"/>
              <a:cs typeface="Source Serif Pro"/>
              <a:sym typeface="Source Serif Pro"/>
            </a:endParaRPr>
          </a:p>
          <a:p>
            <a:pPr indent="0" lvl="0" marL="0" rtl="0" algn="l">
              <a:spcBef>
                <a:spcPts val="0"/>
              </a:spcBef>
              <a:spcAft>
                <a:spcPts val="0"/>
              </a:spcAft>
              <a:buNone/>
            </a:pPr>
            <a:r>
              <a:t/>
            </a:r>
            <a:endParaRPr sz="1400">
              <a:solidFill>
                <a:srgbClr val="000000"/>
              </a:solidFill>
              <a:latin typeface="Source Serif Pro"/>
              <a:ea typeface="Source Serif Pro"/>
              <a:cs typeface="Source Serif Pro"/>
              <a:sym typeface="Source Serif Pro"/>
            </a:endParaRPr>
          </a:p>
          <a:p>
            <a:pPr indent="0" lvl="0" marL="0" rtl="0" algn="l">
              <a:spcBef>
                <a:spcPts val="0"/>
              </a:spcBef>
              <a:spcAft>
                <a:spcPts val="0"/>
              </a:spcAft>
              <a:buNone/>
            </a:pPr>
            <a:r>
              <a:rPr lang="en" sz="1400">
                <a:solidFill>
                  <a:srgbClr val="000000"/>
                </a:solidFill>
                <a:latin typeface="Source Serif Pro"/>
                <a:ea typeface="Source Serif Pro"/>
                <a:cs typeface="Source Serif Pro"/>
                <a:sym typeface="Source Serif Pro"/>
              </a:rPr>
              <a:t>COVID-19 Vaccine Scenario: You are tasked with designing a website to recommend a COVID-19 vaccine based on a quiz. Although the website looks unbiased, Johnson &amp; Johnson wants the quiz to only give their vaccine as the quiz result. Is there a conflict of interest? How would you approach this scenario?</a:t>
            </a:r>
            <a:endParaRPr/>
          </a:p>
        </p:txBody>
      </p:sp>
      <p:sp>
        <p:nvSpPr>
          <p:cNvPr id="186" name="Google Shape;186;p35"/>
          <p:cNvSpPr txBox="1"/>
          <p:nvPr>
            <p:ph idx="4294967295"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Source Serif Pro"/>
              <a:buChar char="●"/>
            </a:pPr>
            <a:r>
              <a:rPr lang="en">
                <a:solidFill>
                  <a:schemeClr val="dk1"/>
                </a:solidFill>
                <a:latin typeface="Source Serif Pro"/>
                <a:ea typeface="Source Serif Pro"/>
                <a:cs typeface="Source Serif Pro"/>
                <a:sym typeface="Source Serif Pro"/>
              </a:rPr>
              <a:t>Expected Outcomes</a:t>
            </a:r>
            <a:endParaRPr>
              <a:solidFill>
                <a:schemeClr val="dk1"/>
              </a:solidFill>
              <a:latin typeface="Source Serif Pro"/>
              <a:ea typeface="Source Serif Pro"/>
              <a:cs typeface="Source Serif Pro"/>
              <a:sym typeface="Source Serif Pro"/>
            </a:endParaRPr>
          </a:p>
          <a:p>
            <a:pPr indent="-317500" lvl="1" marL="914400" rtl="0" algn="l">
              <a:spcBef>
                <a:spcPts val="0"/>
              </a:spcBef>
              <a:spcAft>
                <a:spcPts val="0"/>
              </a:spcAft>
              <a:buClr>
                <a:schemeClr val="dk1"/>
              </a:buClr>
              <a:buSzPts val="1400"/>
              <a:buFont typeface="Source Serif Pro"/>
              <a:buChar char="○"/>
            </a:pPr>
            <a:r>
              <a:rPr lang="en">
                <a:solidFill>
                  <a:schemeClr val="dk1"/>
                </a:solidFill>
                <a:latin typeface="Source Serif Pro"/>
                <a:ea typeface="Source Serif Pro"/>
                <a:cs typeface="Source Serif Pro"/>
                <a:sym typeface="Source Serif Pro"/>
              </a:rPr>
              <a:t>Understand that conflicts of interests between programmer and companies exist </a:t>
            </a:r>
            <a:endParaRPr>
              <a:solidFill>
                <a:schemeClr val="dk1"/>
              </a:solidFill>
              <a:latin typeface="Source Serif Pro"/>
              <a:ea typeface="Source Serif Pro"/>
              <a:cs typeface="Source Serif Pro"/>
              <a:sym typeface="Source Serif Pro"/>
            </a:endParaRPr>
          </a:p>
          <a:p>
            <a:pPr indent="-317500" lvl="1" marL="914400" rtl="0" algn="l">
              <a:spcBef>
                <a:spcPts val="0"/>
              </a:spcBef>
              <a:spcAft>
                <a:spcPts val="0"/>
              </a:spcAft>
              <a:buClr>
                <a:schemeClr val="dk1"/>
              </a:buClr>
              <a:buSzPts val="1400"/>
              <a:buFont typeface="Source Serif Pro"/>
              <a:buChar char="○"/>
            </a:pPr>
            <a:r>
              <a:rPr lang="en">
                <a:solidFill>
                  <a:schemeClr val="dk1"/>
                </a:solidFill>
                <a:latin typeface="Source Serif Pro"/>
                <a:ea typeface="Source Serif Pro"/>
                <a:cs typeface="Source Serif Pro"/>
                <a:sym typeface="Source Serif Pro"/>
              </a:rPr>
              <a:t>Gain awareness of the responsibility you as a programmer have to address intentions of the projects you work on.  </a:t>
            </a:r>
            <a:endParaRPr>
              <a:solidFill>
                <a:schemeClr val="dk1"/>
              </a:solidFill>
              <a:latin typeface="Source Serif Pro"/>
              <a:ea typeface="Source Serif Pro"/>
              <a:cs typeface="Source Serif Pro"/>
              <a:sym typeface="Source Serif Pro"/>
            </a:endParaRPr>
          </a:p>
          <a:p>
            <a:pPr indent="0" lvl="0" marL="0" rtl="0" algn="l">
              <a:spcBef>
                <a:spcPts val="1000"/>
              </a:spcBef>
              <a:spcAft>
                <a:spcPts val="1200"/>
              </a:spcAft>
              <a:buNone/>
            </a:pPr>
            <a:r>
              <a:t/>
            </a:r>
            <a:endParaRPr>
              <a:solidFill>
                <a:schemeClr val="dk1"/>
              </a:solidFill>
              <a:latin typeface="Source Serif Pro"/>
              <a:ea typeface="Source Serif Pro"/>
              <a:cs typeface="Source Serif Pro"/>
              <a:sym typeface="Source Serif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txBox="1"/>
          <p:nvPr>
            <p:ph type="title"/>
          </p:nvPr>
        </p:nvSpPr>
        <p:spPr>
          <a:xfrm>
            <a:off x="1999200" y="239300"/>
            <a:ext cx="5742300" cy="732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SzPts val="990"/>
              <a:buNone/>
            </a:pPr>
            <a:r>
              <a:rPr lang="en" sz="2020"/>
              <a:t>Heartbleed Bug-1</a:t>
            </a:r>
            <a:endParaRPr sz="2020">
              <a:latin typeface="Source Serif Pro"/>
              <a:ea typeface="Source Serif Pro"/>
              <a:cs typeface="Source Serif Pro"/>
              <a:sym typeface="Source Serif Pro"/>
            </a:endParaRPr>
          </a:p>
        </p:txBody>
      </p:sp>
      <p:sp>
        <p:nvSpPr>
          <p:cNvPr id="192" name="Google Shape;192;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36"/>
          <p:cNvSpPr txBox="1"/>
          <p:nvPr/>
        </p:nvSpPr>
        <p:spPr>
          <a:xfrm>
            <a:off x="551575" y="1027325"/>
            <a:ext cx="8356500" cy="355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highlight>
                  <a:srgbClr val="FFFFFF"/>
                </a:highlight>
                <a:latin typeface="Source Serif Pro"/>
                <a:ea typeface="Source Serif Pro"/>
                <a:cs typeface="Source Serif Pro"/>
                <a:sym typeface="Source Serif Pro"/>
              </a:rPr>
              <a:t>The Heartbleed bug was a serious flaw in OpenSSL, encryption software that powers a lot of secure communications on the web. the SSL standard includes a heartbeat option, which allows a computer at one end of an SSL connection to send a short message to verify that the other computer is still online and get a response back. Researchers found that it's possible to send a cleverly formed, malicious heartbeat message that tricks the computer at the other end into divulging secret information. Specifically, a vulnerable computer can be tricked into transmitting the contents of the server's memory, known as RAM.</a:t>
            </a:r>
            <a:endParaRPr sz="1200">
              <a:highlight>
                <a:srgbClr val="FFFFFF"/>
              </a:highlight>
              <a:latin typeface="Source Serif Pro"/>
              <a:ea typeface="Source Serif Pro"/>
              <a:cs typeface="Source Serif Pro"/>
              <a:sym typeface="Source Serif Pro"/>
            </a:endParaRPr>
          </a:p>
          <a:p>
            <a:pPr indent="0" lvl="0" marL="0" rtl="0" algn="l">
              <a:lnSpc>
                <a:spcPct val="115000"/>
              </a:lnSpc>
              <a:spcBef>
                <a:spcPts val="0"/>
              </a:spcBef>
              <a:spcAft>
                <a:spcPts val="0"/>
              </a:spcAft>
              <a:buNone/>
            </a:pPr>
            <a:r>
              <a:t/>
            </a:r>
            <a:endParaRPr sz="1200">
              <a:highlight>
                <a:srgbClr val="FFFFFF"/>
              </a:highlight>
              <a:latin typeface="Source Serif Pro"/>
              <a:ea typeface="Source Serif Pro"/>
              <a:cs typeface="Source Serif Pro"/>
              <a:sym typeface="Source Serif Pro"/>
            </a:endParaRPr>
          </a:p>
          <a:p>
            <a:pPr indent="0" lvl="0" marL="0" rtl="0" algn="l">
              <a:lnSpc>
                <a:spcPct val="115000"/>
              </a:lnSpc>
              <a:spcBef>
                <a:spcPts val="0"/>
              </a:spcBef>
              <a:spcAft>
                <a:spcPts val="0"/>
              </a:spcAft>
              <a:buNone/>
            </a:pPr>
            <a:r>
              <a:rPr lang="en" sz="1200">
                <a:highlight>
                  <a:srgbClr val="FFFFFF"/>
                </a:highlight>
                <a:latin typeface="Source Serif Pro"/>
                <a:ea typeface="Source Serif Pro"/>
                <a:cs typeface="Source Serif Pro"/>
                <a:sym typeface="Source Serif Pro"/>
              </a:rPr>
              <a:t>How did this begin?</a:t>
            </a:r>
            <a:endParaRPr sz="1200">
              <a:highlight>
                <a:srgbClr val="FFFFFF"/>
              </a:highlight>
              <a:latin typeface="Source Serif Pro"/>
              <a:ea typeface="Source Serif Pro"/>
              <a:cs typeface="Source Serif Pro"/>
              <a:sym typeface="Source Serif Pro"/>
            </a:endParaRPr>
          </a:p>
          <a:p>
            <a:pPr indent="0" lvl="0" marL="0" rtl="0" algn="l">
              <a:lnSpc>
                <a:spcPct val="115000"/>
              </a:lnSpc>
              <a:spcBef>
                <a:spcPts val="0"/>
              </a:spcBef>
              <a:spcAft>
                <a:spcPts val="0"/>
              </a:spcAft>
              <a:buNone/>
            </a:pPr>
            <a:r>
              <a:rPr lang="en" sz="1200">
                <a:highlight>
                  <a:srgbClr val="FFFFFF"/>
                </a:highlight>
                <a:latin typeface="Source Serif Pro"/>
                <a:ea typeface="Source Serif Pro"/>
                <a:cs typeface="Source Serif Pro"/>
                <a:sym typeface="Source Serif Pro"/>
              </a:rPr>
              <a:t>For secure connections that use TLS, a heartbeat message is used to check if a peer (server) is still available without </a:t>
            </a:r>
            <a:r>
              <a:rPr lang="en" sz="1200">
                <a:highlight>
                  <a:srgbClr val="FFFFFF"/>
                </a:highlight>
                <a:latin typeface="Source Serif Pro"/>
                <a:ea typeface="Source Serif Pro"/>
                <a:cs typeface="Source Serif Pro"/>
                <a:sym typeface="Source Serif Pro"/>
              </a:rPr>
              <a:t>negotiating</a:t>
            </a:r>
            <a:r>
              <a:rPr lang="en" sz="1200">
                <a:highlight>
                  <a:srgbClr val="FFFFFF"/>
                </a:highlight>
                <a:latin typeface="Source Serif Pro"/>
                <a:ea typeface="Source Serif Pro"/>
                <a:cs typeface="Source Serif Pro"/>
                <a:sym typeface="Source Serif Pro"/>
              </a:rPr>
              <a:t> the connection each time.</a:t>
            </a:r>
            <a:r>
              <a:rPr lang="en" sz="1200">
                <a:highlight>
                  <a:srgbClr val="FFFFFF"/>
                </a:highlight>
                <a:latin typeface="Source Serif Pro"/>
                <a:ea typeface="Source Serif Pro"/>
                <a:cs typeface="Source Serif Pro"/>
                <a:sym typeface="Source Serif Pro"/>
              </a:rPr>
              <a:t> This feature was proposed by Robin Seggelmann in 2012 with open-source OpenSSL library, which contained a small bug in the new feature. </a:t>
            </a:r>
            <a:r>
              <a:rPr lang="en" sz="1200">
                <a:highlight>
                  <a:srgbClr val="FFFFFF"/>
                </a:highlight>
                <a:latin typeface="Source Serif Pro"/>
                <a:ea typeface="Source Serif Pro"/>
                <a:cs typeface="Source Serif Pro"/>
                <a:sym typeface="Source Serif Pro"/>
              </a:rPr>
              <a:t>To keep the connection alive, the test payload returned by the peer must have exactly the same content and length as in the heartbeat request. This is where OpenSSL software failed to implement one of the checks. OpenSSL 1.0.1 was released in March 2012 with heartbeat support enabled by default becoming widely deployed on servers worldwide to increase security. </a:t>
            </a:r>
            <a:endParaRPr sz="1200">
              <a:highlight>
                <a:srgbClr val="FFFFFF"/>
              </a:highlight>
              <a:latin typeface="Source Serif Pro"/>
              <a:ea typeface="Source Serif Pro"/>
              <a:cs typeface="Source Serif Pro"/>
              <a:sym typeface="Source Serif Pro"/>
            </a:endParaRPr>
          </a:p>
          <a:p>
            <a:pPr indent="0" lvl="0" marL="0" rtl="0" algn="l">
              <a:lnSpc>
                <a:spcPct val="115000"/>
              </a:lnSpc>
              <a:spcBef>
                <a:spcPts val="0"/>
              </a:spcBef>
              <a:spcAft>
                <a:spcPts val="0"/>
              </a:spcAft>
              <a:buNone/>
            </a:pPr>
            <a:r>
              <a:t/>
            </a:r>
            <a:endParaRPr sz="1200">
              <a:highlight>
                <a:srgbClr val="FFFFFF"/>
              </a:highlight>
              <a:latin typeface="Source Serif Pro"/>
              <a:ea typeface="Source Serif Pro"/>
              <a:cs typeface="Source Serif Pro"/>
              <a:sym typeface="Source Serif Pro"/>
            </a:endParaRPr>
          </a:p>
          <a:p>
            <a:pPr indent="0" lvl="0" marL="0" rtl="0" algn="l">
              <a:lnSpc>
                <a:spcPct val="115000"/>
              </a:lnSpc>
              <a:spcBef>
                <a:spcPts val="0"/>
              </a:spcBef>
              <a:spcAft>
                <a:spcPts val="0"/>
              </a:spcAft>
              <a:buNone/>
            </a:pPr>
            <a:r>
              <a:t/>
            </a:r>
            <a:endParaRPr sz="1200">
              <a:highlight>
                <a:srgbClr val="FFFFFF"/>
              </a:highlight>
              <a:latin typeface="Source Serif Pro"/>
              <a:ea typeface="Source Serif Pro"/>
              <a:cs typeface="Source Serif Pro"/>
              <a:sym typeface="Source Serif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1999200" y="239300"/>
            <a:ext cx="5742300" cy="732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SzPts val="990"/>
              <a:buNone/>
            </a:pPr>
            <a:r>
              <a:rPr lang="en" sz="2020"/>
              <a:t>Heartbleed Bug-2</a:t>
            </a:r>
            <a:endParaRPr sz="2020">
              <a:latin typeface="Source Serif Pro"/>
              <a:ea typeface="Source Serif Pro"/>
              <a:cs typeface="Source Serif Pro"/>
              <a:sym typeface="Source Serif Pro"/>
            </a:endParaRPr>
          </a:p>
        </p:txBody>
      </p:sp>
      <p:sp>
        <p:nvSpPr>
          <p:cNvPr id="199" name="Google Shape;199;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37"/>
          <p:cNvSpPr txBox="1"/>
          <p:nvPr>
            <p:ph idx="1" type="body"/>
          </p:nvPr>
        </p:nvSpPr>
        <p:spPr>
          <a:xfrm>
            <a:off x="441150" y="1152475"/>
            <a:ext cx="46179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3E3E3E"/>
              </a:buClr>
              <a:buSzPts val="1200"/>
              <a:buFont typeface="Source Serif Pro"/>
              <a:buChar char="●"/>
            </a:pPr>
            <a:r>
              <a:rPr lang="en" sz="1200">
                <a:solidFill>
                  <a:srgbClr val="3E3E3E"/>
                </a:solidFill>
                <a:highlight>
                  <a:srgbClr val="FFFFFF"/>
                </a:highlight>
                <a:latin typeface="Source Serif Pro"/>
                <a:ea typeface="Source Serif Pro"/>
                <a:cs typeface="Source Serif Pro"/>
                <a:sym typeface="Source Serif Pro"/>
              </a:rPr>
              <a:t>Lessons learned from Heartbleed Vulnerability</a:t>
            </a:r>
            <a:endParaRPr sz="1200">
              <a:solidFill>
                <a:srgbClr val="3E3E3E"/>
              </a:solidFill>
              <a:highlight>
                <a:srgbClr val="FFFFFF"/>
              </a:highlight>
              <a:latin typeface="Source Serif Pro"/>
              <a:ea typeface="Source Serif Pro"/>
              <a:cs typeface="Source Serif Pro"/>
              <a:sym typeface="Source Serif Pro"/>
            </a:endParaRPr>
          </a:p>
          <a:p>
            <a:pPr indent="-304800" lvl="1" marL="914400" rtl="0" algn="l">
              <a:spcBef>
                <a:spcPts val="0"/>
              </a:spcBef>
              <a:spcAft>
                <a:spcPts val="0"/>
              </a:spcAft>
              <a:buClr>
                <a:srgbClr val="3E3E3E"/>
              </a:buClr>
              <a:buSzPts val="1200"/>
              <a:buFont typeface="Source Serif Pro"/>
              <a:buChar char="○"/>
            </a:pPr>
            <a:r>
              <a:rPr lang="en" sz="1200">
                <a:solidFill>
                  <a:srgbClr val="3E3E3E"/>
                </a:solidFill>
                <a:highlight>
                  <a:srgbClr val="FFFFFF"/>
                </a:highlight>
                <a:latin typeface="Source Serif Pro"/>
                <a:ea typeface="Source Serif Pro"/>
                <a:cs typeface="Source Serif Pro"/>
                <a:sym typeface="Source Serif Pro"/>
              </a:rPr>
              <a:t>Heartbleed highlights the dangers of global reliance on open source software libraries that are maintained by small teams of volunteers. </a:t>
            </a:r>
            <a:endParaRPr sz="1200">
              <a:solidFill>
                <a:srgbClr val="3E3E3E"/>
              </a:solidFill>
              <a:highlight>
                <a:srgbClr val="FFFFFF"/>
              </a:highlight>
              <a:latin typeface="Source Serif Pro"/>
              <a:ea typeface="Source Serif Pro"/>
              <a:cs typeface="Source Serif Pro"/>
              <a:sym typeface="Source Serif Pro"/>
            </a:endParaRPr>
          </a:p>
          <a:p>
            <a:pPr indent="-304800" lvl="1" marL="914400" rtl="0" algn="l">
              <a:spcBef>
                <a:spcPts val="0"/>
              </a:spcBef>
              <a:spcAft>
                <a:spcPts val="0"/>
              </a:spcAft>
              <a:buClr>
                <a:srgbClr val="3E3E3E"/>
              </a:buClr>
              <a:buSzPts val="1200"/>
              <a:buFont typeface="Source Serif Pro"/>
              <a:buChar char="○"/>
            </a:pPr>
            <a:r>
              <a:rPr lang="en" sz="1200">
                <a:solidFill>
                  <a:srgbClr val="3E3E3E"/>
                </a:solidFill>
                <a:highlight>
                  <a:srgbClr val="FFFFFF"/>
                </a:highlight>
                <a:latin typeface="Source Serif Pro"/>
                <a:ea typeface="Source Serif Pro"/>
                <a:cs typeface="Source Serif Pro"/>
                <a:sym typeface="Source Serif Pro"/>
              </a:rPr>
              <a:t>Trivial bugs like Heartbleed can have the capability to spread into security-critical software without detection worldwide.</a:t>
            </a:r>
            <a:endParaRPr sz="1200">
              <a:solidFill>
                <a:srgbClr val="3E3E3E"/>
              </a:solidFill>
              <a:highlight>
                <a:srgbClr val="FFFFFF"/>
              </a:highlight>
              <a:latin typeface="Source Serif Pro"/>
              <a:ea typeface="Source Serif Pro"/>
              <a:cs typeface="Source Serif Pro"/>
              <a:sym typeface="Source Serif Pro"/>
            </a:endParaRPr>
          </a:p>
          <a:p>
            <a:pPr indent="-304800" lvl="0" marL="457200" rtl="0" algn="l">
              <a:spcBef>
                <a:spcPts val="0"/>
              </a:spcBef>
              <a:spcAft>
                <a:spcPts val="0"/>
              </a:spcAft>
              <a:buClr>
                <a:srgbClr val="3E3E3E"/>
              </a:buClr>
              <a:buSzPts val="1200"/>
              <a:buFont typeface="Source Serif Pro"/>
              <a:buChar char="●"/>
            </a:pPr>
            <a:r>
              <a:rPr lang="en" sz="1200">
                <a:solidFill>
                  <a:srgbClr val="3E3E3E"/>
                </a:solidFill>
                <a:highlight>
                  <a:srgbClr val="FFFFFF"/>
                </a:highlight>
                <a:latin typeface="Source Serif Pro"/>
                <a:ea typeface="Source Serif Pro"/>
                <a:cs typeface="Source Serif Pro"/>
                <a:sym typeface="Source Serif Pro"/>
              </a:rPr>
              <a:t>Discussion</a:t>
            </a:r>
            <a:r>
              <a:rPr lang="en" sz="1200">
                <a:solidFill>
                  <a:srgbClr val="3E3E3E"/>
                </a:solidFill>
                <a:highlight>
                  <a:srgbClr val="FFFFFF"/>
                </a:highlight>
                <a:latin typeface="Source Serif Pro"/>
                <a:ea typeface="Source Serif Pro"/>
                <a:cs typeface="Source Serif Pro"/>
                <a:sym typeface="Source Serif Pro"/>
              </a:rPr>
              <a:t> Questions</a:t>
            </a:r>
            <a:endParaRPr sz="1200">
              <a:solidFill>
                <a:srgbClr val="3E3E3E"/>
              </a:solidFill>
              <a:highlight>
                <a:srgbClr val="FFFFFF"/>
              </a:highlight>
              <a:latin typeface="Source Serif Pro"/>
              <a:ea typeface="Source Serif Pro"/>
              <a:cs typeface="Source Serif Pro"/>
              <a:sym typeface="Source Serif Pro"/>
            </a:endParaRPr>
          </a:p>
          <a:p>
            <a:pPr indent="-304800" lvl="1" marL="914400" rtl="0" algn="l">
              <a:spcBef>
                <a:spcPts val="0"/>
              </a:spcBef>
              <a:spcAft>
                <a:spcPts val="0"/>
              </a:spcAft>
              <a:buClr>
                <a:srgbClr val="3E3E3E"/>
              </a:buClr>
              <a:buSzPts val="1200"/>
              <a:buFont typeface="Source Serif Pro"/>
              <a:buChar char="○"/>
            </a:pPr>
            <a:r>
              <a:rPr lang="en" sz="1200">
                <a:solidFill>
                  <a:srgbClr val="3E3E3E"/>
                </a:solidFill>
                <a:highlight>
                  <a:srgbClr val="FFFFFF"/>
                </a:highlight>
                <a:latin typeface="Source Serif Pro"/>
                <a:ea typeface="Source Serif Pro"/>
                <a:cs typeface="Source Serif Pro"/>
                <a:sym typeface="Source Serif Pro"/>
              </a:rPr>
              <a:t>Is there any software that are inherently “bug free” or invulnerable?</a:t>
            </a:r>
            <a:endParaRPr sz="1200">
              <a:solidFill>
                <a:srgbClr val="3E3E3E"/>
              </a:solidFill>
              <a:highlight>
                <a:srgbClr val="FFFFFF"/>
              </a:highlight>
              <a:latin typeface="Source Serif Pro"/>
              <a:ea typeface="Source Serif Pro"/>
              <a:cs typeface="Source Serif Pro"/>
              <a:sym typeface="Source Serif Pro"/>
            </a:endParaRPr>
          </a:p>
          <a:p>
            <a:pPr indent="-304800" lvl="1" marL="914400" rtl="0" algn="l">
              <a:spcBef>
                <a:spcPts val="0"/>
              </a:spcBef>
              <a:spcAft>
                <a:spcPts val="0"/>
              </a:spcAft>
              <a:buClr>
                <a:srgbClr val="3E3E3E"/>
              </a:buClr>
              <a:buSzPts val="1200"/>
              <a:buFont typeface="Source Serif Pro"/>
              <a:buChar char="○"/>
            </a:pPr>
            <a:r>
              <a:rPr lang="en" sz="1200">
                <a:solidFill>
                  <a:srgbClr val="3E3E3E"/>
                </a:solidFill>
                <a:highlight>
                  <a:srgbClr val="FFFFFF"/>
                </a:highlight>
                <a:latin typeface="Source Serif Pro"/>
                <a:ea typeface="Source Serif Pro"/>
                <a:cs typeface="Source Serif Pro"/>
                <a:sym typeface="Source Serif Pro"/>
              </a:rPr>
              <a:t>Is there a solution to mitigate open source resource vulnerabilities?</a:t>
            </a:r>
            <a:endParaRPr sz="1200">
              <a:solidFill>
                <a:srgbClr val="3E3E3E"/>
              </a:solidFill>
              <a:highlight>
                <a:srgbClr val="FFFFFF"/>
              </a:highlight>
              <a:latin typeface="Source Serif Pro"/>
              <a:ea typeface="Source Serif Pro"/>
              <a:cs typeface="Source Serif Pro"/>
              <a:sym typeface="Source Serif Pro"/>
            </a:endParaRPr>
          </a:p>
        </p:txBody>
      </p:sp>
      <p:sp>
        <p:nvSpPr>
          <p:cNvPr id="201" name="Google Shape;201;p37"/>
          <p:cNvSpPr txBox="1"/>
          <p:nvPr>
            <p:ph idx="4294967295"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Source Serif Pro"/>
              <a:buChar char="●"/>
            </a:pPr>
            <a:r>
              <a:rPr lang="en">
                <a:solidFill>
                  <a:schemeClr val="dk1"/>
                </a:solidFill>
                <a:latin typeface="Source Serif Pro"/>
                <a:ea typeface="Source Serif Pro"/>
                <a:cs typeface="Source Serif Pro"/>
                <a:sym typeface="Source Serif Pro"/>
              </a:rPr>
              <a:t>Expected Outcomes</a:t>
            </a:r>
            <a:endParaRPr>
              <a:solidFill>
                <a:schemeClr val="dk1"/>
              </a:solidFill>
              <a:latin typeface="Source Serif Pro"/>
              <a:ea typeface="Source Serif Pro"/>
              <a:cs typeface="Source Serif Pro"/>
              <a:sym typeface="Source Serif Pro"/>
            </a:endParaRPr>
          </a:p>
          <a:p>
            <a:pPr indent="-317500" lvl="1" marL="914400" rtl="0" algn="l">
              <a:spcBef>
                <a:spcPts val="0"/>
              </a:spcBef>
              <a:spcAft>
                <a:spcPts val="0"/>
              </a:spcAft>
              <a:buClr>
                <a:schemeClr val="dk1"/>
              </a:buClr>
              <a:buSzPts val="1400"/>
              <a:buFont typeface="Source Serif Pro"/>
              <a:buChar char="○"/>
            </a:pPr>
            <a:r>
              <a:rPr lang="en">
                <a:solidFill>
                  <a:schemeClr val="dk1"/>
                </a:solidFill>
                <a:latin typeface="Source Serif Pro"/>
                <a:ea typeface="Source Serif Pro"/>
                <a:cs typeface="Source Serif Pro"/>
                <a:sym typeface="Source Serif Pro"/>
              </a:rPr>
              <a:t>Understand that all code is inherently vulnerable</a:t>
            </a:r>
            <a:endParaRPr>
              <a:solidFill>
                <a:schemeClr val="dk1"/>
              </a:solidFill>
              <a:latin typeface="Source Serif Pro"/>
              <a:ea typeface="Source Serif Pro"/>
              <a:cs typeface="Source Serif Pro"/>
              <a:sym typeface="Source Serif Pro"/>
            </a:endParaRPr>
          </a:p>
          <a:p>
            <a:pPr indent="-317500" lvl="1" marL="914400" rtl="0" algn="l">
              <a:spcBef>
                <a:spcPts val="0"/>
              </a:spcBef>
              <a:spcAft>
                <a:spcPts val="0"/>
              </a:spcAft>
              <a:buClr>
                <a:schemeClr val="dk1"/>
              </a:buClr>
              <a:buSzPts val="1400"/>
              <a:buFont typeface="Source Serif Pro"/>
              <a:buChar char="○"/>
            </a:pPr>
            <a:r>
              <a:rPr lang="en">
                <a:solidFill>
                  <a:schemeClr val="dk1"/>
                </a:solidFill>
                <a:latin typeface="Source Serif Pro"/>
                <a:ea typeface="Source Serif Pro"/>
                <a:cs typeface="Source Serif Pro"/>
                <a:sym typeface="Source Serif Pro"/>
              </a:rPr>
              <a:t>Understand what the Heartbleed Bug is and the security flaws created from it</a:t>
            </a:r>
            <a:endParaRPr>
              <a:solidFill>
                <a:schemeClr val="dk1"/>
              </a:solidFill>
              <a:latin typeface="Source Serif Pro"/>
              <a:ea typeface="Source Serif Pro"/>
              <a:cs typeface="Source Serif Pro"/>
              <a:sym typeface="Source Serif Pro"/>
            </a:endParaRPr>
          </a:p>
          <a:p>
            <a:pPr indent="-317500" lvl="1" marL="914400" rtl="0" algn="l">
              <a:spcBef>
                <a:spcPts val="0"/>
              </a:spcBef>
              <a:spcAft>
                <a:spcPts val="0"/>
              </a:spcAft>
              <a:buClr>
                <a:schemeClr val="dk1"/>
              </a:buClr>
              <a:buSzPts val="1400"/>
              <a:buFont typeface="Source Serif Pro"/>
              <a:buChar char="○"/>
            </a:pPr>
            <a:r>
              <a:t/>
            </a:r>
            <a:endParaRPr>
              <a:solidFill>
                <a:schemeClr val="dk1"/>
              </a:solidFill>
              <a:latin typeface="Source Serif Pro"/>
              <a:ea typeface="Source Serif Pro"/>
              <a:cs typeface="Source Serif Pro"/>
              <a:sym typeface="Source Serif Pro"/>
            </a:endParaRPr>
          </a:p>
          <a:p>
            <a:pPr indent="0" lvl="0" marL="0" rtl="0" algn="l">
              <a:spcBef>
                <a:spcPts val="1200"/>
              </a:spcBef>
              <a:spcAft>
                <a:spcPts val="1200"/>
              </a:spcAft>
              <a:buNone/>
            </a:pPr>
            <a:r>
              <a:t/>
            </a:r>
            <a:endParaRPr>
              <a:solidFill>
                <a:schemeClr val="dk1"/>
              </a:solidFill>
              <a:latin typeface="Source Serif Pro"/>
              <a:ea typeface="Source Serif Pro"/>
              <a:cs typeface="Source Serif Pro"/>
              <a:sym typeface="Source Serif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1999200" y="239300"/>
            <a:ext cx="5742300" cy="732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SzPts val="990"/>
              <a:buNone/>
            </a:pPr>
            <a:r>
              <a:rPr lang="en" sz="2020"/>
              <a:t>Plagiarism</a:t>
            </a:r>
            <a:endParaRPr sz="2020">
              <a:latin typeface="Source Serif Pro"/>
              <a:ea typeface="Source Serif Pro"/>
              <a:cs typeface="Source Serif Pro"/>
              <a:sym typeface="Source Serif Pro"/>
            </a:endParaRPr>
          </a:p>
        </p:txBody>
      </p:sp>
      <p:sp>
        <p:nvSpPr>
          <p:cNvPr id="207" name="Google Shape;207;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38"/>
          <p:cNvSpPr txBox="1"/>
          <p:nvPr/>
        </p:nvSpPr>
        <p:spPr>
          <a:xfrm>
            <a:off x="551575" y="1027325"/>
            <a:ext cx="8356500" cy="37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chemeClr val="dk1"/>
                </a:solidFill>
                <a:highlight>
                  <a:srgbClr val="FFFFFF"/>
                </a:highlight>
                <a:uFill>
                  <a:noFill/>
                </a:uFill>
                <a:hlinkClick r:id="rId3">
                  <a:extLst>
                    <a:ext uri="{A12FA001-AC4F-418D-AE19-62706E023703}">
                      <ahyp:hlinkClr val="tx"/>
                    </a:ext>
                  </a:extLst>
                </a:hlinkClick>
              </a:rPr>
              <a:t>According to a recent New York Times article</a:t>
            </a:r>
            <a:r>
              <a:rPr lang="en" sz="1350">
                <a:solidFill>
                  <a:schemeClr val="dk1"/>
                </a:solidFill>
                <a:highlight>
                  <a:srgbClr val="FFFFFF"/>
                </a:highlight>
              </a:rPr>
              <a:t>, at Brown University, more than half of the violations of the academic code involved cheating in computer science classes. Similarly, at Stanford, 20% of one computer science class were flagged for cheating.</a:t>
            </a:r>
            <a:endParaRPr sz="1350">
              <a:solidFill>
                <a:schemeClr val="dk1"/>
              </a:solidFill>
              <a:highlight>
                <a:srgbClr val="FFFFFF"/>
              </a:highlight>
            </a:endParaRPr>
          </a:p>
          <a:p>
            <a:pPr indent="0" lvl="0" marL="0" rtl="0" algn="l">
              <a:spcBef>
                <a:spcPts val="0"/>
              </a:spcBef>
              <a:spcAft>
                <a:spcPts val="0"/>
              </a:spcAft>
              <a:buNone/>
            </a:pPr>
            <a:r>
              <a:t/>
            </a:r>
            <a:endParaRPr sz="1350">
              <a:solidFill>
                <a:schemeClr val="dk1"/>
              </a:solidFill>
              <a:highlight>
                <a:srgbClr val="FFFFFF"/>
              </a:highlight>
            </a:endParaRPr>
          </a:p>
          <a:p>
            <a:pPr indent="0" lvl="0" marL="0" rtl="0" algn="l">
              <a:spcBef>
                <a:spcPts val="0"/>
              </a:spcBef>
              <a:spcAft>
                <a:spcPts val="0"/>
              </a:spcAft>
              <a:buNone/>
            </a:pPr>
            <a:r>
              <a:rPr lang="en" sz="1350">
                <a:solidFill>
                  <a:schemeClr val="dk1"/>
                </a:solidFill>
                <a:highlight>
                  <a:srgbClr val="FFFFFF"/>
                </a:highlight>
              </a:rPr>
              <a:t>The ‘fair use’ doctrine states that brief excerpts of copyright material may, under certain circumstances, be quoted verbatim for purposes such as criticism, news reporting, teaching, and research, without the need for permission from or payment to the copyright holder. </a:t>
            </a:r>
            <a:endParaRPr sz="1350">
              <a:solidFill>
                <a:schemeClr val="dk1"/>
              </a:solidFill>
              <a:highlight>
                <a:srgbClr val="FFFFFF"/>
              </a:highlight>
            </a:endParaRPr>
          </a:p>
          <a:p>
            <a:pPr indent="0" lvl="0" marL="0" rtl="0" algn="l">
              <a:spcBef>
                <a:spcPts val="0"/>
              </a:spcBef>
              <a:spcAft>
                <a:spcPts val="0"/>
              </a:spcAft>
              <a:buNone/>
            </a:pPr>
            <a:r>
              <a:t/>
            </a:r>
            <a:endParaRPr sz="1350">
              <a:solidFill>
                <a:schemeClr val="dk1"/>
              </a:solidFill>
              <a:highlight>
                <a:srgbClr val="FFFFFF"/>
              </a:highlight>
            </a:endParaRPr>
          </a:p>
          <a:p>
            <a:pPr indent="0" lvl="0" marL="0" rtl="0" algn="l">
              <a:spcBef>
                <a:spcPts val="0"/>
              </a:spcBef>
              <a:spcAft>
                <a:spcPts val="0"/>
              </a:spcAft>
              <a:buNone/>
            </a:pPr>
            <a:r>
              <a:rPr lang="en" sz="1350">
                <a:solidFill>
                  <a:schemeClr val="dk1"/>
                </a:solidFill>
                <a:highlight>
                  <a:srgbClr val="FFFFFF"/>
                </a:highlight>
              </a:rPr>
              <a:t>The issue of ‘fair use’ versus copyright infringements (or </a:t>
            </a:r>
            <a:r>
              <a:rPr lang="en" sz="1350">
                <a:solidFill>
                  <a:schemeClr val="dk1"/>
                </a:solidFill>
                <a:highlight>
                  <a:srgbClr val="FFFFFF"/>
                </a:highlight>
              </a:rPr>
              <a:t>plagiarism</a:t>
            </a:r>
            <a:r>
              <a:rPr lang="en" sz="1350">
                <a:solidFill>
                  <a:schemeClr val="dk1"/>
                </a:solidFill>
                <a:highlight>
                  <a:srgbClr val="FFFFFF"/>
                </a:highlight>
              </a:rPr>
              <a:t>) extends from the classroom to the courtroom, as in Oracle’s lawsuit against </a:t>
            </a:r>
            <a:r>
              <a:rPr lang="en" sz="1350">
                <a:solidFill>
                  <a:schemeClr val="dk1"/>
                </a:solidFill>
                <a:highlight>
                  <a:srgbClr val="FFFFFF"/>
                </a:highlight>
                <a:uFill>
                  <a:noFill/>
                </a:uFill>
                <a:hlinkClick r:id="rId4">
                  <a:extLst>
                    <a:ext uri="{A12FA001-AC4F-418D-AE19-62706E023703}">
                      <ahyp:hlinkClr val="tx"/>
                    </a:ext>
                  </a:extLst>
                </a:hlinkClick>
              </a:rPr>
              <a:t>Google over Google’s use of copyrighted Java APIs</a:t>
            </a:r>
            <a:r>
              <a:rPr lang="en" sz="1350">
                <a:solidFill>
                  <a:schemeClr val="dk1"/>
                </a:solidFill>
                <a:highlight>
                  <a:srgbClr val="FFFFFF"/>
                </a:highlight>
              </a:rPr>
              <a:t> owned by Oracle, which enabled Java applications to run on Android.</a:t>
            </a:r>
            <a:endParaRPr sz="1350">
              <a:solidFill>
                <a:schemeClr val="dk1"/>
              </a:solidFill>
              <a:highlight>
                <a:srgbClr val="FFFFFF"/>
              </a:highlight>
            </a:endParaRPr>
          </a:p>
          <a:p>
            <a:pPr indent="0" lvl="0" marL="0" rtl="0" algn="l">
              <a:lnSpc>
                <a:spcPct val="100000"/>
              </a:lnSpc>
              <a:spcBef>
                <a:spcPts val="0"/>
              </a:spcBef>
              <a:spcAft>
                <a:spcPts val="0"/>
              </a:spcAft>
              <a:buNone/>
            </a:pPr>
            <a:r>
              <a:t/>
            </a:r>
            <a:endParaRPr sz="1350">
              <a:solidFill>
                <a:schemeClr val="dk1"/>
              </a:solidFill>
              <a:highlight>
                <a:srgbClr val="FFFFFF"/>
              </a:highlight>
            </a:endParaRPr>
          </a:p>
          <a:p>
            <a:pPr indent="0" lvl="0" marL="0" rtl="0" algn="l">
              <a:lnSpc>
                <a:spcPct val="100000"/>
              </a:lnSpc>
              <a:spcBef>
                <a:spcPts val="1800"/>
              </a:spcBef>
              <a:spcAft>
                <a:spcPts val="0"/>
              </a:spcAft>
              <a:buNone/>
            </a:pPr>
            <a:r>
              <a:rPr lang="en" sz="1350">
                <a:solidFill>
                  <a:schemeClr val="dk1"/>
                </a:solidFill>
                <a:highlight>
                  <a:srgbClr val="FFFFFF"/>
                </a:highlight>
              </a:rPr>
              <a:t>What is the difference between plagiarism and fair use? Is it fair to equate plagiarism with copyright </a:t>
            </a:r>
            <a:r>
              <a:rPr lang="en" sz="1350">
                <a:solidFill>
                  <a:schemeClr val="dk1"/>
                </a:solidFill>
                <a:highlight>
                  <a:srgbClr val="FFFFFF"/>
                </a:highlight>
              </a:rPr>
              <a:t>infringement</a:t>
            </a:r>
            <a:r>
              <a:rPr lang="en" sz="1350">
                <a:solidFill>
                  <a:schemeClr val="dk1"/>
                </a:solidFill>
                <a:highlight>
                  <a:srgbClr val="FFFFFF"/>
                </a:highlight>
              </a:rPr>
              <a:t>? </a:t>
            </a:r>
            <a:endParaRPr sz="1350">
              <a:solidFill>
                <a:schemeClr val="dk1"/>
              </a:solidFill>
              <a:highlight>
                <a:srgbClr val="FFFFFF"/>
              </a:highlight>
            </a:endParaRPr>
          </a:p>
          <a:p>
            <a:pPr indent="0" lvl="0" marL="0" rtl="0" algn="l">
              <a:spcBef>
                <a:spcPts val="1800"/>
              </a:spcBef>
              <a:spcAft>
                <a:spcPts val="0"/>
              </a:spcAft>
              <a:buNone/>
            </a:pPr>
            <a:r>
              <a:t/>
            </a:r>
            <a:endParaRPr sz="1350">
              <a:solidFill>
                <a:schemeClr val="dk1"/>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1999200" y="239300"/>
            <a:ext cx="5742300" cy="732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SzPts val="990"/>
              <a:buNone/>
            </a:pPr>
            <a:r>
              <a:rPr lang="en" sz="2020"/>
              <a:t>CS 1 Questions/ Flow</a:t>
            </a:r>
            <a:endParaRPr sz="2020">
              <a:latin typeface="Source Serif Pro"/>
              <a:ea typeface="Source Serif Pro"/>
              <a:cs typeface="Source Serif Pro"/>
              <a:sym typeface="Source Serif Pro"/>
            </a:endParaRPr>
          </a:p>
        </p:txBody>
      </p:sp>
      <p:sp>
        <p:nvSpPr>
          <p:cNvPr id="214" name="Google Shape;214;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39"/>
          <p:cNvSpPr txBox="1"/>
          <p:nvPr>
            <p:ph idx="1" type="body"/>
          </p:nvPr>
        </p:nvSpPr>
        <p:spPr>
          <a:xfrm>
            <a:off x="441150" y="1152475"/>
            <a:ext cx="46179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en" sz="1350">
                <a:highlight>
                  <a:srgbClr val="FBFBFB"/>
                </a:highlight>
                <a:latin typeface="Arial"/>
                <a:ea typeface="Arial"/>
                <a:cs typeface="Arial"/>
                <a:sym typeface="Arial"/>
              </a:rPr>
              <a:t>There are four factors which must be considered when evaluating whether the use of copyrighted material is fair: </a:t>
            </a:r>
            <a:endParaRPr sz="1350">
              <a:highlight>
                <a:srgbClr val="FBFBFB"/>
              </a:highlight>
              <a:latin typeface="Arial"/>
              <a:ea typeface="Arial"/>
              <a:cs typeface="Arial"/>
              <a:sym typeface="Arial"/>
            </a:endParaRPr>
          </a:p>
          <a:p>
            <a:pPr indent="0" lvl="0" marL="457200" rtl="0" algn="l">
              <a:lnSpc>
                <a:spcPct val="100000"/>
              </a:lnSpc>
              <a:spcBef>
                <a:spcPts val="0"/>
              </a:spcBef>
              <a:spcAft>
                <a:spcPts val="0"/>
              </a:spcAft>
              <a:buNone/>
            </a:pPr>
            <a:r>
              <a:t/>
            </a:r>
            <a:endParaRPr sz="1350">
              <a:highlight>
                <a:srgbClr val="FBFBFB"/>
              </a:highlight>
              <a:latin typeface="Arial"/>
              <a:ea typeface="Arial"/>
              <a:cs typeface="Arial"/>
              <a:sym typeface="Arial"/>
            </a:endParaRPr>
          </a:p>
          <a:p>
            <a:pPr indent="-301466" lvl="0" marL="457200" rtl="0" algn="l">
              <a:lnSpc>
                <a:spcPct val="100000"/>
              </a:lnSpc>
              <a:spcBef>
                <a:spcPts val="0"/>
              </a:spcBef>
              <a:spcAft>
                <a:spcPts val="0"/>
              </a:spcAft>
              <a:buSzPct val="100000"/>
              <a:buFont typeface="Arial"/>
              <a:buAutoNum type="arabicPeriod"/>
            </a:pPr>
            <a:r>
              <a:rPr lang="en" sz="1350">
                <a:highlight>
                  <a:srgbClr val="FBFBFB"/>
                </a:highlight>
                <a:latin typeface="Arial"/>
                <a:ea typeface="Arial"/>
                <a:cs typeface="Arial"/>
                <a:sym typeface="Arial"/>
              </a:rPr>
              <a:t>why is it being used?</a:t>
            </a:r>
            <a:endParaRPr sz="1350">
              <a:highlight>
                <a:srgbClr val="FBFBFB"/>
              </a:highlight>
              <a:latin typeface="Arial"/>
              <a:ea typeface="Arial"/>
              <a:cs typeface="Arial"/>
              <a:sym typeface="Arial"/>
            </a:endParaRPr>
          </a:p>
          <a:p>
            <a:pPr indent="-301466" lvl="0" marL="457200" rtl="0" algn="l">
              <a:lnSpc>
                <a:spcPct val="100000"/>
              </a:lnSpc>
              <a:spcBef>
                <a:spcPts val="0"/>
              </a:spcBef>
              <a:spcAft>
                <a:spcPts val="0"/>
              </a:spcAft>
              <a:buSzPct val="100000"/>
              <a:buFont typeface="Arial"/>
              <a:buAutoNum type="arabicPeriod"/>
            </a:pPr>
            <a:r>
              <a:rPr lang="en" sz="1350">
                <a:highlight>
                  <a:srgbClr val="FBFBFB"/>
                </a:highlight>
                <a:latin typeface="Arial"/>
                <a:ea typeface="Arial"/>
                <a:cs typeface="Arial"/>
                <a:sym typeface="Arial"/>
              </a:rPr>
              <a:t>what’s being copied?</a:t>
            </a:r>
            <a:endParaRPr sz="1350">
              <a:highlight>
                <a:srgbClr val="FBFBFB"/>
              </a:highlight>
              <a:latin typeface="Arial"/>
              <a:ea typeface="Arial"/>
              <a:cs typeface="Arial"/>
              <a:sym typeface="Arial"/>
            </a:endParaRPr>
          </a:p>
          <a:p>
            <a:pPr indent="-301466" lvl="0" marL="457200" rtl="0" algn="l">
              <a:lnSpc>
                <a:spcPct val="100000"/>
              </a:lnSpc>
              <a:spcBef>
                <a:spcPts val="0"/>
              </a:spcBef>
              <a:spcAft>
                <a:spcPts val="0"/>
              </a:spcAft>
              <a:buSzPct val="100000"/>
              <a:buFont typeface="Arial"/>
              <a:buAutoNum type="arabicPeriod"/>
            </a:pPr>
            <a:r>
              <a:rPr lang="en" sz="1350">
                <a:highlight>
                  <a:srgbClr val="FBFBFB"/>
                </a:highlight>
                <a:latin typeface="Arial"/>
                <a:ea typeface="Arial"/>
                <a:cs typeface="Arial"/>
                <a:sym typeface="Arial"/>
              </a:rPr>
              <a:t>how much is being copied? </a:t>
            </a:r>
            <a:endParaRPr sz="1350">
              <a:highlight>
                <a:srgbClr val="FBFBFB"/>
              </a:highlight>
              <a:latin typeface="Arial"/>
              <a:ea typeface="Arial"/>
              <a:cs typeface="Arial"/>
              <a:sym typeface="Arial"/>
            </a:endParaRPr>
          </a:p>
          <a:p>
            <a:pPr indent="-301466" lvl="0" marL="457200" rtl="0" algn="l">
              <a:lnSpc>
                <a:spcPct val="100000"/>
              </a:lnSpc>
              <a:spcBef>
                <a:spcPts val="0"/>
              </a:spcBef>
              <a:spcAft>
                <a:spcPts val="0"/>
              </a:spcAft>
              <a:buSzPct val="100000"/>
              <a:buFont typeface="Arial"/>
              <a:buAutoNum type="arabicPeriod"/>
            </a:pPr>
            <a:r>
              <a:rPr lang="en" sz="1350">
                <a:highlight>
                  <a:srgbClr val="FBFBFB"/>
                </a:highlight>
                <a:latin typeface="Arial"/>
                <a:ea typeface="Arial"/>
                <a:cs typeface="Arial"/>
                <a:sym typeface="Arial"/>
              </a:rPr>
              <a:t>will copying effect the original’s value?</a:t>
            </a:r>
            <a:br>
              <a:rPr lang="en" sz="1350">
                <a:highlight>
                  <a:schemeClr val="lt1"/>
                </a:highlight>
                <a:latin typeface="Arial"/>
                <a:ea typeface="Arial"/>
                <a:cs typeface="Arial"/>
                <a:sym typeface="Arial"/>
              </a:rPr>
            </a:br>
            <a:endParaRPr sz="1250">
              <a:solidFill>
                <a:srgbClr val="33333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350">
                <a:solidFill>
                  <a:srgbClr val="575757"/>
                </a:solidFill>
                <a:highlight>
                  <a:srgbClr val="FFFFFF"/>
                </a:highlight>
                <a:latin typeface="Arial"/>
                <a:ea typeface="Arial"/>
                <a:cs typeface="Arial"/>
                <a:sym typeface="Arial"/>
              </a:rPr>
              <a:t>When working with your instructors, there are several issues to focus on:</a:t>
            </a:r>
            <a:endParaRPr sz="1350">
              <a:solidFill>
                <a:srgbClr val="575757"/>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350">
              <a:solidFill>
                <a:srgbClr val="575757"/>
              </a:solidFill>
              <a:highlight>
                <a:srgbClr val="FFFFFF"/>
              </a:highlight>
              <a:latin typeface="Arial"/>
              <a:ea typeface="Arial"/>
              <a:cs typeface="Arial"/>
              <a:sym typeface="Arial"/>
            </a:endParaRPr>
          </a:p>
          <a:p>
            <a:pPr indent="-301466" lvl="0" marL="457200" rtl="0" algn="l">
              <a:spcBef>
                <a:spcPts val="0"/>
              </a:spcBef>
              <a:spcAft>
                <a:spcPts val="0"/>
              </a:spcAft>
              <a:buClr>
                <a:srgbClr val="404040"/>
              </a:buClr>
              <a:buSzPct val="100000"/>
              <a:buFont typeface="Arial"/>
              <a:buAutoNum type="arabicPeriod"/>
            </a:pPr>
            <a:r>
              <a:rPr lang="en" sz="1350">
                <a:solidFill>
                  <a:srgbClr val="404040"/>
                </a:solidFill>
                <a:highlight>
                  <a:srgbClr val="FFFFFF"/>
                </a:highlight>
                <a:latin typeface="Arial"/>
                <a:ea typeface="Arial"/>
                <a:cs typeface="Arial"/>
                <a:sym typeface="Arial"/>
              </a:rPr>
              <a:t>What are the rules on using outside code? </a:t>
            </a:r>
            <a:endParaRPr sz="1350">
              <a:solidFill>
                <a:srgbClr val="404040"/>
              </a:solidFill>
              <a:highlight>
                <a:srgbClr val="FFFFFF"/>
              </a:highlight>
              <a:latin typeface="Arial"/>
              <a:ea typeface="Arial"/>
              <a:cs typeface="Arial"/>
              <a:sym typeface="Arial"/>
            </a:endParaRPr>
          </a:p>
          <a:p>
            <a:pPr indent="-301466" lvl="0" marL="457200" rtl="0" algn="l">
              <a:spcBef>
                <a:spcPts val="0"/>
              </a:spcBef>
              <a:spcAft>
                <a:spcPts val="0"/>
              </a:spcAft>
              <a:buClr>
                <a:srgbClr val="404040"/>
              </a:buClr>
              <a:buSzPct val="100000"/>
              <a:buFont typeface="Arial"/>
              <a:buAutoNum type="arabicPeriod"/>
            </a:pPr>
            <a:r>
              <a:rPr lang="en" sz="1350">
                <a:solidFill>
                  <a:srgbClr val="404040"/>
                </a:solidFill>
                <a:highlight>
                  <a:srgbClr val="FFFFFF"/>
                </a:highlight>
                <a:latin typeface="Arial"/>
                <a:ea typeface="Arial"/>
                <a:cs typeface="Arial"/>
                <a:sym typeface="Arial"/>
              </a:rPr>
              <a:t>What are the rules on collusion? </a:t>
            </a:r>
            <a:endParaRPr sz="1350">
              <a:solidFill>
                <a:srgbClr val="404040"/>
              </a:solidFill>
              <a:highlight>
                <a:srgbClr val="FFFFFF"/>
              </a:highlight>
              <a:latin typeface="Arial"/>
              <a:ea typeface="Arial"/>
              <a:cs typeface="Arial"/>
              <a:sym typeface="Arial"/>
            </a:endParaRPr>
          </a:p>
          <a:p>
            <a:pPr indent="-301466" lvl="0" marL="457200" rtl="0" algn="l">
              <a:spcBef>
                <a:spcPts val="0"/>
              </a:spcBef>
              <a:spcAft>
                <a:spcPts val="0"/>
              </a:spcAft>
              <a:buClr>
                <a:srgbClr val="404040"/>
              </a:buClr>
              <a:buSzPct val="100000"/>
              <a:buFont typeface="Arial"/>
              <a:buAutoNum type="arabicPeriod"/>
            </a:pPr>
            <a:r>
              <a:rPr lang="en" sz="1350">
                <a:solidFill>
                  <a:srgbClr val="404040"/>
                </a:solidFill>
                <a:highlight>
                  <a:srgbClr val="FFFFFF"/>
                </a:highlight>
                <a:latin typeface="Arial"/>
                <a:ea typeface="Arial"/>
                <a:cs typeface="Arial"/>
                <a:sym typeface="Arial"/>
              </a:rPr>
              <a:t>How do you cite unoriginal code? </a:t>
            </a:r>
            <a:endParaRPr sz="1350">
              <a:solidFill>
                <a:srgbClr val="404040"/>
              </a:solidFill>
              <a:highlight>
                <a:srgbClr val="FFFFFF"/>
              </a:highlight>
              <a:latin typeface="Arial"/>
              <a:ea typeface="Arial"/>
              <a:cs typeface="Arial"/>
              <a:sym typeface="Arial"/>
            </a:endParaRPr>
          </a:p>
          <a:p>
            <a:pPr indent="0" lvl="0" marL="0" rtl="0" algn="l">
              <a:spcBef>
                <a:spcPts val="1200"/>
              </a:spcBef>
              <a:spcAft>
                <a:spcPts val="0"/>
              </a:spcAft>
              <a:buNone/>
            </a:pPr>
            <a:r>
              <a:rPr lang="en" sz="1350">
                <a:solidFill>
                  <a:srgbClr val="404040"/>
                </a:solidFill>
                <a:highlight>
                  <a:srgbClr val="FFFFFF"/>
                </a:highlight>
                <a:latin typeface="Arial"/>
                <a:ea typeface="Arial"/>
                <a:cs typeface="Arial"/>
                <a:sym typeface="Arial"/>
              </a:rPr>
              <a:t>Best Practices:</a:t>
            </a:r>
            <a:endParaRPr sz="1350">
              <a:solidFill>
                <a:srgbClr val="404040"/>
              </a:solidFill>
              <a:highlight>
                <a:srgbClr val="FFFFFF"/>
              </a:highlight>
              <a:latin typeface="Arial"/>
              <a:ea typeface="Arial"/>
              <a:cs typeface="Arial"/>
              <a:sym typeface="Arial"/>
            </a:endParaRPr>
          </a:p>
          <a:p>
            <a:pPr indent="-301466" lvl="0" marL="457200" rtl="0" algn="l">
              <a:spcBef>
                <a:spcPts val="1200"/>
              </a:spcBef>
              <a:spcAft>
                <a:spcPts val="0"/>
              </a:spcAft>
              <a:buClr>
                <a:srgbClr val="404040"/>
              </a:buClr>
              <a:buSzPct val="100000"/>
              <a:buFont typeface="Arial"/>
              <a:buAutoNum type="arabicPeriod"/>
            </a:pPr>
            <a:r>
              <a:rPr lang="en" sz="1350">
                <a:solidFill>
                  <a:srgbClr val="404040"/>
                </a:solidFill>
                <a:highlight>
                  <a:srgbClr val="FFFFFF"/>
                </a:highlight>
                <a:latin typeface="Arial"/>
                <a:ea typeface="Arial"/>
                <a:cs typeface="Arial"/>
                <a:sym typeface="Arial"/>
              </a:rPr>
              <a:t>Code in a Cleanroom</a:t>
            </a:r>
            <a:endParaRPr sz="1350">
              <a:solidFill>
                <a:srgbClr val="404040"/>
              </a:solidFill>
              <a:highlight>
                <a:srgbClr val="FFFFFF"/>
              </a:highlight>
              <a:latin typeface="Arial"/>
              <a:ea typeface="Arial"/>
              <a:cs typeface="Arial"/>
              <a:sym typeface="Arial"/>
            </a:endParaRPr>
          </a:p>
          <a:p>
            <a:pPr indent="-301466" lvl="0" marL="457200" rtl="0" algn="l">
              <a:spcBef>
                <a:spcPts val="0"/>
              </a:spcBef>
              <a:spcAft>
                <a:spcPts val="0"/>
              </a:spcAft>
              <a:buClr>
                <a:srgbClr val="404040"/>
              </a:buClr>
              <a:buSzPct val="100000"/>
              <a:buFont typeface="Arial"/>
              <a:buAutoNum type="arabicPeriod"/>
            </a:pPr>
            <a:r>
              <a:rPr lang="en" sz="1350">
                <a:solidFill>
                  <a:srgbClr val="404040"/>
                </a:solidFill>
                <a:highlight>
                  <a:srgbClr val="FFFFFF"/>
                </a:highlight>
                <a:latin typeface="Arial"/>
                <a:ea typeface="Arial"/>
                <a:cs typeface="Arial"/>
                <a:sym typeface="Arial"/>
              </a:rPr>
              <a:t>Comment Your Code Thoroughly</a:t>
            </a:r>
            <a:endParaRPr sz="1350">
              <a:solidFill>
                <a:srgbClr val="404040"/>
              </a:solidFill>
              <a:highlight>
                <a:srgbClr val="FFFFFF"/>
              </a:highlight>
              <a:latin typeface="Arial"/>
              <a:ea typeface="Arial"/>
              <a:cs typeface="Arial"/>
              <a:sym typeface="Arial"/>
            </a:endParaRPr>
          </a:p>
          <a:p>
            <a:pPr indent="-301466" lvl="0" marL="457200" rtl="0" algn="l">
              <a:spcBef>
                <a:spcPts val="0"/>
              </a:spcBef>
              <a:spcAft>
                <a:spcPts val="0"/>
              </a:spcAft>
              <a:buClr>
                <a:srgbClr val="404040"/>
              </a:buClr>
              <a:buSzPct val="100000"/>
              <a:buFont typeface="Arial"/>
              <a:buAutoNum type="arabicPeriod"/>
            </a:pPr>
            <a:r>
              <a:rPr lang="en" sz="1350">
                <a:solidFill>
                  <a:srgbClr val="404040"/>
                </a:solidFill>
                <a:highlight>
                  <a:srgbClr val="FFFFFF"/>
                </a:highlight>
                <a:latin typeface="Arial"/>
                <a:ea typeface="Arial"/>
                <a:cs typeface="Arial"/>
                <a:sym typeface="Arial"/>
              </a:rPr>
              <a:t>Use Original Variable Names</a:t>
            </a:r>
            <a:endParaRPr/>
          </a:p>
        </p:txBody>
      </p:sp>
      <p:sp>
        <p:nvSpPr>
          <p:cNvPr id="216" name="Google Shape;216;p39"/>
          <p:cNvSpPr txBox="1"/>
          <p:nvPr>
            <p:ph idx="4294967295" type="body"/>
          </p:nvPr>
        </p:nvSpPr>
        <p:spPr>
          <a:xfrm>
            <a:off x="4832400" y="971575"/>
            <a:ext cx="3999900" cy="359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Expected Outcomes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Understand the difference between fair use and plagiarism and the factors to consider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Understand what the Oracle v. Google Case was about and what it entails for using open source platforms</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6"/>
          <p:cNvSpPr txBox="1"/>
          <p:nvPr>
            <p:ph type="title"/>
          </p:nvPr>
        </p:nvSpPr>
        <p:spPr>
          <a:xfrm>
            <a:off x="1999200" y="239300"/>
            <a:ext cx="5742300" cy="732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SzPts val="990"/>
              <a:buNone/>
            </a:pPr>
            <a:r>
              <a:rPr lang="en" sz="2020"/>
              <a:t>George and the Jet-1</a:t>
            </a:r>
            <a:endParaRPr sz="2020">
              <a:latin typeface="Source Serif Pro"/>
              <a:ea typeface="Source Serif Pro"/>
              <a:cs typeface="Source Serif Pro"/>
              <a:sym typeface="Source Serif Pro"/>
            </a:endParaRPr>
          </a:p>
        </p:txBody>
      </p:sp>
      <p:sp>
        <p:nvSpPr>
          <p:cNvPr id="117" name="Google Shape;11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26"/>
          <p:cNvSpPr txBox="1"/>
          <p:nvPr/>
        </p:nvSpPr>
        <p:spPr>
          <a:xfrm>
            <a:off x="551575" y="889425"/>
            <a:ext cx="8349600" cy="3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Source Serif Pro"/>
                <a:ea typeface="Source Serif Pro"/>
                <a:cs typeface="Source Serif Pro"/>
                <a:sym typeface="Source Serif Pro"/>
              </a:rPr>
              <a:t>George is an experienced</a:t>
            </a:r>
            <a:r>
              <a:rPr b="1" lang="en">
                <a:latin typeface="Source Serif Pro"/>
                <a:ea typeface="Source Serif Pro"/>
                <a:cs typeface="Source Serif Pro"/>
                <a:sym typeface="Source Serif Pro"/>
              </a:rPr>
              <a:t> </a:t>
            </a:r>
            <a:r>
              <a:rPr lang="en">
                <a:latin typeface="Source Serif Pro"/>
                <a:ea typeface="Source Serif Pro"/>
                <a:cs typeface="Source Serif Pro"/>
                <a:sym typeface="Source Serif Pro"/>
              </a:rPr>
              <a:t>quality control manager for the software that will control a new </a:t>
            </a:r>
            <a:r>
              <a:rPr lang="en">
                <a:latin typeface="Source Serif Pro"/>
                <a:ea typeface="Source Serif Pro"/>
                <a:cs typeface="Source Serif Pro"/>
                <a:sym typeface="Source Serif Pro"/>
              </a:rPr>
              <a:t>commercial</a:t>
            </a:r>
            <a:r>
              <a:rPr lang="en">
                <a:latin typeface="Source Serif Pro"/>
                <a:ea typeface="Source Serif Pro"/>
                <a:cs typeface="Source Serif Pro"/>
                <a:sym typeface="Source Serif Pro"/>
              </a:rPr>
              <a:t> airliner. Early simulation testing revealed that, under certain conditions, instabilities would arise that could cause the plane to crash. The software was patched to eliminate the specific problems uncovered by the tests. After these repairs, the software passed all the simulation tests. </a:t>
            </a:r>
            <a:endParaRPr>
              <a:latin typeface="Source Serif Pro"/>
              <a:ea typeface="Source Serif Pro"/>
              <a:cs typeface="Source Serif Pro"/>
              <a:sym typeface="Source Serif Pro"/>
            </a:endParaRPr>
          </a:p>
          <a:p>
            <a:pPr indent="0" lvl="0" marL="0" rtl="0" algn="l">
              <a:lnSpc>
                <a:spcPct val="115000"/>
              </a:lnSpc>
              <a:spcBef>
                <a:spcPts val="0"/>
              </a:spcBef>
              <a:spcAft>
                <a:spcPts val="0"/>
              </a:spcAft>
              <a:buNone/>
            </a:pPr>
            <a:r>
              <a:t/>
            </a:r>
            <a:endParaRPr>
              <a:latin typeface="Source Serif Pro"/>
              <a:ea typeface="Source Serif Pro"/>
              <a:cs typeface="Source Serif Pro"/>
              <a:sym typeface="Source Serif Pro"/>
            </a:endParaRPr>
          </a:p>
          <a:p>
            <a:pPr indent="0" lvl="0" marL="0" rtl="0" algn="l">
              <a:lnSpc>
                <a:spcPct val="115000"/>
              </a:lnSpc>
              <a:spcBef>
                <a:spcPts val="0"/>
              </a:spcBef>
              <a:spcAft>
                <a:spcPts val="0"/>
              </a:spcAft>
              <a:buNone/>
            </a:pPr>
            <a:r>
              <a:rPr lang="en">
                <a:latin typeface="Source Serif Pro"/>
                <a:ea typeface="Source Serif Pro"/>
                <a:cs typeface="Source Serif Pro"/>
                <a:sym typeface="Source Serif Pro"/>
              </a:rPr>
              <a:t>George must sign-off on the software before the aircraft can be flight tested, but he is not convinced that the software is safe. He is worried that the problems uncovered by the simulation testing were symptomatic of a design flaw that could only be eliminated by an extensive redesign of the software. </a:t>
            </a:r>
            <a:endParaRPr>
              <a:latin typeface="Source Serif Pro"/>
              <a:ea typeface="Source Serif Pro"/>
              <a:cs typeface="Source Serif Pro"/>
              <a:sym typeface="Source Serif Pro"/>
            </a:endParaRPr>
          </a:p>
          <a:p>
            <a:pPr indent="0" lvl="0" marL="0" rtl="0" algn="l">
              <a:lnSpc>
                <a:spcPct val="115000"/>
              </a:lnSpc>
              <a:spcBef>
                <a:spcPts val="0"/>
              </a:spcBef>
              <a:spcAft>
                <a:spcPts val="0"/>
              </a:spcAft>
              <a:buNone/>
            </a:pPr>
            <a:r>
              <a:t/>
            </a:r>
            <a:endParaRPr>
              <a:latin typeface="Source Serif Pro"/>
              <a:ea typeface="Source Serif Pro"/>
              <a:cs typeface="Source Serif Pro"/>
              <a:sym typeface="Source Serif Pro"/>
            </a:endParaRPr>
          </a:p>
          <a:p>
            <a:pPr indent="0" lvl="0" marL="0" rtl="0" algn="l">
              <a:lnSpc>
                <a:spcPct val="115000"/>
              </a:lnSpc>
              <a:spcBef>
                <a:spcPts val="0"/>
              </a:spcBef>
              <a:spcAft>
                <a:spcPts val="0"/>
              </a:spcAft>
              <a:buNone/>
            </a:pPr>
            <a:r>
              <a:rPr lang="en">
                <a:latin typeface="Source Serif Pro"/>
                <a:ea typeface="Source Serif Pro"/>
                <a:cs typeface="Source Serif Pro"/>
                <a:sym typeface="Source Serif Pro"/>
              </a:rPr>
              <a:t>When George shared his concerns with his superiors, they informed him that any major redesign effort would introduce unacceptable delays, resulting in costly penalties to the company. There is a great deal of pressure on George to sign off on the system. It has even been hinted that, if he persists in delaying the system, he will be fired. </a:t>
            </a:r>
            <a:endParaRPr>
              <a:latin typeface="Source Serif Pro"/>
              <a:ea typeface="Source Serif Pro"/>
              <a:cs typeface="Source Serif Pro"/>
              <a:sym typeface="Source Serif Pro"/>
            </a:endParaRPr>
          </a:p>
          <a:p>
            <a:pPr indent="0" lvl="0" marL="0" rtl="0" algn="l">
              <a:lnSpc>
                <a:spcPct val="115000"/>
              </a:lnSpc>
              <a:spcBef>
                <a:spcPts val="0"/>
              </a:spcBef>
              <a:spcAft>
                <a:spcPts val="0"/>
              </a:spcAft>
              <a:buNone/>
            </a:pPr>
            <a:r>
              <a:t/>
            </a:r>
            <a:endParaRPr>
              <a:latin typeface="Source Serif Pro"/>
              <a:ea typeface="Source Serif Pro"/>
              <a:cs typeface="Source Serif Pro"/>
              <a:sym typeface="Source Serif Pro"/>
            </a:endParaRPr>
          </a:p>
          <a:p>
            <a:pPr indent="0" lvl="0" marL="0" rtl="0" algn="l">
              <a:lnSpc>
                <a:spcPct val="115000"/>
              </a:lnSpc>
              <a:spcBef>
                <a:spcPts val="0"/>
              </a:spcBef>
              <a:spcAft>
                <a:spcPts val="0"/>
              </a:spcAft>
              <a:buNone/>
            </a:pPr>
            <a:r>
              <a:rPr lang="en">
                <a:latin typeface="Source Serif Pro"/>
                <a:ea typeface="Source Serif Pro"/>
                <a:cs typeface="Source Serif Pro"/>
                <a:sym typeface="Source Serif Pro"/>
              </a:rPr>
              <a:t>How far should George go to ensure the software is safe?</a:t>
            </a:r>
            <a:endParaRPr>
              <a:latin typeface="Source Serif Pro"/>
              <a:ea typeface="Source Serif Pro"/>
              <a:cs typeface="Source Serif Pro"/>
              <a:sym typeface="Source Serif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1999200" y="239300"/>
            <a:ext cx="5742300" cy="732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SzPts val="990"/>
              <a:buNone/>
            </a:pPr>
            <a:r>
              <a:rPr lang="en" sz="2020"/>
              <a:t>George and the Jet-2</a:t>
            </a:r>
            <a:endParaRPr sz="2020">
              <a:latin typeface="Source Serif Pro"/>
              <a:ea typeface="Source Serif Pro"/>
              <a:cs typeface="Source Serif Pro"/>
              <a:sym typeface="Source Serif Pro"/>
            </a:endParaRPr>
          </a:p>
        </p:txBody>
      </p:sp>
      <p:sp>
        <p:nvSpPr>
          <p:cNvPr id="124" name="Google Shape;12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5" name="Google Shape;125;p27"/>
          <p:cNvSpPr txBox="1"/>
          <p:nvPr>
            <p:ph idx="1" type="body"/>
          </p:nvPr>
        </p:nvSpPr>
        <p:spPr>
          <a:xfrm>
            <a:off x="441150" y="1152475"/>
            <a:ext cx="46179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en" sz="1600">
                <a:solidFill>
                  <a:srgbClr val="000000"/>
                </a:solidFill>
              </a:rPr>
              <a:t>Ethically, who would be responsible if the software has a fatal failure? </a:t>
            </a:r>
            <a:endParaRPr sz="1600">
              <a:solidFill>
                <a:srgbClr val="000000"/>
              </a:solidFill>
            </a:endParaRPr>
          </a:p>
          <a:p>
            <a:pPr indent="-330200" lvl="0" marL="457200" rtl="0" algn="l">
              <a:spcBef>
                <a:spcPts val="1000"/>
              </a:spcBef>
              <a:spcAft>
                <a:spcPts val="0"/>
              </a:spcAft>
              <a:buClr>
                <a:srgbClr val="000000"/>
              </a:buClr>
              <a:buSzPts val="1600"/>
              <a:buChar char="●"/>
            </a:pPr>
            <a:r>
              <a:rPr lang="en" sz="1600">
                <a:solidFill>
                  <a:srgbClr val="000000"/>
                </a:solidFill>
              </a:rPr>
              <a:t>What are the ethical limits to which George, or his superiors, should pursue their beliefs?</a:t>
            </a:r>
            <a:endParaRPr sz="1600">
              <a:solidFill>
                <a:srgbClr val="000000"/>
              </a:solidFill>
            </a:endParaRPr>
          </a:p>
          <a:p>
            <a:pPr indent="-330200" lvl="0" marL="457200" rtl="0" algn="l">
              <a:spcBef>
                <a:spcPts val="1000"/>
              </a:spcBef>
              <a:spcAft>
                <a:spcPts val="1000"/>
              </a:spcAft>
              <a:buClr>
                <a:srgbClr val="000000"/>
              </a:buClr>
              <a:buSzPts val="1600"/>
              <a:buChar char="●"/>
            </a:pPr>
            <a:r>
              <a:rPr lang="en" sz="1600">
                <a:solidFill>
                  <a:srgbClr val="000000"/>
                </a:solidFill>
              </a:rPr>
              <a:t>What would ‘reasonable due diligence’ look like for George and his superiors? </a:t>
            </a:r>
            <a:endParaRPr sz="1600">
              <a:solidFill>
                <a:srgbClr val="000000"/>
              </a:solidFill>
            </a:endParaRPr>
          </a:p>
        </p:txBody>
      </p:sp>
      <p:sp>
        <p:nvSpPr>
          <p:cNvPr id="126" name="Google Shape;126;p27"/>
          <p:cNvSpPr txBox="1"/>
          <p:nvPr>
            <p:ph idx="4294967295"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Source Serif Pro"/>
              <a:buChar char="●"/>
            </a:pPr>
            <a:r>
              <a:rPr lang="en">
                <a:solidFill>
                  <a:schemeClr val="dk1"/>
                </a:solidFill>
                <a:latin typeface="Source Serif Pro"/>
                <a:ea typeface="Source Serif Pro"/>
                <a:cs typeface="Source Serif Pro"/>
                <a:sym typeface="Source Serif Pro"/>
              </a:rPr>
              <a:t>Objectives:</a:t>
            </a:r>
            <a:endParaRPr>
              <a:solidFill>
                <a:schemeClr val="dk1"/>
              </a:solidFill>
              <a:latin typeface="Source Serif Pro"/>
              <a:ea typeface="Source Serif Pro"/>
              <a:cs typeface="Source Serif Pro"/>
              <a:sym typeface="Source Serif Pro"/>
            </a:endParaRPr>
          </a:p>
          <a:p>
            <a:pPr indent="-317500" lvl="1" marL="914400" rtl="0" algn="l">
              <a:spcBef>
                <a:spcPts val="1000"/>
              </a:spcBef>
              <a:spcAft>
                <a:spcPts val="0"/>
              </a:spcAft>
              <a:buClr>
                <a:schemeClr val="dk1"/>
              </a:buClr>
              <a:buSzPts val="1400"/>
              <a:buFont typeface="Source Serif Pro"/>
              <a:buChar char="○"/>
            </a:pPr>
            <a:r>
              <a:rPr lang="en">
                <a:solidFill>
                  <a:schemeClr val="dk1"/>
                </a:solidFill>
                <a:latin typeface="Source Serif Pro"/>
                <a:ea typeface="Source Serif Pro"/>
                <a:cs typeface="Source Serif Pro"/>
                <a:sym typeface="Source Serif Pro"/>
              </a:rPr>
              <a:t>Consider the practical limits of error checking/ quality assurance</a:t>
            </a:r>
            <a:endParaRPr>
              <a:solidFill>
                <a:schemeClr val="dk1"/>
              </a:solidFill>
              <a:latin typeface="Source Serif Pro"/>
              <a:ea typeface="Source Serif Pro"/>
              <a:cs typeface="Source Serif Pro"/>
              <a:sym typeface="Source Serif Pro"/>
            </a:endParaRPr>
          </a:p>
          <a:p>
            <a:pPr indent="-317500" lvl="1" marL="914400" rtl="0" algn="l">
              <a:spcBef>
                <a:spcPts val="1000"/>
              </a:spcBef>
              <a:spcAft>
                <a:spcPts val="0"/>
              </a:spcAft>
              <a:buClr>
                <a:schemeClr val="dk1"/>
              </a:buClr>
              <a:buSzPts val="1400"/>
              <a:buFont typeface="Source Serif Pro"/>
              <a:buChar char="○"/>
            </a:pPr>
            <a:r>
              <a:rPr lang="en">
                <a:solidFill>
                  <a:schemeClr val="dk1"/>
                </a:solidFill>
                <a:latin typeface="Source Serif Pro"/>
                <a:ea typeface="Source Serif Pro"/>
                <a:cs typeface="Source Serif Pro"/>
                <a:sym typeface="Source Serif Pro"/>
              </a:rPr>
              <a:t>Define ‘reasonable due diligence’</a:t>
            </a:r>
            <a:endParaRPr>
              <a:solidFill>
                <a:schemeClr val="dk1"/>
              </a:solidFill>
              <a:latin typeface="Source Serif Pro"/>
              <a:ea typeface="Source Serif Pro"/>
              <a:cs typeface="Source Serif Pro"/>
              <a:sym typeface="Source Serif Pro"/>
            </a:endParaRPr>
          </a:p>
          <a:p>
            <a:pPr indent="-317500" lvl="1" marL="914400" rtl="0" algn="l">
              <a:spcBef>
                <a:spcPts val="1000"/>
              </a:spcBef>
              <a:spcAft>
                <a:spcPts val="1200"/>
              </a:spcAft>
              <a:buClr>
                <a:schemeClr val="dk1"/>
              </a:buClr>
              <a:buSzPts val="1400"/>
              <a:buFont typeface="Source Serif Pro"/>
              <a:buChar char="○"/>
            </a:pPr>
            <a:r>
              <a:rPr lang="en">
                <a:solidFill>
                  <a:schemeClr val="dk1"/>
                </a:solidFill>
                <a:latin typeface="Source Serif Pro"/>
                <a:ea typeface="Source Serif Pro"/>
                <a:cs typeface="Source Serif Pro"/>
                <a:sym typeface="Source Serif Pro"/>
              </a:rPr>
              <a:t>Develop courses of action that could apply to similar situations</a:t>
            </a:r>
            <a:endParaRPr>
              <a:solidFill>
                <a:schemeClr val="dk1"/>
              </a:solidFill>
              <a:latin typeface="Source Serif Pro"/>
              <a:ea typeface="Source Serif Pro"/>
              <a:cs typeface="Source Serif Pro"/>
              <a:sym typeface="Source Serif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type="title"/>
          </p:nvPr>
        </p:nvSpPr>
        <p:spPr>
          <a:xfrm>
            <a:off x="1999200" y="239300"/>
            <a:ext cx="5742300" cy="732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SzPts val="990"/>
              <a:buNone/>
            </a:pPr>
            <a:r>
              <a:rPr lang="en" sz="2020"/>
              <a:t>Lisa’s Leaky Database-1</a:t>
            </a:r>
            <a:endParaRPr sz="2020">
              <a:latin typeface="Source Serif Pro"/>
              <a:ea typeface="Source Serif Pro"/>
              <a:cs typeface="Source Serif Pro"/>
              <a:sym typeface="Source Serif Pro"/>
            </a:endParaRPr>
          </a:p>
        </p:txBody>
      </p:sp>
      <p:sp>
        <p:nvSpPr>
          <p:cNvPr id="132" name="Google Shape;13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3" name="Google Shape;133;p28"/>
          <p:cNvSpPr txBox="1"/>
          <p:nvPr/>
        </p:nvSpPr>
        <p:spPr>
          <a:xfrm>
            <a:off x="551575" y="882550"/>
            <a:ext cx="8335800" cy="3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Source Serif Pro"/>
                <a:ea typeface="Source Serif Pro"/>
                <a:cs typeface="Source Serif Pro"/>
                <a:sym typeface="Source Serif Pro"/>
              </a:rPr>
              <a:t>Lisa is designing a database management system for the personnel office of a mid-sized company that makes toys. She is designing the system incrementally, to best incorporate client-feedback. When discussing the kind and degree of security the system should have, the client insisted on the least secure system to cut costs. </a:t>
            </a:r>
            <a:endParaRPr>
              <a:latin typeface="Source Serif Pro"/>
              <a:ea typeface="Source Serif Pro"/>
              <a:cs typeface="Source Serif Pro"/>
              <a:sym typeface="Source Serif Pro"/>
            </a:endParaRPr>
          </a:p>
          <a:p>
            <a:pPr indent="0" lvl="0" marL="0" rtl="0" algn="l">
              <a:lnSpc>
                <a:spcPct val="115000"/>
              </a:lnSpc>
              <a:spcBef>
                <a:spcPts val="0"/>
              </a:spcBef>
              <a:spcAft>
                <a:spcPts val="0"/>
              </a:spcAft>
              <a:buNone/>
            </a:pPr>
            <a:r>
              <a:t/>
            </a:r>
            <a:endParaRPr>
              <a:latin typeface="Source Serif Pro"/>
              <a:ea typeface="Source Serif Pro"/>
              <a:cs typeface="Source Serif Pro"/>
              <a:sym typeface="Source Serif Pro"/>
            </a:endParaRPr>
          </a:p>
          <a:p>
            <a:pPr indent="0" lvl="0" marL="0" rtl="0" algn="l">
              <a:lnSpc>
                <a:spcPct val="115000"/>
              </a:lnSpc>
              <a:spcBef>
                <a:spcPts val="0"/>
              </a:spcBef>
              <a:spcAft>
                <a:spcPts val="0"/>
              </a:spcAft>
              <a:buNone/>
            </a:pPr>
            <a:r>
              <a:rPr lang="en">
                <a:latin typeface="Source Serif Pro"/>
                <a:ea typeface="Source Serif Pro"/>
                <a:cs typeface="Source Serif Pro"/>
                <a:sym typeface="Source Serif Pro"/>
              </a:rPr>
              <a:t>Lisa knows that the database will store the sensitive personal information of employees, such as performance evaluations and medical records. She fears that weak system security will allow coworkers to easily access each others’ sensitive data. External hackers, of course, are an additional threat. </a:t>
            </a:r>
            <a:endParaRPr>
              <a:latin typeface="Source Serif Pro"/>
              <a:ea typeface="Source Serif Pro"/>
              <a:cs typeface="Source Serif Pro"/>
              <a:sym typeface="Source Serif Pro"/>
            </a:endParaRPr>
          </a:p>
          <a:p>
            <a:pPr indent="0" lvl="0" marL="0" rtl="0" algn="l">
              <a:lnSpc>
                <a:spcPct val="115000"/>
              </a:lnSpc>
              <a:spcBef>
                <a:spcPts val="0"/>
              </a:spcBef>
              <a:spcAft>
                <a:spcPts val="0"/>
              </a:spcAft>
              <a:buNone/>
            </a:pPr>
            <a:r>
              <a:t/>
            </a:r>
            <a:endParaRPr>
              <a:latin typeface="Source Serif Pro"/>
              <a:ea typeface="Source Serif Pro"/>
              <a:cs typeface="Source Serif Pro"/>
              <a:sym typeface="Source Serif Pro"/>
            </a:endParaRPr>
          </a:p>
          <a:p>
            <a:pPr indent="0" lvl="0" marL="0" rtl="0" algn="l">
              <a:lnSpc>
                <a:spcPct val="115000"/>
              </a:lnSpc>
              <a:spcBef>
                <a:spcPts val="0"/>
              </a:spcBef>
              <a:spcAft>
                <a:spcPts val="0"/>
              </a:spcAft>
              <a:buNone/>
            </a:pPr>
            <a:r>
              <a:rPr lang="en">
                <a:latin typeface="Source Serif Pro"/>
                <a:ea typeface="Source Serif Pro"/>
                <a:cs typeface="Source Serif Pro"/>
                <a:sym typeface="Source Serif Pro"/>
              </a:rPr>
              <a:t>Lisa feels strongly that the system should be more secure, but when she brings her concerns to the client, the CEO, CIO, and Director of Personnel are all convinced that the cheapest security is what they want. </a:t>
            </a:r>
            <a:endParaRPr>
              <a:latin typeface="Source Serif Pro"/>
              <a:ea typeface="Source Serif Pro"/>
              <a:cs typeface="Source Serif Pro"/>
              <a:sym typeface="Source Serif Pro"/>
            </a:endParaRPr>
          </a:p>
          <a:p>
            <a:pPr indent="0" lvl="0" marL="0" rtl="0" algn="l">
              <a:lnSpc>
                <a:spcPct val="115000"/>
              </a:lnSpc>
              <a:spcBef>
                <a:spcPts val="0"/>
              </a:spcBef>
              <a:spcAft>
                <a:spcPts val="0"/>
              </a:spcAft>
              <a:buNone/>
            </a:pPr>
            <a:r>
              <a:t/>
            </a:r>
            <a:endParaRPr>
              <a:latin typeface="Source Serif Pro"/>
              <a:ea typeface="Source Serif Pro"/>
              <a:cs typeface="Source Serif Pro"/>
              <a:sym typeface="Source Serif Pro"/>
            </a:endParaRPr>
          </a:p>
          <a:p>
            <a:pPr indent="0" lvl="0" marL="0" rtl="0" algn="l">
              <a:lnSpc>
                <a:spcPct val="115000"/>
              </a:lnSpc>
              <a:spcBef>
                <a:spcPts val="0"/>
              </a:spcBef>
              <a:spcAft>
                <a:spcPts val="0"/>
              </a:spcAft>
              <a:buNone/>
            </a:pPr>
            <a:r>
              <a:rPr lang="en">
                <a:latin typeface="Source Serif Pro"/>
                <a:ea typeface="Source Serif Pro"/>
                <a:cs typeface="Source Serif Pro"/>
                <a:sym typeface="Source Serif Pro"/>
              </a:rPr>
              <a:t>Should Lisa refuse to build the database to the client’s specifications?</a:t>
            </a:r>
            <a:endParaRPr>
              <a:latin typeface="Source Serif Pro"/>
              <a:ea typeface="Source Serif Pro"/>
              <a:cs typeface="Source Serif Pro"/>
              <a:sym typeface="Source Serif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ph type="title"/>
          </p:nvPr>
        </p:nvSpPr>
        <p:spPr>
          <a:xfrm>
            <a:off x="1999200" y="239300"/>
            <a:ext cx="5742300" cy="732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SzPts val="990"/>
              <a:buNone/>
            </a:pPr>
            <a:r>
              <a:rPr lang="en" sz="2020"/>
              <a:t>Lisa’s Leaky Database</a:t>
            </a:r>
            <a:r>
              <a:rPr lang="en" sz="2020"/>
              <a:t>-2</a:t>
            </a:r>
            <a:endParaRPr sz="2020">
              <a:latin typeface="Source Serif Pro"/>
              <a:ea typeface="Source Serif Pro"/>
              <a:cs typeface="Source Serif Pro"/>
              <a:sym typeface="Source Serif Pro"/>
            </a:endParaRPr>
          </a:p>
        </p:txBody>
      </p:sp>
      <p:sp>
        <p:nvSpPr>
          <p:cNvPr id="139" name="Google Shape;13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29"/>
          <p:cNvSpPr txBox="1"/>
          <p:nvPr>
            <p:ph idx="1" type="body"/>
          </p:nvPr>
        </p:nvSpPr>
        <p:spPr>
          <a:xfrm>
            <a:off x="441150" y="1152475"/>
            <a:ext cx="4617900" cy="3416400"/>
          </a:xfrm>
          <a:prstGeom prst="rect">
            <a:avLst/>
          </a:prstGeom>
        </p:spPr>
        <p:txBody>
          <a:bodyPr anchorCtr="0" anchor="t" bIns="91425" lIns="91425" spcFirstLastPara="1" rIns="91425" wrap="square" tIns="91425">
            <a:noAutofit/>
          </a:bodyPr>
          <a:lstStyle/>
          <a:p>
            <a:pPr indent="-323532" lvl="0" marL="457200" rtl="0" algn="l">
              <a:lnSpc>
                <a:spcPct val="105000"/>
              </a:lnSpc>
              <a:spcBef>
                <a:spcPts val="0"/>
              </a:spcBef>
              <a:spcAft>
                <a:spcPts val="0"/>
              </a:spcAft>
              <a:buSzPts val="1495"/>
              <a:buFont typeface="Source Serif Pro"/>
              <a:buChar char="●"/>
            </a:pPr>
            <a:r>
              <a:rPr lang="en" sz="1495">
                <a:latin typeface="Source Serif Pro"/>
                <a:ea typeface="Source Serif Pro"/>
                <a:cs typeface="Source Serif Pro"/>
                <a:sym typeface="Source Serif Pro"/>
              </a:rPr>
              <a:t>In this scenario, does Lisa have an ethical obligation to act a certain way?</a:t>
            </a:r>
            <a:endParaRPr sz="1495">
              <a:latin typeface="Source Serif Pro"/>
              <a:ea typeface="Source Serif Pro"/>
              <a:cs typeface="Source Serif Pro"/>
              <a:sym typeface="Source Serif Pro"/>
            </a:endParaRPr>
          </a:p>
          <a:p>
            <a:pPr indent="-323532" lvl="0" marL="457200" rtl="0" algn="l">
              <a:lnSpc>
                <a:spcPct val="105000"/>
              </a:lnSpc>
              <a:spcBef>
                <a:spcPts val="1000"/>
              </a:spcBef>
              <a:spcAft>
                <a:spcPts val="0"/>
              </a:spcAft>
              <a:buSzPts val="1495"/>
              <a:buFont typeface="Source Serif Pro"/>
              <a:buChar char="●"/>
            </a:pPr>
            <a:r>
              <a:rPr lang="en" sz="1495">
                <a:latin typeface="Source Serif Pro"/>
                <a:ea typeface="Source Serif Pro"/>
                <a:cs typeface="Source Serif Pro"/>
                <a:sym typeface="Source Serif Pro"/>
              </a:rPr>
              <a:t>Is Lisa responsible for how her client’s employees </a:t>
            </a:r>
            <a:r>
              <a:rPr i="1" lang="en" sz="1495">
                <a:latin typeface="Source Serif Pro"/>
                <a:ea typeface="Source Serif Pro"/>
                <a:cs typeface="Source Serif Pro"/>
                <a:sym typeface="Source Serif Pro"/>
              </a:rPr>
              <a:t>could</a:t>
            </a:r>
            <a:r>
              <a:rPr lang="en" sz="1495">
                <a:latin typeface="Source Serif Pro"/>
                <a:ea typeface="Source Serif Pro"/>
                <a:cs typeface="Source Serif Pro"/>
                <a:sym typeface="Source Serif Pro"/>
              </a:rPr>
              <a:t> misuse her system?</a:t>
            </a:r>
            <a:endParaRPr sz="1495">
              <a:latin typeface="Source Serif Pro"/>
              <a:ea typeface="Source Serif Pro"/>
              <a:cs typeface="Source Serif Pro"/>
              <a:sym typeface="Source Serif Pro"/>
            </a:endParaRPr>
          </a:p>
          <a:p>
            <a:pPr indent="-323532" lvl="0" marL="457200" rtl="0" algn="l">
              <a:lnSpc>
                <a:spcPct val="105000"/>
              </a:lnSpc>
              <a:spcBef>
                <a:spcPts val="1000"/>
              </a:spcBef>
              <a:spcAft>
                <a:spcPts val="0"/>
              </a:spcAft>
              <a:buSzPts val="1495"/>
              <a:buFont typeface="Source Serif Pro"/>
              <a:buChar char="●"/>
            </a:pPr>
            <a:r>
              <a:rPr lang="en" sz="1495">
                <a:latin typeface="Source Serif Pro"/>
                <a:ea typeface="Source Serif Pro"/>
                <a:cs typeface="Source Serif Pro"/>
                <a:sym typeface="Source Serif Pro"/>
              </a:rPr>
              <a:t>When do design decisions carry ethical consequences? Can design decisions be ‘ethically neutral?’</a:t>
            </a:r>
            <a:endParaRPr sz="1495">
              <a:latin typeface="Source Serif Pro"/>
              <a:ea typeface="Source Serif Pro"/>
              <a:cs typeface="Source Serif Pro"/>
              <a:sym typeface="Source Serif Pro"/>
            </a:endParaRPr>
          </a:p>
          <a:p>
            <a:pPr indent="-323532" lvl="0" marL="457200" rtl="0" algn="l">
              <a:lnSpc>
                <a:spcPct val="105000"/>
              </a:lnSpc>
              <a:spcBef>
                <a:spcPts val="1000"/>
              </a:spcBef>
              <a:spcAft>
                <a:spcPts val="1000"/>
              </a:spcAft>
              <a:buSzPts val="1495"/>
              <a:buFont typeface="Source Serif Pro"/>
              <a:buChar char="●"/>
            </a:pPr>
            <a:r>
              <a:rPr lang="en" sz="1495">
                <a:latin typeface="Source Serif Pro"/>
                <a:ea typeface="Source Serif Pro"/>
                <a:cs typeface="Source Serif Pro"/>
                <a:sym typeface="Source Serif Pro"/>
              </a:rPr>
              <a:t>Is it ethical to prioritize certain requirements over others (ie. performance or availability over security)?</a:t>
            </a:r>
            <a:r>
              <a:rPr lang="en" sz="1495">
                <a:latin typeface="Source Serif Pro"/>
                <a:ea typeface="Source Serif Pro"/>
                <a:cs typeface="Source Serif Pro"/>
                <a:sym typeface="Source Serif Pro"/>
              </a:rPr>
              <a:t> </a:t>
            </a:r>
            <a:endParaRPr sz="1495">
              <a:latin typeface="Source Serif Pro"/>
              <a:ea typeface="Source Serif Pro"/>
              <a:cs typeface="Source Serif Pro"/>
              <a:sym typeface="Source Serif Pro"/>
            </a:endParaRPr>
          </a:p>
        </p:txBody>
      </p:sp>
      <p:sp>
        <p:nvSpPr>
          <p:cNvPr id="141" name="Google Shape;141;p29"/>
          <p:cNvSpPr txBox="1"/>
          <p:nvPr>
            <p:ph idx="4294967295" type="body"/>
          </p:nvPr>
        </p:nvSpPr>
        <p:spPr>
          <a:xfrm>
            <a:off x="4832400" y="1152475"/>
            <a:ext cx="3999900" cy="359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Source Serif Pro"/>
              <a:buChar char="●"/>
            </a:pPr>
            <a:r>
              <a:rPr lang="en">
                <a:solidFill>
                  <a:schemeClr val="dk1"/>
                </a:solidFill>
                <a:latin typeface="Source Serif Pro"/>
                <a:ea typeface="Source Serif Pro"/>
                <a:cs typeface="Source Serif Pro"/>
                <a:sym typeface="Source Serif Pro"/>
              </a:rPr>
              <a:t>Objectives:</a:t>
            </a:r>
            <a:endParaRPr>
              <a:solidFill>
                <a:schemeClr val="dk1"/>
              </a:solidFill>
              <a:latin typeface="Source Serif Pro"/>
              <a:ea typeface="Source Serif Pro"/>
              <a:cs typeface="Source Serif Pro"/>
              <a:sym typeface="Source Serif Pro"/>
            </a:endParaRPr>
          </a:p>
          <a:p>
            <a:pPr indent="-317500" lvl="1" marL="914400" rtl="0" algn="l">
              <a:spcBef>
                <a:spcPts val="1000"/>
              </a:spcBef>
              <a:spcAft>
                <a:spcPts val="0"/>
              </a:spcAft>
              <a:buClr>
                <a:schemeClr val="dk1"/>
              </a:buClr>
              <a:buSzPts val="1400"/>
              <a:buFont typeface="Source Serif Pro"/>
              <a:buChar char="○"/>
            </a:pPr>
            <a:r>
              <a:rPr lang="en">
                <a:solidFill>
                  <a:schemeClr val="dk1"/>
                </a:solidFill>
                <a:latin typeface="Source Serif Pro"/>
                <a:ea typeface="Source Serif Pro"/>
                <a:cs typeface="Source Serif Pro"/>
                <a:sym typeface="Source Serif Pro"/>
              </a:rPr>
              <a:t>Consider ‘ethical neutrality’</a:t>
            </a:r>
            <a:endParaRPr>
              <a:solidFill>
                <a:schemeClr val="dk1"/>
              </a:solidFill>
              <a:latin typeface="Source Serif Pro"/>
              <a:ea typeface="Source Serif Pro"/>
              <a:cs typeface="Source Serif Pro"/>
              <a:sym typeface="Source Serif Pro"/>
            </a:endParaRPr>
          </a:p>
          <a:p>
            <a:pPr indent="-317500" lvl="1" marL="914400" rtl="0" algn="l">
              <a:spcBef>
                <a:spcPts val="1000"/>
              </a:spcBef>
              <a:spcAft>
                <a:spcPts val="0"/>
              </a:spcAft>
              <a:buClr>
                <a:schemeClr val="dk1"/>
              </a:buClr>
              <a:buSzPts val="1400"/>
              <a:buFont typeface="Source Serif Pro"/>
              <a:buChar char="○"/>
            </a:pPr>
            <a:r>
              <a:rPr lang="en">
                <a:solidFill>
                  <a:schemeClr val="dk1"/>
                </a:solidFill>
                <a:latin typeface="Source Serif Pro"/>
                <a:ea typeface="Source Serif Pro"/>
                <a:cs typeface="Source Serif Pro"/>
                <a:sym typeface="Source Serif Pro"/>
              </a:rPr>
              <a:t>Define ethical obligations for common scenario</a:t>
            </a:r>
            <a:endParaRPr>
              <a:solidFill>
                <a:schemeClr val="dk1"/>
              </a:solidFill>
              <a:latin typeface="Source Serif Pro"/>
              <a:ea typeface="Source Serif Pro"/>
              <a:cs typeface="Source Serif Pro"/>
              <a:sym typeface="Source Serif Pro"/>
            </a:endParaRPr>
          </a:p>
          <a:p>
            <a:pPr indent="-317500" lvl="1" marL="914400" rtl="0" algn="l">
              <a:spcBef>
                <a:spcPts val="1000"/>
              </a:spcBef>
              <a:spcAft>
                <a:spcPts val="1200"/>
              </a:spcAft>
              <a:buClr>
                <a:schemeClr val="dk1"/>
              </a:buClr>
              <a:buSzPts val="1400"/>
              <a:buFont typeface="Source Serif Pro"/>
              <a:buChar char="○"/>
            </a:pPr>
            <a:r>
              <a:rPr lang="en">
                <a:solidFill>
                  <a:schemeClr val="dk1"/>
                </a:solidFill>
                <a:latin typeface="Source Serif Pro"/>
                <a:ea typeface="Source Serif Pro"/>
                <a:cs typeface="Source Serif Pro"/>
                <a:sym typeface="Source Serif Pro"/>
              </a:rPr>
              <a:t>Weigh ethical implications of common design trade-offs</a:t>
            </a:r>
            <a:endParaRPr>
              <a:solidFill>
                <a:schemeClr val="dk1"/>
              </a:solidFill>
              <a:latin typeface="Source Serif Pro"/>
              <a:ea typeface="Source Serif Pro"/>
              <a:cs typeface="Source Serif Pro"/>
              <a:sym typeface="Source Serif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0"/>
          <p:cNvSpPr txBox="1"/>
          <p:nvPr>
            <p:ph type="title"/>
          </p:nvPr>
        </p:nvSpPr>
        <p:spPr>
          <a:xfrm>
            <a:off x="1999200" y="239300"/>
            <a:ext cx="5742300" cy="732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SzPts val="990"/>
              <a:buNone/>
            </a:pPr>
            <a:r>
              <a:rPr lang="en" sz="2020"/>
              <a:t>Stewart’s Suspect Subscriptions-1</a:t>
            </a:r>
            <a:endParaRPr sz="2020">
              <a:latin typeface="Source Serif Pro"/>
              <a:ea typeface="Source Serif Pro"/>
              <a:cs typeface="Source Serif Pro"/>
              <a:sym typeface="Source Serif Pro"/>
            </a:endParaRPr>
          </a:p>
        </p:txBody>
      </p:sp>
      <p:sp>
        <p:nvSpPr>
          <p:cNvPr id="147" name="Google Shape;14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30"/>
          <p:cNvSpPr txBox="1"/>
          <p:nvPr/>
        </p:nvSpPr>
        <p:spPr>
          <a:xfrm>
            <a:off x="551575" y="1027325"/>
            <a:ext cx="8356500" cy="28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Source Serif Pro"/>
                <a:ea typeface="Source Serif Pro"/>
                <a:cs typeface="Source Serif Pro"/>
                <a:sym typeface="Source Serif Pro"/>
              </a:rPr>
              <a:t>Stewart is a website designer who was hired by a client to make specific changes to a site that sells subscriptions. As Stewart began implementing his client’s change requests, he noticed that they could be deceptive to customers. For example, if a customer hit a ‘back arrow’ on a certain page, the site would upgrade the customer to a more expensive subscription plan, instead of returning to the previous page. </a:t>
            </a:r>
            <a:endParaRPr>
              <a:latin typeface="Source Serif Pro"/>
              <a:ea typeface="Source Serif Pro"/>
              <a:cs typeface="Source Serif Pro"/>
              <a:sym typeface="Source Serif Pro"/>
            </a:endParaRPr>
          </a:p>
          <a:p>
            <a:pPr indent="0" lvl="0" marL="0" rtl="0" algn="l">
              <a:lnSpc>
                <a:spcPct val="115000"/>
              </a:lnSpc>
              <a:spcBef>
                <a:spcPts val="1800"/>
              </a:spcBef>
              <a:spcAft>
                <a:spcPts val="0"/>
              </a:spcAft>
              <a:buNone/>
            </a:pPr>
            <a:r>
              <a:rPr lang="en">
                <a:latin typeface="Source Serif Pro"/>
                <a:ea typeface="Source Serif Pro"/>
                <a:cs typeface="Source Serif Pro"/>
                <a:sym typeface="Source Serif Pro"/>
              </a:rPr>
              <a:t>Is this an example of Dark user UX patterns?* </a:t>
            </a:r>
            <a:endParaRPr>
              <a:latin typeface="Source Serif Pro"/>
              <a:ea typeface="Source Serif Pro"/>
              <a:cs typeface="Source Serif Pro"/>
              <a:sym typeface="Source Serif Pro"/>
            </a:endParaRPr>
          </a:p>
          <a:p>
            <a:pPr indent="0" lvl="0" marL="0" rtl="0" algn="l">
              <a:lnSpc>
                <a:spcPct val="115000"/>
              </a:lnSpc>
              <a:spcBef>
                <a:spcPts val="1800"/>
              </a:spcBef>
              <a:spcAft>
                <a:spcPts val="0"/>
              </a:spcAft>
              <a:buNone/>
            </a:pPr>
            <a:r>
              <a:rPr lang="en">
                <a:latin typeface="Source Serif Pro"/>
                <a:ea typeface="Source Serif Pro"/>
                <a:cs typeface="Source Serif Pro"/>
                <a:sym typeface="Source Serif Pro"/>
              </a:rPr>
              <a:t>Should Stewart agree to implement the design changes?</a:t>
            </a:r>
            <a:endParaRPr>
              <a:latin typeface="Source Serif Pro"/>
              <a:ea typeface="Source Serif Pro"/>
              <a:cs typeface="Source Serif Pro"/>
              <a:sym typeface="Source Serif Pro"/>
            </a:endParaRPr>
          </a:p>
          <a:p>
            <a:pPr indent="0" lvl="0" marL="0" rtl="0" algn="l">
              <a:lnSpc>
                <a:spcPct val="115000"/>
              </a:lnSpc>
              <a:spcBef>
                <a:spcPts val="1800"/>
              </a:spcBef>
              <a:spcAft>
                <a:spcPts val="1800"/>
              </a:spcAft>
              <a:buNone/>
            </a:pPr>
            <a:r>
              <a:rPr lang="en">
                <a:latin typeface="Source Serif Pro"/>
                <a:ea typeface="Source Serif Pro"/>
                <a:cs typeface="Source Serif Pro"/>
                <a:sym typeface="Source Serif Pro"/>
              </a:rPr>
              <a:t>*Dark user UX patterns are designed to trick users toward unintended options and can cause harm.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type="title"/>
          </p:nvPr>
        </p:nvSpPr>
        <p:spPr>
          <a:xfrm>
            <a:off x="1999200" y="239300"/>
            <a:ext cx="5742300" cy="732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SzPts val="990"/>
              <a:buNone/>
            </a:pPr>
            <a:r>
              <a:rPr lang="en" sz="2020"/>
              <a:t>Stewart’s Suspect Subscriptions-2</a:t>
            </a:r>
            <a:endParaRPr sz="2020"/>
          </a:p>
          <a:p>
            <a:pPr indent="0" lvl="0" marL="0" rtl="0" algn="ctr">
              <a:spcBef>
                <a:spcPts val="0"/>
              </a:spcBef>
              <a:spcAft>
                <a:spcPts val="0"/>
              </a:spcAft>
              <a:buSzPts val="990"/>
              <a:buNone/>
            </a:pPr>
            <a:r>
              <a:t/>
            </a:r>
            <a:endParaRPr sz="2020"/>
          </a:p>
        </p:txBody>
      </p:sp>
      <p:sp>
        <p:nvSpPr>
          <p:cNvPr id="154" name="Google Shape;15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31"/>
          <p:cNvSpPr txBox="1"/>
          <p:nvPr>
            <p:ph idx="1" type="body"/>
          </p:nvPr>
        </p:nvSpPr>
        <p:spPr>
          <a:xfrm>
            <a:off x="441150" y="1152475"/>
            <a:ext cx="4617900" cy="3416400"/>
          </a:xfrm>
          <a:prstGeom prst="rect">
            <a:avLst/>
          </a:prstGeom>
        </p:spPr>
        <p:txBody>
          <a:bodyPr anchorCtr="0" anchor="t" bIns="91425" lIns="91425" spcFirstLastPara="1" rIns="91425" wrap="square" tIns="91425">
            <a:normAutofit/>
          </a:bodyPr>
          <a:lstStyle/>
          <a:p>
            <a:pPr indent="-317500" lvl="0" marL="457200" rtl="0" algn="l">
              <a:lnSpc>
                <a:spcPct val="105000"/>
              </a:lnSpc>
              <a:spcBef>
                <a:spcPts val="1000"/>
              </a:spcBef>
              <a:spcAft>
                <a:spcPts val="0"/>
              </a:spcAft>
              <a:buSzPts val="1400"/>
              <a:buFont typeface="Source Serif Pro"/>
              <a:buChar char="●"/>
            </a:pPr>
            <a:r>
              <a:rPr lang="en" sz="1400">
                <a:latin typeface="Source Serif Pro"/>
                <a:ea typeface="Source Serif Pro"/>
                <a:cs typeface="Source Serif Pro"/>
                <a:sym typeface="Source Serif Pro"/>
              </a:rPr>
              <a:t>What ethical considerations are associated with Dark UX patterns?</a:t>
            </a:r>
            <a:endParaRPr sz="1400">
              <a:latin typeface="Source Serif Pro"/>
              <a:ea typeface="Source Serif Pro"/>
              <a:cs typeface="Source Serif Pro"/>
              <a:sym typeface="Source Serif Pro"/>
            </a:endParaRPr>
          </a:p>
          <a:p>
            <a:pPr indent="-317500" lvl="0" marL="457200" rtl="0" algn="l">
              <a:lnSpc>
                <a:spcPct val="105000"/>
              </a:lnSpc>
              <a:spcBef>
                <a:spcPts val="1200"/>
              </a:spcBef>
              <a:spcAft>
                <a:spcPts val="0"/>
              </a:spcAft>
              <a:buSzPts val="1400"/>
              <a:buFont typeface="Source Serif Pro"/>
              <a:buChar char="●"/>
            </a:pPr>
            <a:r>
              <a:rPr lang="en" sz="1400">
                <a:latin typeface="Source Serif Pro"/>
                <a:ea typeface="Source Serif Pro"/>
                <a:cs typeface="Source Serif Pro"/>
                <a:sym typeface="Source Serif Pro"/>
              </a:rPr>
              <a:t>In an ethical sense, is Stewart responsible for the outcomes of his client’s requested changes?</a:t>
            </a:r>
            <a:endParaRPr sz="1400">
              <a:latin typeface="Source Serif Pro"/>
              <a:ea typeface="Source Serif Pro"/>
              <a:cs typeface="Source Serif Pro"/>
              <a:sym typeface="Source Serif Pro"/>
            </a:endParaRPr>
          </a:p>
          <a:p>
            <a:pPr indent="-317500" lvl="0" marL="457200" rtl="0" algn="l">
              <a:lnSpc>
                <a:spcPct val="105000"/>
              </a:lnSpc>
              <a:spcBef>
                <a:spcPts val="1000"/>
              </a:spcBef>
              <a:spcAft>
                <a:spcPts val="1200"/>
              </a:spcAft>
              <a:buSzPts val="1400"/>
              <a:buFont typeface="Source Serif Pro"/>
              <a:buChar char="●"/>
            </a:pPr>
            <a:r>
              <a:rPr lang="en" sz="1400">
                <a:latin typeface="Source Serif Pro"/>
                <a:ea typeface="Source Serif Pro"/>
                <a:cs typeface="Source Serif Pro"/>
                <a:sym typeface="Source Serif Pro"/>
              </a:rPr>
              <a:t>How should the chance of harm and level of harm associated with the design changes be measured?</a:t>
            </a:r>
            <a:endParaRPr sz="1400">
              <a:latin typeface="Source Serif Pro"/>
              <a:ea typeface="Source Serif Pro"/>
              <a:cs typeface="Source Serif Pro"/>
              <a:sym typeface="Source Serif Pro"/>
            </a:endParaRPr>
          </a:p>
        </p:txBody>
      </p:sp>
      <p:sp>
        <p:nvSpPr>
          <p:cNvPr id="156" name="Google Shape;156;p31"/>
          <p:cNvSpPr txBox="1"/>
          <p:nvPr>
            <p:ph idx="4294967295"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Source Serif Pro"/>
              <a:buChar char="●"/>
            </a:pPr>
            <a:r>
              <a:rPr lang="en">
                <a:solidFill>
                  <a:schemeClr val="dk1"/>
                </a:solidFill>
                <a:latin typeface="Source Serif Pro"/>
                <a:ea typeface="Source Serif Pro"/>
                <a:cs typeface="Source Serif Pro"/>
                <a:sym typeface="Source Serif Pro"/>
              </a:rPr>
              <a:t>Objectives:</a:t>
            </a:r>
            <a:endParaRPr>
              <a:solidFill>
                <a:schemeClr val="dk1"/>
              </a:solidFill>
              <a:latin typeface="Source Serif Pro"/>
              <a:ea typeface="Source Serif Pro"/>
              <a:cs typeface="Source Serif Pro"/>
              <a:sym typeface="Source Serif Pro"/>
            </a:endParaRPr>
          </a:p>
          <a:p>
            <a:pPr indent="-317500" lvl="1" marL="914400" rtl="0" algn="l">
              <a:spcBef>
                <a:spcPts val="1000"/>
              </a:spcBef>
              <a:spcAft>
                <a:spcPts val="0"/>
              </a:spcAft>
              <a:buClr>
                <a:schemeClr val="dk1"/>
              </a:buClr>
              <a:buSzPts val="1400"/>
              <a:buFont typeface="Source Serif Pro"/>
              <a:buChar char="○"/>
            </a:pPr>
            <a:r>
              <a:rPr lang="en">
                <a:solidFill>
                  <a:schemeClr val="dk1"/>
                </a:solidFill>
                <a:latin typeface="Source Serif Pro"/>
                <a:ea typeface="Source Serif Pro"/>
                <a:cs typeface="Source Serif Pro"/>
                <a:sym typeface="Source Serif Pro"/>
              </a:rPr>
              <a:t>Consider ethical implications of deceptive design practices</a:t>
            </a:r>
            <a:endParaRPr>
              <a:solidFill>
                <a:schemeClr val="dk1"/>
              </a:solidFill>
              <a:latin typeface="Source Serif Pro"/>
              <a:ea typeface="Source Serif Pro"/>
              <a:cs typeface="Source Serif Pro"/>
              <a:sym typeface="Source Serif Pro"/>
            </a:endParaRPr>
          </a:p>
          <a:p>
            <a:pPr indent="-317500" lvl="1" marL="914400" rtl="0" algn="l">
              <a:spcBef>
                <a:spcPts val="1000"/>
              </a:spcBef>
              <a:spcAft>
                <a:spcPts val="0"/>
              </a:spcAft>
              <a:buClr>
                <a:schemeClr val="dk1"/>
              </a:buClr>
              <a:buSzPts val="1400"/>
              <a:buFont typeface="Source Serif Pro"/>
              <a:buChar char="○"/>
            </a:pPr>
            <a:r>
              <a:rPr lang="en">
                <a:solidFill>
                  <a:schemeClr val="dk1"/>
                </a:solidFill>
                <a:latin typeface="Source Serif Pro"/>
                <a:ea typeface="Source Serif Pro"/>
                <a:cs typeface="Source Serif Pro"/>
                <a:sym typeface="Source Serif Pro"/>
              </a:rPr>
              <a:t>Weigh culpability for second order effects</a:t>
            </a:r>
            <a:endParaRPr>
              <a:solidFill>
                <a:schemeClr val="dk1"/>
              </a:solidFill>
              <a:latin typeface="Source Serif Pro"/>
              <a:ea typeface="Source Serif Pro"/>
              <a:cs typeface="Source Serif Pro"/>
              <a:sym typeface="Source Serif Pro"/>
            </a:endParaRPr>
          </a:p>
          <a:p>
            <a:pPr indent="-317500" lvl="1" marL="914400" rtl="0" algn="l">
              <a:spcBef>
                <a:spcPts val="1000"/>
              </a:spcBef>
              <a:spcAft>
                <a:spcPts val="1000"/>
              </a:spcAft>
              <a:buClr>
                <a:schemeClr val="dk1"/>
              </a:buClr>
              <a:buSzPts val="1400"/>
              <a:buFont typeface="Source Serif Pro"/>
              <a:buChar char="○"/>
            </a:pPr>
            <a:r>
              <a:rPr lang="en">
                <a:solidFill>
                  <a:schemeClr val="dk1"/>
                </a:solidFill>
                <a:latin typeface="Source Serif Pro"/>
                <a:ea typeface="Source Serif Pro"/>
                <a:cs typeface="Source Serif Pro"/>
                <a:sym typeface="Source Serif Pro"/>
              </a:rPr>
              <a:t>Define ‘chance of harm,’ ‘level of harm,’ and how they could be measured</a:t>
            </a:r>
            <a:endParaRPr>
              <a:solidFill>
                <a:schemeClr val="dk1"/>
              </a:solidFill>
              <a:latin typeface="Source Serif Pro"/>
              <a:ea typeface="Source Serif Pro"/>
              <a:cs typeface="Source Serif Pro"/>
              <a:sym typeface="Source Serif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2"/>
          <p:cNvSpPr txBox="1"/>
          <p:nvPr>
            <p:ph type="title"/>
          </p:nvPr>
        </p:nvSpPr>
        <p:spPr>
          <a:xfrm>
            <a:off x="1999200" y="239300"/>
            <a:ext cx="5742300" cy="732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SzPts val="990"/>
              <a:buNone/>
            </a:pPr>
            <a:r>
              <a:rPr lang="en" sz="2020"/>
              <a:t>Software Vulnerability Disclosure is a Real Mess-1</a:t>
            </a:r>
            <a:endParaRPr sz="2020">
              <a:latin typeface="Source Serif Pro"/>
              <a:ea typeface="Source Serif Pro"/>
              <a:cs typeface="Source Serif Pro"/>
              <a:sym typeface="Source Serif Pro"/>
            </a:endParaRPr>
          </a:p>
        </p:txBody>
      </p:sp>
      <p:sp>
        <p:nvSpPr>
          <p:cNvPr id="162" name="Google Shape;162;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3" name="Google Shape;163;p32"/>
          <p:cNvSpPr txBox="1"/>
          <p:nvPr/>
        </p:nvSpPr>
        <p:spPr>
          <a:xfrm>
            <a:off x="551575" y="1027325"/>
            <a:ext cx="8356500" cy="23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Source Serif Pro"/>
                <a:ea typeface="Source Serif Pro"/>
                <a:cs typeface="Source Serif Pro"/>
                <a:sym typeface="Source Serif Pro"/>
              </a:rPr>
              <a:t>German security agency researchers released a vulnerability disclosure report on a critical security flaw in VLC, an open-source multiplatform media-player application. However, this exploit was a bug in a third-party library that has already been patched. </a:t>
            </a:r>
            <a:endParaRPr>
              <a:latin typeface="Source Serif Pro"/>
              <a:ea typeface="Source Serif Pro"/>
              <a:cs typeface="Source Serif Pro"/>
              <a:sym typeface="Source Serif Pro"/>
            </a:endParaRPr>
          </a:p>
          <a:p>
            <a:pPr indent="0" lvl="0" marL="0" rtl="0" algn="l">
              <a:lnSpc>
                <a:spcPct val="115000"/>
              </a:lnSpc>
              <a:spcBef>
                <a:spcPts val="1800"/>
              </a:spcBef>
              <a:spcAft>
                <a:spcPts val="0"/>
              </a:spcAft>
              <a:buNone/>
            </a:pPr>
            <a:r>
              <a:rPr lang="en">
                <a:latin typeface="Source Serif Pro"/>
                <a:ea typeface="Source Serif Pro"/>
                <a:cs typeface="Source Serif Pro"/>
                <a:sym typeface="Source Serif Pro"/>
              </a:rPr>
              <a:t>The researchers didn’t reach out to the developers of VLC to verify their findings before making the findings public which is behavior that is both unethical and harmful, evidencing the need for an ethical hacker code of conduct. </a:t>
            </a:r>
            <a:r>
              <a:rPr lang="en">
                <a:latin typeface="Source Serif Pro"/>
                <a:ea typeface="Source Serif Pro"/>
                <a:cs typeface="Source Serif Pro"/>
                <a:sym typeface="Source Serif Pro"/>
              </a:rPr>
              <a:t> </a:t>
            </a:r>
            <a:endParaRPr>
              <a:latin typeface="Source Serif Pro"/>
              <a:ea typeface="Source Serif Pro"/>
              <a:cs typeface="Source Serif Pro"/>
              <a:sym typeface="Source Serif Pro"/>
            </a:endParaRPr>
          </a:p>
          <a:p>
            <a:pPr indent="0" lvl="0" marL="0" rtl="0" algn="l">
              <a:lnSpc>
                <a:spcPct val="115000"/>
              </a:lnSpc>
              <a:spcBef>
                <a:spcPts val="1800"/>
              </a:spcBef>
              <a:spcAft>
                <a:spcPts val="1800"/>
              </a:spcAft>
              <a:buNone/>
            </a:pPr>
            <a:r>
              <a:rPr lang="en">
                <a:latin typeface="Source Serif Pro"/>
                <a:ea typeface="Source Serif Pro"/>
                <a:cs typeface="Source Serif Pro"/>
                <a:sym typeface="Source Serif Pro"/>
              </a:rPr>
              <a:t>Was there a protocol/practice the researchers should have followed? </a:t>
            </a:r>
            <a:endParaRPr>
              <a:latin typeface="Source Serif Pro"/>
              <a:ea typeface="Source Serif Pro"/>
              <a:cs typeface="Source Serif Pro"/>
              <a:sym typeface="Source Serif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type="title"/>
          </p:nvPr>
        </p:nvSpPr>
        <p:spPr>
          <a:xfrm>
            <a:off x="1999200" y="239300"/>
            <a:ext cx="5742300" cy="732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SzPts val="990"/>
              <a:buNone/>
            </a:pPr>
            <a:r>
              <a:rPr lang="en" sz="2020"/>
              <a:t>Software Vulnerability Disclosure is a Real Mess-2</a:t>
            </a:r>
            <a:endParaRPr sz="2020"/>
          </a:p>
          <a:p>
            <a:pPr indent="0" lvl="0" marL="0" rtl="0" algn="ctr">
              <a:spcBef>
                <a:spcPts val="0"/>
              </a:spcBef>
              <a:spcAft>
                <a:spcPts val="0"/>
              </a:spcAft>
              <a:buSzPts val="990"/>
              <a:buNone/>
            </a:pPr>
            <a:r>
              <a:t/>
            </a:r>
            <a:endParaRPr sz="2020"/>
          </a:p>
        </p:txBody>
      </p:sp>
      <p:sp>
        <p:nvSpPr>
          <p:cNvPr id="169" name="Google Shape;16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0" name="Google Shape;170;p33"/>
          <p:cNvSpPr txBox="1"/>
          <p:nvPr>
            <p:ph idx="1" type="body"/>
          </p:nvPr>
        </p:nvSpPr>
        <p:spPr>
          <a:xfrm>
            <a:off x="441150" y="1152475"/>
            <a:ext cx="46179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What should the researchers have done alternatively than posting their findings to the public?</a:t>
            </a:r>
            <a:endParaRPr/>
          </a:p>
          <a:p>
            <a:pPr indent="-342900" lvl="0" marL="457200" rtl="0" algn="l">
              <a:spcBef>
                <a:spcPts val="0"/>
              </a:spcBef>
              <a:spcAft>
                <a:spcPts val="0"/>
              </a:spcAft>
              <a:buSzPts val="1800"/>
              <a:buChar char="●"/>
            </a:pPr>
            <a:r>
              <a:rPr lang="en"/>
              <a:t>Is there a set protocol for addressing vulnerabilities?</a:t>
            </a:r>
            <a:endParaRPr/>
          </a:p>
          <a:p>
            <a:pPr indent="-342900" lvl="0" marL="457200" rtl="0" algn="l">
              <a:spcBef>
                <a:spcPts val="0"/>
              </a:spcBef>
              <a:spcAft>
                <a:spcPts val="0"/>
              </a:spcAft>
              <a:buSzPts val="1800"/>
              <a:buChar char="●"/>
            </a:pPr>
            <a:r>
              <a:rPr lang="en"/>
              <a:t>Are there consequences for invalid vulnerability disclosures?</a:t>
            </a:r>
            <a:endParaRPr/>
          </a:p>
          <a:p>
            <a:pPr indent="-342900" lvl="0" marL="457200" rtl="0" algn="l">
              <a:spcBef>
                <a:spcPts val="0"/>
              </a:spcBef>
              <a:spcAft>
                <a:spcPts val="0"/>
              </a:spcAft>
              <a:buSzPts val="1800"/>
              <a:buChar char="●"/>
            </a:pPr>
            <a:r>
              <a:rPr lang="en"/>
              <a:t>How would you approach this scenario if you realized a bug/vulnerability in a third party program?</a:t>
            </a:r>
            <a:endParaRPr/>
          </a:p>
        </p:txBody>
      </p:sp>
      <p:sp>
        <p:nvSpPr>
          <p:cNvPr id="171" name="Google Shape;171;p33"/>
          <p:cNvSpPr txBox="1"/>
          <p:nvPr>
            <p:ph idx="4294967295"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Source Serif Pro"/>
              <a:buChar char="●"/>
            </a:pPr>
            <a:r>
              <a:rPr lang="en">
                <a:solidFill>
                  <a:schemeClr val="dk1"/>
                </a:solidFill>
                <a:latin typeface="Source Serif Pro"/>
                <a:ea typeface="Source Serif Pro"/>
                <a:cs typeface="Source Serif Pro"/>
                <a:sym typeface="Source Serif Pro"/>
              </a:rPr>
              <a:t>Expected Outcomes</a:t>
            </a:r>
            <a:endParaRPr>
              <a:solidFill>
                <a:schemeClr val="dk1"/>
              </a:solidFill>
              <a:latin typeface="Source Serif Pro"/>
              <a:ea typeface="Source Serif Pro"/>
              <a:cs typeface="Source Serif Pro"/>
              <a:sym typeface="Source Serif Pro"/>
            </a:endParaRPr>
          </a:p>
          <a:p>
            <a:pPr indent="-317500" lvl="1" marL="914400" rtl="0" algn="l">
              <a:spcBef>
                <a:spcPts val="0"/>
              </a:spcBef>
              <a:spcAft>
                <a:spcPts val="0"/>
              </a:spcAft>
              <a:buClr>
                <a:schemeClr val="dk1"/>
              </a:buClr>
              <a:buSzPts val="1400"/>
              <a:buFont typeface="Source Serif Pro"/>
              <a:buChar char="○"/>
            </a:pPr>
            <a:r>
              <a:rPr lang="en">
                <a:solidFill>
                  <a:schemeClr val="dk1"/>
                </a:solidFill>
                <a:latin typeface="Source Serif Pro"/>
                <a:ea typeface="Source Serif Pro"/>
                <a:cs typeface="Source Serif Pro"/>
                <a:sym typeface="Source Serif Pro"/>
              </a:rPr>
              <a:t>Understand concept of vulnerability disclosure</a:t>
            </a:r>
            <a:endParaRPr>
              <a:solidFill>
                <a:schemeClr val="dk1"/>
              </a:solidFill>
              <a:latin typeface="Source Serif Pro"/>
              <a:ea typeface="Source Serif Pro"/>
              <a:cs typeface="Source Serif Pro"/>
              <a:sym typeface="Source Serif Pro"/>
            </a:endParaRPr>
          </a:p>
          <a:p>
            <a:pPr indent="-317500" lvl="1" marL="914400" rtl="0" algn="l">
              <a:spcBef>
                <a:spcPts val="0"/>
              </a:spcBef>
              <a:spcAft>
                <a:spcPts val="0"/>
              </a:spcAft>
              <a:buClr>
                <a:schemeClr val="dk1"/>
              </a:buClr>
              <a:buSzPts val="1400"/>
              <a:buFont typeface="Source Serif Pro"/>
              <a:buChar char="○"/>
            </a:pPr>
            <a:r>
              <a:rPr lang="en">
                <a:solidFill>
                  <a:schemeClr val="dk1"/>
                </a:solidFill>
                <a:latin typeface="Source Serif Pro"/>
                <a:ea typeface="Source Serif Pro"/>
                <a:cs typeface="Source Serif Pro"/>
                <a:sym typeface="Source Serif Pro"/>
              </a:rPr>
              <a:t>Gain awareness of how vulnerability disclosures should be conducted</a:t>
            </a:r>
            <a:endParaRPr>
              <a:solidFill>
                <a:schemeClr val="dk1"/>
              </a:solidFill>
              <a:latin typeface="Source Serif Pro"/>
              <a:ea typeface="Source Serif Pro"/>
              <a:cs typeface="Source Serif Pro"/>
              <a:sym typeface="Source Serif Pro"/>
            </a:endParaRPr>
          </a:p>
          <a:p>
            <a:pPr indent="0" lvl="0" marL="0" rtl="0" algn="l">
              <a:spcBef>
                <a:spcPts val="1200"/>
              </a:spcBef>
              <a:spcAft>
                <a:spcPts val="1200"/>
              </a:spcAft>
              <a:buNone/>
            </a:pPr>
            <a:r>
              <a:t/>
            </a:r>
            <a:endParaRPr>
              <a:solidFill>
                <a:schemeClr val="dk1"/>
              </a:solidFill>
              <a:latin typeface="Source Serif Pro"/>
              <a:ea typeface="Source Serif Pro"/>
              <a:cs typeface="Source Serif Pro"/>
              <a:sym typeface="Source Serif Pr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4D4D4D"/>
      </a:dk1>
      <a:lt1>
        <a:srgbClr val="FFFFFF"/>
      </a:lt1>
      <a:dk2>
        <a:srgbClr val="B3B3B3"/>
      </a:dk2>
      <a:lt2>
        <a:srgbClr val="EEEEEE"/>
      </a:lt2>
      <a:accent1>
        <a:srgbClr val="CC002B"/>
      </a:accent1>
      <a:accent2>
        <a:srgbClr val="8D0016"/>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