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swald" panose="020B0604020202020204" charset="0"/>
      <p:regular r:id="rId32"/>
      <p:bold r:id="rId33"/>
    </p:embeddedFont>
    <p:embeddedFont>
      <p:font typeface="Source Code Pro" panose="020B050903040302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0260F-D12B-4633-BC4F-DF02FC79E92F}">
  <a:tblStyle styleId="{FB90260F-D12B-4633-BC4F-DF02FC79E9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b07f1cd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b07f1c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Ethical Issues: privacy, security, safety</a:t>
            </a:r>
            <a:endParaRPr/>
          </a:p>
          <a:p>
            <a:pPr marL="0" lvl="0" indent="0" algn="l" rtl="0">
              <a:spcBef>
                <a:spcPts val="0"/>
              </a:spcBef>
              <a:spcAft>
                <a:spcPts val="0"/>
              </a:spcAft>
              <a:buNone/>
            </a:pPr>
            <a:r>
              <a:rPr lang="en"/>
              <a:t>Major parties: Customers/Consumers, Law enforcement, FDA, 23andMe, Pharmaceutical companies, insurance companies, research groups, nonprofits</a:t>
            </a:r>
            <a:endParaRPr/>
          </a:p>
          <a:p>
            <a:pPr marL="0" lvl="0" indent="0" algn="l" rtl="0">
              <a:spcBef>
                <a:spcPts val="0"/>
              </a:spcBef>
              <a:spcAft>
                <a:spcPts val="0"/>
              </a:spcAft>
              <a:buNone/>
            </a:pPr>
            <a:endParaRPr/>
          </a:p>
          <a:p>
            <a:pPr marL="0" lvl="0" indent="0" algn="l" rtl="0">
              <a:spcBef>
                <a:spcPts val="0"/>
              </a:spcBef>
              <a:spcAft>
                <a:spcPts val="0"/>
              </a:spcAft>
              <a:buNone/>
            </a:pPr>
            <a:r>
              <a:rPr lang="en"/>
              <a:t>Other questions:</a:t>
            </a:r>
            <a:endParaRPr/>
          </a:p>
          <a:p>
            <a:pPr marL="0" lvl="0" indent="0" algn="l" rtl="0">
              <a:spcBef>
                <a:spcPts val="0"/>
              </a:spcBef>
              <a:spcAft>
                <a:spcPts val="0"/>
              </a:spcAft>
              <a:buClr>
                <a:schemeClr val="dk1"/>
              </a:buClr>
              <a:buSzPts val="1100"/>
              <a:buFont typeface="Arial"/>
              <a:buNone/>
            </a:pPr>
            <a:r>
              <a:rPr lang="en"/>
              <a:t>What ethical issues exist in the case study?</a:t>
            </a:r>
            <a:endParaRPr/>
          </a:p>
          <a:p>
            <a:pPr marL="0" lvl="0" indent="0" algn="l" rtl="0">
              <a:spcBef>
                <a:spcPts val="0"/>
              </a:spcBef>
              <a:spcAft>
                <a:spcPts val="0"/>
              </a:spcAft>
              <a:buNone/>
            </a:pPr>
            <a:r>
              <a:rPr lang="en"/>
              <a:t>Were these issues present initially or did they develop overtime as 23andMe developed?</a:t>
            </a:r>
            <a:endParaRPr/>
          </a:p>
          <a:p>
            <a:pPr marL="0" lvl="0" indent="0" algn="l" rtl="0">
              <a:spcBef>
                <a:spcPts val="0"/>
              </a:spcBef>
              <a:spcAft>
                <a:spcPts val="0"/>
              </a:spcAft>
              <a:buClr>
                <a:schemeClr val="dk1"/>
              </a:buClr>
              <a:buSzPts val="1100"/>
              <a:buFont typeface="Arial"/>
              <a:buNone/>
            </a:pPr>
            <a:r>
              <a:rPr lang="en"/>
              <a:t>What are some of the consequences of the ethical issues?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5b07f1cd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5b07f1cd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5b07f1cd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5b07f1c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5ae48bfe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5ae48bfe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should try to put themselves in their groups shoes. Whether they agree or disagree with the choices this group has made, they should be able to understand what motivate that group to make their decisions. Remember these decisions could be advocating for a specific action or choosing a side in one of the ethical debates.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5b07f1cd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5b07f1cd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Groups Share Ideas/ 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Each group briefly shares their main thoughts with respect to the group they discussed. Students should have a clear understanding of each party’s perspective on the case study situation.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Breakout Room Questions: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There are many groups with a stake in the 23AndMe Business and other similar companies. For this first break out room you will analyze the ethicality from the standpoint of the ‘Users’ or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-What argument can be made in support of your group and their involvement in this case study?</a:t>
            </a:r>
            <a:endParaRPr/>
          </a:p>
          <a:p>
            <a:pPr marL="0" lvl="0" indent="0" algn="l" rtl="0">
              <a:spcBef>
                <a:spcPts val="0"/>
              </a:spcBef>
              <a:spcAft>
                <a:spcPts val="0"/>
              </a:spcAft>
              <a:buNone/>
            </a:pPr>
            <a:r>
              <a:rPr lang="en"/>
              <a:t> -What argument can be made against your group and their involvement in this case study?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14329ff2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14329ff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5ae48bfe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5ae48bf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should attempt to make these actions specific and realizable. Stress how clear actionable steps could be utilized by them in future situations. Vague answers do not help the overall situation, and do not provide individuals with a clear path forward.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14329ff2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14329ff2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As a class discuss what outcomes should have been avoided. Try to have the students work backwards to reach specific actions or tipping points that directly led to the negative consequences if any exist.</a:t>
            </a:r>
            <a:endParaRPr/>
          </a:p>
          <a:p>
            <a:pPr marL="0" lvl="0" indent="0" algn="l" rtl="0">
              <a:spcBef>
                <a:spcPts val="0"/>
              </a:spcBef>
              <a:spcAft>
                <a:spcPts val="0"/>
              </a:spcAft>
              <a:buNone/>
            </a:pPr>
            <a:endParaRPr/>
          </a:p>
          <a:p>
            <a:pPr marL="0" lvl="0" indent="0" algn="l" rtl="0">
              <a:spcBef>
                <a:spcPts val="0"/>
              </a:spcBef>
              <a:spcAft>
                <a:spcPts val="0"/>
              </a:spcAft>
              <a:buNone/>
            </a:pPr>
            <a:r>
              <a:rPr lang="en"/>
              <a:t>What are the incentive structures like in the organizations? Would changing the incentives change the motivations? How else can we alter a groups motivations?</a:t>
            </a:r>
            <a:endParaRPr/>
          </a:p>
          <a:p>
            <a:pPr marL="0" lvl="0" indent="0" algn="l" rtl="0">
              <a:spcBef>
                <a:spcPts val="0"/>
              </a:spcBef>
              <a:spcAft>
                <a:spcPts val="0"/>
              </a:spcAft>
              <a:buNone/>
            </a:pPr>
            <a:endParaRPr/>
          </a:p>
          <a:p>
            <a:pPr marL="0" lvl="0" indent="0" algn="l" rtl="0">
              <a:spcBef>
                <a:spcPts val="0"/>
              </a:spcBef>
              <a:spcAft>
                <a:spcPts val="0"/>
              </a:spcAft>
              <a:buNone/>
            </a:pPr>
            <a:r>
              <a:rPr lang="en"/>
              <a:t>If not doing breakout rooms, have the class pick the issue that they deem most pressing ethically and have them expand on it and generate alternative actions that individuals could have taken.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14329ff2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14329ff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Groups Share Ideas/ 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Each group briefly shares their specific plan of action/series of decisions that should have been taken to change the current state of the case study. Have them briefly explain why they chose the actions they did. If groups propose unclear actions, try to encourage them to elaborate and reach actionable steps.</a:t>
            </a:r>
            <a:endParaRPr/>
          </a:p>
          <a:p>
            <a:pPr marL="0" lvl="0" indent="0" algn="l" rtl="0">
              <a:spcBef>
                <a:spcPts val="0"/>
              </a:spcBef>
              <a:spcAft>
                <a:spcPts val="0"/>
              </a:spcAft>
              <a:buNone/>
            </a:pPr>
            <a:endParaRPr/>
          </a:p>
          <a:p>
            <a:pPr marL="0" lvl="0" indent="0" algn="l" rtl="0">
              <a:spcBef>
                <a:spcPts val="0"/>
              </a:spcBef>
              <a:spcAft>
                <a:spcPts val="0"/>
              </a:spcAft>
              <a:buNone/>
            </a:pPr>
            <a:r>
              <a:rPr lang="en"/>
              <a:t>Breakout Room Questions: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Now that we have made inferences about what should or should not have been done, we can put ourselves in the scenario and generate alternative actions that would have resulted in less harm.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-How would you approach this problem? Is there a way to emphasize the positive aspects of the case study and also reduce the negatives? </a:t>
            </a:r>
            <a:endParaRPr/>
          </a:p>
          <a:p>
            <a:pPr marL="0" lvl="0" indent="0" algn="l" rtl="0">
              <a:spcBef>
                <a:spcPts val="0"/>
              </a:spcBef>
              <a:spcAft>
                <a:spcPts val="0"/>
              </a:spcAft>
              <a:buClr>
                <a:schemeClr val="dk1"/>
              </a:buClr>
              <a:buSzPts val="1100"/>
              <a:buFont typeface="Arial"/>
              <a:buNone/>
            </a:pPr>
            <a:r>
              <a:rPr lang="en"/>
              <a:t>-Provide a few sentences about how your group brainstormed the actionable items.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14329ff2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14329ff2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Groups Share Ideas/ 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Each group briefly shares their specific plan of action/series of decisions that should have been taken to change the current state of the case study. Have them briefly explain why they chose the actions they did. If groups propose unclear actions, try to encourage them to elaborate and reach actionable steps.</a:t>
            </a:r>
            <a:endParaRPr/>
          </a:p>
          <a:p>
            <a:pPr marL="0" lvl="0" indent="0" algn="l" rtl="0">
              <a:spcBef>
                <a:spcPts val="0"/>
              </a:spcBef>
              <a:spcAft>
                <a:spcPts val="0"/>
              </a:spcAft>
              <a:buNone/>
            </a:pPr>
            <a:endParaRPr/>
          </a:p>
          <a:p>
            <a:pPr marL="0" lvl="0" indent="0" algn="l" rtl="0">
              <a:spcBef>
                <a:spcPts val="0"/>
              </a:spcBef>
              <a:spcAft>
                <a:spcPts val="0"/>
              </a:spcAft>
              <a:buNone/>
            </a:pPr>
            <a:r>
              <a:rPr lang="en"/>
              <a:t>Breakout Room Questions:</a:t>
            </a:r>
            <a:endParaRPr/>
          </a:p>
          <a:p>
            <a:pPr marL="0" lvl="0" indent="0" algn="l" rtl="0">
              <a:spcBef>
                <a:spcPts val="0"/>
              </a:spcBef>
              <a:spcAft>
                <a:spcPts val="0"/>
              </a:spcAft>
              <a:buNone/>
            </a:pPr>
            <a:endParaRPr/>
          </a:p>
          <a:p>
            <a:pPr marL="0" lvl="0" indent="0" algn="l" rtl="0">
              <a:spcBef>
                <a:spcPts val="0"/>
              </a:spcBef>
              <a:spcAft>
                <a:spcPts val="0"/>
              </a:spcAft>
              <a:buNone/>
            </a:pPr>
            <a:r>
              <a:rPr lang="en"/>
              <a:t>Now that we have made inferences about what should or should not have been done, we can put ourselves in the scenario and generate alternative actions that would have resulted in less harm.</a:t>
            </a:r>
            <a:endParaRPr/>
          </a:p>
          <a:p>
            <a:pPr marL="0" lvl="0" indent="0" algn="l" rtl="0">
              <a:spcBef>
                <a:spcPts val="0"/>
              </a:spcBef>
              <a:spcAft>
                <a:spcPts val="0"/>
              </a:spcAft>
              <a:buNone/>
            </a:pPr>
            <a:endParaRPr/>
          </a:p>
          <a:p>
            <a:pPr marL="0" lvl="0" indent="0" algn="l" rtl="0">
              <a:spcBef>
                <a:spcPts val="0"/>
              </a:spcBef>
              <a:spcAft>
                <a:spcPts val="0"/>
              </a:spcAft>
              <a:buNone/>
            </a:pPr>
            <a:r>
              <a:rPr lang="en"/>
              <a:t>-How would you approach this problem? Is there a way to emphasize the positive aspects of the case study and also reduce the negatives? </a:t>
            </a:r>
            <a:endParaRPr/>
          </a:p>
          <a:p>
            <a:pPr marL="0" lvl="0" indent="0" algn="l" rtl="0">
              <a:spcBef>
                <a:spcPts val="0"/>
              </a:spcBef>
              <a:spcAft>
                <a:spcPts val="0"/>
              </a:spcAft>
              <a:buNone/>
            </a:pPr>
            <a:r>
              <a:rPr lang="en"/>
              <a:t>-Provide a few sentences about how your group brainstormed the actionable items.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5b07f1cd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5b07f1c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5ae48bfe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5ae48bf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Work through the scenario as a class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14329ff2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14329ff2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Work through the scenario as a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14329ff2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14329ff2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5ae48bfe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5ae48bf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Students should attempt to make these actions specific and realizable. Stress how clear actionable steps could be utilized by them in future situations. Vague answers do not help the overall situation, and do not provide individuals with a clear path forward.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14329ff2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14329ff2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Groups Share Ideas/ Instructor Led</a:t>
            </a:r>
            <a:endParaRPr/>
          </a:p>
          <a:p>
            <a:pPr marL="0" lvl="0" indent="0" algn="l" rtl="0">
              <a:spcBef>
                <a:spcPts val="0"/>
              </a:spcBef>
              <a:spcAft>
                <a:spcPts val="0"/>
              </a:spcAft>
              <a:buNone/>
            </a:pPr>
            <a:endParaRPr/>
          </a:p>
          <a:p>
            <a:pPr marL="0" lvl="0" indent="0" algn="l" rtl="0">
              <a:spcBef>
                <a:spcPts val="0"/>
              </a:spcBef>
              <a:spcAft>
                <a:spcPts val="0"/>
              </a:spcAft>
              <a:buNone/>
            </a:pPr>
            <a:r>
              <a:rPr lang="en"/>
              <a:t>If time allows, groups can share some of their actionable ideas to the class. Discuss the pros and cons of the actions and consider why they may not be effective. Does the setting (corporation versus government versus academia) make a difference?</a:t>
            </a:r>
            <a:endParaRPr/>
          </a:p>
          <a:p>
            <a:pPr marL="0" lvl="0" indent="0" algn="l" rtl="0">
              <a:spcBef>
                <a:spcPts val="0"/>
              </a:spcBef>
              <a:spcAft>
                <a:spcPts val="0"/>
              </a:spcAft>
              <a:buNone/>
            </a:pPr>
            <a:endParaRPr/>
          </a:p>
          <a:p>
            <a:pPr marL="0" lvl="0" indent="0" algn="l" rtl="0">
              <a:spcBef>
                <a:spcPts val="0"/>
              </a:spcBef>
              <a:spcAft>
                <a:spcPts val="0"/>
              </a:spcAft>
              <a:buNone/>
            </a:pPr>
            <a:r>
              <a:rPr lang="en"/>
              <a:t>Breakout Room Questions</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200" i="1">
                <a:solidFill>
                  <a:schemeClr val="dk1"/>
                </a:solidFill>
                <a:latin typeface="Times New Roman"/>
                <a:ea typeface="Times New Roman"/>
                <a:cs typeface="Times New Roman"/>
                <a:sym typeface="Times New Roman"/>
              </a:rPr>
              <a:t>Consider the new scenario presented as you answer the following questions. You may find it useful to progress through the scenario in a similar manner to our progression through the case study.</a:t>
            </a:r>
            <a:endParaRPr sz="12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i="1">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What are some of the problems that exist with potential move by BioNano? What are some consequences that might initially be unforeseen? Are they positive, negative,or both?</a:t>
            </a:r>
            <a:endParaRPr>
              <a:solidFill>
                <a:schemeClr val="dk1"/>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Source Code Pro"/>
              <a:ea typeface="Source Code Pro"/>
              <a:cs typeface="Source Code Pro"/>
              <a:sym typeface="Source Code Pro"/>
            </a:endParaRPr>
          </a:p>
          <a:p>
            <a:pPr marL="457200" lvl="0" indent="-298450" algn="l" rtl="0">
              <a:lnSpc>
                <a:spcPct val="115000"/>
              </a:lnSpc>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What ethical issues are at play here? What steps could be taken to minimize one or more of them? Where in the pipeline would this need to be addressed? Come up with a few actionable items and justify them.</a:t>
            </a:r>
            <a:endParaRPr>
              <a:solidFill>
                <a:schemeClr val="dk1"/>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Source Code Pro"/>
              <a:ea typeface="Source Code Pro"/>
              <a:cs typeface="Source Code Pro"/>
              <a:sym typeface="Source Code Pro"/>
            </a:endParaRPr>
          </a:p>
          <a:p>
            <a:pPr marL="457200" lvl="0" indent="-298450" algn="l" rtl="0">
              <a:lnSpc>
                <a:spcPct val="115000"/>
              </a:lnSpc>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How might the upper leadership of BioNano react to your actions or decisions? Are there risks involved with your actions?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5ae48bfe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5ae48bfe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the rubric in the case study packet</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5ae48bfe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5ae48bfe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5ae48bfe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5ae48bfe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39fda0c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39fda0c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14329ff2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14329ff2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5ae48bfe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5ae48bfe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ae48bfe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ae48bfe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5ae48bfe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5ae48bfe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5ae48bfe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5ae48bfe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5ae48bfe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5ae48bfe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5ae48bfe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5ae48bfe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5b07f1cd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5b07f1cd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Instructor Led Block</a:t>
            </a:r>
            <a:endParaRPr b="1">
              <a:solidFill>
                <a:schemeClr val="dk1"/>
              </a:solidFill>
            </a:endParaRPr>
          </a:p>
          <a:p>
            <a:pPr marL="0" lvl="0" indent="0" algn="l" rtl="0">
              <a:spcBef>
                <a:spcPts val="0"/>
              </a:spcBef>
              <a:spcAft>
                <a:spcPts val="0"/>
              </a:spcAft>
              <a:buNone/>
            </a:pPr>
            <a:r>
              <a:rPr lang="en">
                <a:solidFill>
                  <a:schemeClr val="dk1"/>
                </a:solidFill>
              </a:rPr>
              <a:t>Case Study Summaries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rgbClr val="222222"/>
                </a:solidFill>
                <a:highlight>
                  <a:srgbClr val="FFFFFF"/>
                </a:highlight>
              </a:rPr>
              <a:t>23andMe and the FDA</a:t>
            </a:r>
            <a:endParaRPr>
              <a:solidFill>
                <a:srgbClr val="222222"/>
              </a:solidFill>
              <a:highlight>
                <a:srgbClr val="FFFFFF"/>
              </a:highlight>
            </a:endParaRPr>
          </a:p>
          <a:p>
            <a:pPr marL="0" lvl="0" indent="0" algn="l" rtl="0">
              <a:spcBef>
                <a:spcPts val="0"/>
              </a:spcBef>
              <a:spcAft>
                <a:spcPts val="0"/>
              </a:spcAft>
              <a:buNone/>
            </a:pPr>
            <a:r>
              <a:rPr lang="en">
                <a:solidFill>
                  <a:srgbClr val="222222"/>
                </a:solidFill>
                <a:highlight>
                  <a:srgbClr val="FFFFFF"/>
                </a:highlight>
              </a:rPr>
              <a:t>Written by two doctors that provides an overview of many of the positives and negatives of 23andMe. Directly addresses the potential issue of healthcare coverage denial due to genetic flags as well as privacy. </a:t>
            </a:r>
            <a:endParaRPr>
              <a:solidFill>
                <a:srgbClr val="222222"/>
              </a:solidFill>
              <a:highlight>
                <a:srgbClr val="FFFFFF"/>
              </a:highlight>
            </a:endParaRPr>
          </a:p>
          <a:p>
            <a:pPr marL="0" lvl="0" indent="0" algn="l" rtl="0">
              <a:spcBef>
                <a:spcPts val="0"/>
              </a:spcBef>
              <a:spcAft>
                <a:spcPts val="0"/>
              </a:spcAft>
              <a:buNone/>
            </a:pPr>
            <a:endParaRPr>
              <a:solidFill>
                <a:srgbClr val="222222"/>
              </a:solidFill>
              <a:highlight>
                <a:srgbClr val="FFFFFF"/>
              </a:highlight>
            </a:endParaRPr>
          </a:p>
          <a:p>
            <a:pPr marL="0" lvl="0" indent="0" algn="l" rtl="0">
              <a:spcBef>
                <a:spcPts val="0"/>
              </a:spcBef>
              <a:spcAft>
                <a:spcPts val="0"/>
              </a:spcAft>
              <a:buNone/>
            </a:pPr>
            <a:r>
              <a:rPr lang="en">
                <a:solidFill>
                  <a:srgbClr val="222222"/>
                </a:solidFill>
                <a:highlight>
                  <a:srgbClr val="FFFFFF"/>
                </a:highlight>
              </a:rPr>
              <a:t>Why a Data Breach at a Genealogy Site Has Privacy Experts Worried</a:t>
            </a:r>
            <a:endParaRPr>
              <a:solidFill>
                <a:srgbClr val="222222"/>
              </a:solidFill>
              <a:highlight>
                <a:srgbClr val="FFFFFF"/>
              </a:highlight>
            </a:endParaRPr>
          </a:p>
          <a:p>
            <a:pPr marL="0" lvl="0" indent="0" algn="l" rtl="0">
              <a:spcBef>
                <a:spcPts val="0"/>
              </a:spcBef>
              <a:spcAft>
                <a:spcPts val="0"/>
              </a:spcAft>
              <a:buNone/>
            </a:pPr>
            <a:r>
              <a:rPr lang="en">
                <a:solidFill>
                  <a:srgbClr val="222222"/>
                </a:solidFill>
                <a:highlight>
                  <a:srgbClr val="FFFFFF"/>
                </a:highlight>
              </a:rPr>
              <a:t>Addresses the possibility of breaches on this type of data and the consequences of such a breach</a:t>
            </a:r>
            <a:endParaRPr>
              <a:solidFill>
                <a:srgbClr val="222222"/>
              </a:solidFill>
              <a:highlight>
                <a:srgbClr val="FFFFFF"/>
              </a:highlight>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rgbClr val="222222"/>
                </a:solidFill>
                <a:highlight>
                  <a:srgbClr val="FFFFFF"/>
                </a:highlight>
              </a:rPr>
              <a:t>How 23andMe Is Monetizing Your DNA</a:t>
            </a:r>
            <a:endParaRPr>
              <a:solidFill>
                <a:srgbClr val="222222"/>
              </a:solidFill>
              <a:highlight>
                <a:srgbClr val="FFFFFF"/>
              </a:highlight>
            </a:endParaRPr>
          </a:p>
          <a:p>
            <a:pPr marL="0" lvl="0" indent="0" algn="l" rtl="0">
              <a:spcBef>
                <a:spcPts val="0"/>
              </a:spcBef>
              <a:spcAft>
                <a:spcPts val="0"/>
              </a:spcAft>
              <a:buNone/>
            </a:pPr>
            <a:r>
              <a:rPr lang="en">
                <a:solidFill>
                  <a:srgbClr val="222222"/>
                </a:solidFill>
                <a:highlight>
                  <a:srgbClr val="FFFFFF"/>
                </a:highlight>
              </a:rPr>
              <a:t>A discussion around the monetization of the human genome and the real business model for 23andMe.</a:t>
            </a:r>
            <a:endParaRPr>
              <a:solidFill>
                <a:srgbClr val="222222"/>
              </a:solidFill>
              <a:highlight>
                <a:srgbClr val="FFFFFF"/>
              </a:highlight>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 free public website called GEDmatch was at the center of a groundbreaking DNA tactic for solving cold cases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How law enforcement utilized GEDmatch and DNA to solve cold cases, and some arguments for why law enforcement should have access to these databases.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Ethics Module  </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Science and Machine Learning at Scale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Understand the Case Study</a:t>
            </a:r>
            <a:endParaRPr/>
          </a:p>
        </p:txBody>
      </p:sp>
      <p:sp>
        <p:nvSpPr>
          <p:cNvPr id="115" name="Google Shape;115;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What are some of the major issues?</a:t>
            </a:r>
            <a:endParaRPr sz="2100"/>
          </a:p>
          <a:p>
            <a:pPr marL="457200" lvl="0" indent="-361950" algn="l" rtl="0">
              <a:spcBef>
                <a:spcPts val="0"/>
              </a:spcBef>
              <a:spcAft>
                <a:spcPts val="0"/>
              </a:spcAft>
              <a:buSzPts val="2100"/>
              <a:buChar char="●"/>
            </a:pPr>
            <a:r>
              <a:rPr lang="en" sz="2100"/>
              <a:t>What are some positives of the current situation? Negatives?</a:t>
            </a:r>
            <a:endParaRPr sz="2100"/>
          </a:p>
          <a:p>
            <a:pPr marL="457200" lvl="0" indent="-361950" algn="l" rtl="0">
              <a:spcBef>
                <a:spcPts val="0"/>
              </a:spcBef>
              <a:spcAft>
                <a:spcPts val="0"/>
              </a:spcAft>
              <a:buSzPts val="2100"/>
              <a:buChar char="●"/>
            </a:pPr>
            <a:r>
              <a:rPr lang="en" sz="2100"/>
              <a:t>What major parties are involved in the case study?</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40"/>
              <a:t>How is what 23andMe is doing any different from what social media companies are doing when they monetize your data? Where are there differences? Which one feels worse, and why? </a:t>
            </a:r>
            <a:endParaRPr sz="27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a:t>
            </a:r>
            <a:endParaRPr/>
          </a:p>
        </p:txBody>
      </p:sp>
      <p:sp>
        <p:nvSpPr>
          <p:cNvPr id="126" name="Google Shape;126;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You will now break into small groups to further discuss the various parties involved in case study. As your group works through you particular party, try to put yourself in their shoes and understand why they made the decisions they did.</a:t>
            </a:r>
            <a:endParaRPr/>
          </a:p>
          <a:p>
            <a:pPr marL="0" lvl="0" indent="0" algn="ctr" rtl="0">
              <a:spcBef>
                <a:spcPts val="1200"/>
              </a:spcBef>
              <a:spcAft>
                <a:spcPts val="0"/>
              </a:spcAft>
              <a:buNone/>
            </a:pPr>
            <a:endParaRPr/>
          </a:p>
          <a:p>
            <a:pPr marL="0" lvl="0" indent="0" algn="ctr" rtl="0">
              <a:spcBef>
                <a:spcPts val="1200"/>
              </a:spcBef>
              <a:spcAft>
                <a:spcPts val="1200"/>
              </a:spcAft>
              <a:buNone/>
            </a:pPr>
            <a:r>
              <a:rPr lang="en"/>
              <a:t>As a group, answer the provided questions to the best of your ability in the provided document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 1 - 10 Minutes</a:t>
            </a:r>
            <a:endParaRPr/>
          </a:p>
        </p:txBody>
      </p:sp>
      <p:sp>
        <p:nvSpPr>
          <p:cNvPr id="132" name="Google Shape;132;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i="1">
                <a:solidFill>
                  <a:srgbClr val="000000"/>
                </a:solidFill>
              </a:rPr>
              <a:t>There are many groups with a stake in the 23AndMe Business and other similar companies. For this first break out room you will analyze the ethicality from the standpoint of one of the groups.</a:t>
            </a:r>
            <a:endParaRPr sz="1400" i="1">
              <a:solidFill>
                <a:srgbClr val="000000"/>
              </a:solidFill>
            </a:endParaRPr>
          </a:p>
          <a:p>
            <a:pPr marL="0" lvl="0" indent="0" algn="l" rtl="0">
              <a:spcBef>
                <a:spcPts val="0"/>
              </a:spcBef>
              <a:spcAft>
                <a:spcPts val="0"/>
              </a:spcAft>
              <a:buNone/>
            </a:pPr>
            <a:endParaRPr sz="1400" u="sng">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What argument can be made in support of your group and their involvement in this case study?</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What argument can be made against your group and their involvement in this case study?</a:t>
            </a:r>
            <a:endParaRPr sz="1400">
              <a:solidFill>
                <a:srgbClr val="000000"/>
              </a:solidFill>
            </a:endParaRPr>
          </a:p>
          <a:p>
            <a:pPr marL="0" lvl="0" indent="0" algn="l" rtl="0">
              <a:spcBef>
                <a:spcPts val="0"/>
              </a:spcBef>
              <a:spcAft>
                <a:spcPts val="0"/>
              </a:spcAft>
              <a:buNone/>
            </a:pPr>
            <a:endParaRPr>
              <a:solidFill>
                <a:srgbClr val="000000"/>
              </a:solidFill>
            </a:endParaRPr>
          </a:p>
          <a:p>
            <a:pPr marL="457200" lvl="0" indent="-318319" algn="l" rtl="0">
              <a:spcBef>
                <a:spcPts val="0"/>
              </a:spcBef>
              <a:spcAft>
                <a:spcPts val="0"/>
              </a:spcAft>
              <a:buClr>
                <a:srgbClr val="000000"/>
              </a:buClr>
              <a:buSzPts val="1413"/>
              <a:buChar char="●"/>
            </a:pPr>
            <a:r>
              <a:rPr lang="en" sz="1412">
                <a:solidFill>
                  <a:srgbClr val="000000"/>
                </a:solidFill>
              </a:rPr>
              <a:t>Link: &lt;Insert Discussion Board Link for Class&gt;</a:t>
            </a:r>
            <a:endParaRPr sz="1412">
              <a:solidFill>
                <a:srgbClr val="000000"/>
              </a:solidFill>
            </a:endParaRPr>
          </a:p>
          <a:p>
            <a:pPr marL="45720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There are many groups with a stake in the 23AndMe Business and other similar companies. What arguments can be made for and against your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a:t>
            </a:r>
            <a:endParaRPr/>
          </a:p>
        </p:txBody>
      </p:sp>
      <p:sp>
        <p:nvSpPr>
          <p:cNvPr id="143" name="Google Shape;143;p2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You will now break into small groups to discuss what went wrong. Try to be as specific as possible. Once you identify the decisions that led to the current situation, you will create alternative actions that the decision makers could have done that would result in an alternative outcome.</a:t>
            </a:r>
            <a:endParaRPr/>
          </a:p>
          <a:p>
            <a:pPr marL="0" lvl="0" indent="0" algn="ctr" rtl="0">
              <a:spcBef>
                <a:spcPts val="1200"/>
              </a:spcBef>
              <a:spcAft>
                <a:spcPts val="0"/>
              </a:spcAft>
              <a:buNone/>
            </a:pPr>
            <a:endParaRPr/>
          </a:p>
          <a:p>
            <a:pPr marL="0" lvl="0" indent="0" algn="ctr" rtl="0">
              <a:spcBef>
                <a:spcPts val="1200"/>
              </a:spcBef>
              <a:spcAft>
                <a:spcPts val="1200"/>
              </a:spcAft>
              <a:buNone/>
            </a:pPr>
            <a:r>
              <a:rPr lang="en"/>
              <a:t>As a group, answer the provided questions to the best of your ability in the provided document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 2 - 10 Minutes</a:t>
            </a:r>
            <a:endParaRPr/>
          </a:p>
        </p:txBody>
      </p:sp>
      <p:sp>
        <p:nvSpPr>
          <p:cNvPr id="149" name="Google Shape;149;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2409" i="1">
                <a:solidFill>
                  <a:srgbClr val="000000"/>
                </a:solidFill>
              </a:rPr>
              <a:t>Now that we have made inferences about what should or should not have been done, we can put ourselves in the scenario and generate alternative actions that would have resulted in less harm.</a:t>
            </a:r>
            <a:endParaRPr sz="2409" i="1">
              <a:solidFill>
                <a:srgbClr val="000000"/>
              </a:solidFill>
            </a:endParaRPr>
          </a:p>
          <a:p>
            <a:pPr marL="0" lvl="0" indent="0" algn="l" rtl="0">
              <a:spcBef>
                <a:spcPts val="0"/>
              </a:spcBef>
              <a:spcAft>
                <a:spcPts val="0"/>
              </a:spcAft>
              <a:buNone/>
            </a:pPr>
            <a:endParaRPr sz="2409" u="sng">
              <a:solidFill>
                <a:srgbClr val="000000"/>
              </a:solidFill>
            </a:endParaRPr>
          </a:p>
          <a:p>
            <a:pPr marL="457200" lvl="0" indent="-324246" algn="l" rtl="0">
              <a:spcBef>
                <a:spcPts val="0"/>
              </a:spcBef>
              <a:spcAft>
                <a:spcPts val="0"/>
              </a:spcAft>
              <a:buClr>
                <a:srgbClr val="000000"/>
              </a:buClr>
              <a:buSzPct val="100000"/>
              <a:buChar char="●"/>
            </a:pPr>
            <a:r>
              <a:rPr lang="en" sz="2409">
                <a:solidFill>
                  <a:srgbClr val="000000"/>
                </a:solidFill>
              </a:rPr>
              <a:t>How would you approach this problem? Is there a way to emphasize the positive aspects of the case study and also reduce the negatives? </a:t>
            </a:r>
            <a:endParaRPr sz="2409">
              <a:solidFill>
                <a:srgbClr val="000000"/>
              </a:solidFill>
            </a:endParaRPr>
          </a:p>
          <a:p>
            <a:pPr marL="0" lvl="0" indent="0" algn="l" rtl="0">
              <a:spcBef>
                <a:spcPts val="0"/>
              </a:spcBef>
              <a:spcAft>
                <a:spcPts val="0"/>
              </a:spcAft>
              <a:buNone/>
            </a:pPr>
            <a:endParaRPr sz="2409">
              <a:solidFill>
                <a:srgbClr val="000000"/>
              </a:solidFill>
            </a:endParaRPr>
          </a:p>
          <a:p>
            <a:pPr marL="457200" lvl="0" indent="-324246" algn="l" rtl="0">
              <a:spcBef>
                <a:spcPts val="0"/>
              </a:spcBef>
              <a:spcAft>
                <a:spcPts val="0"/>
              </a:spcAft>
              <a:buClr>
                <a:srgbClr val="000000"/>
              </a:buClr>
              <a:buSzPct val="100000"/>
              <a:buChar char="●"/>
            </a:pPr>
            <a:r>
              <a:rPr lang="en" sz="2409">
                <a:solidFill>
                  <a:srgbClr val="000000"/>
                </a:solidFill>
              </a:rPr>
              <a:t>Provide a few sentences about how your group brainstormed the actionable items.</a:t>
            </a:r>
            <a:endParaRPr sz="2409">
              <a:solidFill>
                <a:srgbClr val="000000"/>
              </a:solidFill>
            </a:endParaRPr>
          </a:p>
          <a:p>
            <a:pPr marL="457200" lvl="0" indent="0" algn="l" rtl="0">
              <a:spcBef>
                <a:spcPts val="0"/>
              </a:spcBef>
              <a:spcAft>
                <a:spcPts val="0"/>
              </a:spcAft>
              <a:buNone/>
            </a:pPr>
            <a:endParaRPr sz="2409">
              <a:solidFill>
                <a:srgbClr val="000000"/>
              </a:solidFill>
            </a:endParaRPr>
          </a:p>
          <a:p>
            <a:pPr marL="457200" lvl="0" indent="-315912" algn="l" rtl="0">
              <a:spcBef>
                <a:spcPts val="0"/>
              </a:spcBef>
              <a:spcAft>
                <a:spcPts val="0"/>
              </a:spcAft>
              <a:buClr>
                <a:srgbClr val="000000"/>
              </a:buClr>
              <a:buSzPct val="100000"/>
              <a:buChar char="●"/>
            </a:pPr>
            <a:r>
              <a:rPr lang="en" sz="2200">
                <a:solidFill>
                  <a:srgbClr val="000000"/>
                </a:solidFill>
              </a:rPr>
              <a:t>Link: &lt;Insert Discussion Board Link for Class&gt;</a:t>
            </a:r>
            <a:endParaRPr sz="2200">
              <a:solidFill>
                <a:srgbClr val="000000"/>
              </a:solidFill>
            </a:endParaRPr>
          </a:p>
          <a:p>
            <a:pPr marL="45720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went wrong?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actions need to be taken?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BioNano Scenario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61650" y="2205000"/>
            <a:ext cx="8520600" cy="73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Reading Assessment Quiz</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BioNano Scenario</a:t>
            </a:r>
            <a:endParaRPr/>
          </a:p>
        </p:txBody>
      </p:sp>
      <p:sp>
        <p:nvSpPr>
          <p:cNvPr id="170" name="Google Shape;170;p32"/>
          <p:cNvSpPr txBox="1">
            <a:spLocks noGrp="1"/>
          </p:cNvSpPr>
          <p:nvPr>
            <p:ph type="body" idx="1"/>
          </p:nvPr>
        </p:nvSpPr>
        <p:spPr>
          <a:xfrm>
            <a:off x="311700" y="1358350"/>
            <a:ext cx="8520600" cy="35766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sz="1200" i="1">
                <a:solidFill>
                  <a:srgbClr val="000000"/>
                </a:solidFill>
              </a:rPr>
              <a:t>You are the lead Software Engineer at BioNano, a startup that makes nanochips for bodily function monitoring.</a:t>
            </a:r>
            <a:endParaRPr sz="1200" i="1">
              <a:solidFill>
                <a:srgbClr val="000000"/>
              </a:solidFill>
            </a:endParaRPr>
          </a:p>
          <a:p>
            <a:pPr marL="457200" lvl="0" indent="-304800" algn="l" rtl="0">
              <a:spcBef>
                <a:spcPts val="0"/>
              </a:spcBef>
              <a:spcAft>
                <a:spcPts val="0"/>
              </a:spcAft>
              <a:buClr>
                <a:srgbClr val="000000"/>
              </a:buClr>
              <a:buSzPts val="1200"/>
              <a:buChar char="●"/>
            </a:pPr>
            <a:r>
              <a:rPr lang="en" sz="1200" i="1">
                <a:solidFill>
                  <a:srgbClr val="000000"/>
                </a:solidFill>
              </a:rPr>
              <a:t>BioNano nanochips were originally designed for use in hospitals where patients in the ICU and specifically those who could not directly communicate with the doctors could receive more focused analysis. </a:t>
            </a:r>
            <a:endParaRPr sz="1200" i="1">
              <a:solidFill>
                <a:srgbClr val="000000"/>
              </a:solidFill>
            </a:endParaRPr>
          </a:p>
          <a:p>
            <a:pPr marL="457200" lvl="0" indent="-304800" algn="l" rtl="0">
              <a:spcBef>
                <a:spcPts val="0"/>
              </a:spcBef>
              <a:spcAft>
                <a:spcPts val="0"/>
              </a:spcAft>
              <a:buClr>
                <a:srgbClr val="000000"/>
              </a:buClr>
              <a:buSzPts val="1200"/>
              <a:buChar char="●"/>
            </a:pPr>
            <a:r>
              <a:rPr lang="en" sz="1200" i="1">
                <a:solidFill>
                  <a:srgbClr val="000000"/>
                </a:solidFill>
              </a:rPr>
              <a:t>BioNano maintains all of the data collected on patients on a secure server. It is currently only used for internal evaluation, but they constantly receive pressure to share anonymized versions of that data as well as provide nanochip implants to users with chronic health conditions that need to be monitored.</a:t>
            </a:r>
            <a:endParaRPr sz="1200" i="1">
              <a:solidFill>
                <a:srgbClr val="000000"/>
              </a:solidFill>
            </a:endParaRPr>
          </a:p>
          <a:p>
            <a:pPr marL="457200" lvl="0" indent="-304800" algn="l" rtl="0">
              <a:spcBef>
                <a:spcPts val="0"/>
              </a:spcBef>
              <a:spcAft>
                <a:spcPts val="0"/>
              </a:spcAft>
              <a:buClr>
                <a:srgbClr val="000000"/>
              </a:buClr>
              <a:buSzPts val="1200"/>
              <a:buChar char="●"/>
            </a:pPr>
            <a:r>
              <a:rPr lang="en" sz="1200" i="1">
                <a:solidFill>
                  <a:srgbClr val="000000"/>
                </a:solidFill>
              </a:rPr>
              <a:t>The Head of R&amp;D at BioNano feels that there is a huge market potential being missed in such scenarios and is pushing for lobbying to be done to overturn the rules preventing BioNano from being used outside the hospital.</a:t>
            </a:r>
            <a:endParaRPr sz="1200" i="1">
              <a:solidFill>
                <a:srgbClr val="000000"/>
              </a:solidFill>
            </a:endParaRPr>
          </a:p>
          <a:p>
            <a:pPr marL="457200" lvl="0" indent="-304800" algn="l" rtl="0">
              <a:spcBef>
                <a:spcPts val="0"/>
              </a:spcBef>
              <a:spcAft>
                <a:spcPts val="0"/>
              </a:spcAft>
              <a:buClr>
                <a:srgbClr val="000000"/>
              </a:buClr>
              <a:buSzPts val="1200"/>
              <a:buChar char="●"/>
            </a:pPr>
            <a:r>
              <a:rPr lang="en" sz="1200" i="1">
                <a:solidFill>
                  <a:srgbClr val="000000"/>
                </a:solidFill>
              </a:rPr>
              <a:t>Several research firms and pharmaceutical companies have come forward to offer multi-million dollar contracts to have access to the current and potentially expanding databases.</a:t>
            </a:r>
            <a:endParaRPr sz="1200" i="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BioNano Scenario</a:t>
            </a:r>
            <a:endParaRPr/>
          </a:p>
        </p:txBody>
      </p:sp>
      <p:sp>
        <p:nvSpPr>
          <p:cNvPr id="176" name="Google Shape;176;p33"/>
          <p:cNvSpPr txBox="1">
            <a:spLocks noGrp="1"/>
          </p:cNvSpPr>
          <p:nvPr>
            <p:ph type="body" idx="1"/>
          </p:nvPr>
        </p:nvSpPr>
        <p:spPr>
          <a:xfrm>
            <a:off x="311700" y="1370625"/>
            <a:ext cx="8520600" cy="3490500"/>
          </a:xfrm>
          <a:prstGeom prst="rect">
            <a:avLst/>
          </a:prstGeom>
        </p:spPr>
        <p:txBody>
          <a:bodyPr spcFirstLastPara="1" wrap="square" lIns="91425" tIns="91425" rIns="91425" bIns="91425" anchor="t" anchorCtr="0">
            <a:noAutofit/>
          </a:bodyPr>
          <a:lstStyle/>
          <a:p>
            <a:pPr marL="457200" lvl="0" indent="-278606" algn="l" rtl="0">
              <a:lnSpc>
                <a:spcPct val="105000"/>
              </a:lnSpc>
              <a:spcBef>
                <a:spcPts val="0"/>
              </a:spcBef>
              <a:spcAft>
                <a:spcPts val="0"/>
              </a:spcAft>
              <a:buClr>
                <a:srgbClr val="000000"/>
              </a:buClr>
              <a:buSzPts val="788"/>
              <a:buChar char="●"/>
            </a:pPr>
            <a:r>
              <a:rPr lang="en" sz="1225" i="1"/>
              <a:t>Since surgery is required to remove the chip, most who receive the implant in the ICU still have it in their body though it gets disabled once they leave the hospital. This body of individuals are being considered for a trial run for continued data collection. No additional individuals will be eligible to receive a nanochip implant for now.</a:t>
            </a:r>
            <a:endParaRPr sz="1225" i="1"/>
          </a:p>
          <a:p>
            <a:pPr marL="457200" lvl="0" indent="-278606" algn="l" rtl="0">
              <a:lnSpc>
                <a:spcPct val="105000"/>
              </a:lnSpc>
              <a:spcBef>
                <a:spcPts val="0"/>
              </a:spcBef>
              <a:spcAft>
                <a:spcPts val="0"/>
              </a:spcAft>
              <a:buClr>
                <a:srgbClr val="000000"/>
              </a:buClr>
              <a:buSzPts val="788"/>
              <a:buChar char="●"/>
            </a:pPr>
            <a:r>
              <a:rPr lang="en" sz="1225" i="1"/>
              <a:t>BioNano’s restrictions: </a:t>
            </a:r>
            <a:endParaRPr sz="1225" i="1"/>
          </a:p>
          <a:p>
            <a:pPr marL="914400" lvl="1" indent="-278606" algn="l" rtl="0">
              <a:lnSpc>
                <a:spcPct val="105000"/>
              </a:lnSpc>
              <a:spcBef>
                <a:spcPts val="0"/>
              </a:spcBef>
              <a:spcAft>
                <a:spcPts val="0"/>
              </a:spcAft>
              <a:buClr>
                <a:srgbClr val="000000"/>
              </a:buClr>
              <a:buSzPts val="788"/>
              <a:buChar char="○"/>
            </a:pPr>
            <a:r>
              <a:rPr lang="en" sz="1225" i="1"/>
              <a:t>Only individuals that sign an agreement to “opt-in” would be eligible for data collection and research. </a:t>
            </a:r>
            <a:endParaRPr sz="1225" i="1"/>
          </a:p>
          <a:p>
            <a:pPr marL="914400" lvl="1" indent="-278606" algn="l" rtl="0">
              <a:lnSpc>
                <a:spcPct val="105000"/>
              </a:lnSpc>
              <a:spcBef>
                <a:spcPts val="0"/>
              </a:spcBef>
              <a:spcAft>
                <a:spcPts val="0"/>
              </a:spcAft>
              <a:buClr>
                <a:srgbClr val="000000"/>
              </a:buClr>
              <a:buSzPts val="788"/>
              <a:buChar char="○"/>
            </a:pPr>
            <a:r>
              <a:rPr lang="en" sz="1225" i="1"/>
              <a:t>BioNano also expressly indicates that anonymity of users will be guaranteed in all cases in order to prevent potential negative consequences for the individual. Individuals who opt to turn on their nanochip will have access to a health monitoring interface that can be used to check things like blood sugar, cholesterol levels, and vitamin intake. These would provide numerous health insights and benefits to the user. </a:t>
            </a:r>
            <a:endParaRPr sz="1225" i="1"/>
          </a:p>
          <a:p>
            <a:pPr marL="914400" lvl="1" indent="-278606" algn="l" rtl="0">
              <a:lnSpc>
                <a:spcPct val="105000"/>
              </a:lnSpc>
              <a:spcBef>
                <a:spcPts val="0"/>
              </a:spcBef>
              <a:spcAft>
                <a:spcPts val="0"/>
              </a:spcAft>
              <a:buClr>
                <a:srgbClr val="000000"/>
              </a:buClr>
              <a:buSzPts val="788"/>
              <a:buChar char="○"/>
            </a:pPr>
            <a:r>
              <a:rPr lang="en" sz="1225" i="1"/>
              <a:t>BioNano is also considering a “turn on, opt out” option where users could still monitor their bodies, but not be included in the research databases.</a:t>
            </a:r>
            <a:r>
              <a:rPr lang="en" sz="1125" i="1"/>
              <a:t> </a:t>
            </a:r>
            <a:endParaRPr sz="1125"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a:t>
            </a:r>
            <a:endParaRPr/>
          </a:p>
        </p:txBody>
      </p:sp>
      <p:sp>
        <p:nvSpPr>
          <p:cNvPr id="182" name="Google Shape;182;p3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You will now break into small groups to discuss the new scenario further. You may find it useful to progress through the scenario in a similar manner to our progression through the case study.  </a:t>
            </a:r>
            <a:endParaRPr/>
          </a:p>
          <a:p>
            <a:pPr marL="0" lvl="0" indent="0" algn="ctr" rtl="0">
              <a:spcBef>
                <a:spcPts val="1200"/>
              </a:spcBef>
              <a:spcAft>
                <a:spcPts val="0"/>
              </a:spcAft>
              <a:buNone/>
            </a:pPr>
            <a:endParaRPr/>
          </a:p>
          <a:p>
            <a:pPr marL="0" lvl="0" indent="0" algn="ctr" rtl="0">
              <a:spcBef>
                <a:spcPts val="1200"/>
              </a:spcBef>
              <a:spcAft>
                <a:spcPts val="1200"/>
              </a:spcAft>
              <a:buNone/>
            </a:pPr>
            <a:r>
              <a:rPr lang="en"/>
              <a:t>As a group, propose a set of actions that you will take. These should be clear and easily implemented. Respond in the provided document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Breakout Room 3 - 10 Minutes</a:t>
            </a:r>
            <a:endParaRPr/>
          </a:p>
        </p:txBody>
      </p:sp>
      <p:sp>
        <p:nvSpPr>
          <p:cNvPr id="188" name="Google Shape;188;p3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200" i="1">
                <a:solidFill>
                  <a:srgbClr val="000000"/>
                </a:solidFill>
                <a:latin typeface="Times New Roman"/>
                <a:ea typeface="Times New Roman"/>
                <a:cs typeface="Times New Roman"/>
                <a:sym typeface="Times New Roman"/>
              </a:rPr>
              <a:t>Consider the new scenario presented as you answer the following questions. You may find it useful to progress through the scenario in a similar manner to our progression through the case study.</a:t>
            </a:r>
            <a:endParaRPr sz="1200" i="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i="1">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Char char="●"/>
            </a:pPr>
            <a:r>
              <a:rPr lang="en" sz="1100">
                <a:solidFill>
                  <a:srgbClr val="000000"/>
                </a:solidFill>
              </a:rPr>
              <a:t>What are some of the problems that exist with potential move by BioNano? What are some consequences that might initially be unforeseen? Are they positive, negative,or both?</a:t>
            </a:r>
            <a:endParaRPr sz="1100">
              <a:solidFill>
                <a:srgbClr val="000000"/>
              </a:solidFill>
            </a:endParaRPr>
          </a:p>
          <a:p>
            <a:pPr marL="0" lvl="0" indent="0" algn="l" rtl="0">
              <a:spcBef>
                <a:spcPts val="0"/>
              </a:spcBef>
              <a:spcAft>
                <a:spcPts val="0"/>
              </a:spcAft>
              <a:buNone/>
            </a:pP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What ethical issues are at play here? What steps could be taken to minimize one or more of them? Where in the pipeline would this need to be addressed? Come up with a few actionable items and justify them.</a:t>
            </a:r>
            <a:endParaRPr sz="1100">
              <a:solidFill>
                <a:srgbClr val="000000"/>
              </a:solidFill>
            </a:endParaRPr>
          </a:p>
          <a:p>
            <a:pPr marL="0" lvl="0" indent="0" algn="l" rtl="0">
              <a:spcBef>
                <a:spcPts val="0"/>
              </a:spcBef>
              <a:spcAft>
                <a:spcPts val="0"/>
              </a:spcAft>
              <a:buNone/>
            </a:pP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How might the upper leadership of BioNano react to your actions or decisions? Are there risks involved with your actions?</a:t>
            </a:r>
            <a:endParaRPr sz="1100">
              <a:solidFill>
                <a:srgbClr val="000000"/>
              </a:solidFill>
            </a:endParaRPr>
          </a:p>
          <a:p>
            <a:pPr marL="457200" lvl="0" indent="0" algn="l" rtl="0">
              <a:spcBef>
                <a:spcPts val="0"/>
              </a:spcBef>
              <a:spcAft>
                <a:spcPts val="0"/>
              </a:spcAft>
              <a:buNone/>
            </a:pPr>
            <a:endParaRPr sz="1100">
              <a:solidFill>
                <a:srgbClr val="000000"/>
              </a:solidFill>
            </a:endParaRPr>
          </a:p>
          <a:p>
            <a:pPr marL="457200" lvl="0" indent="-298450" algn="l" rtl="0">
              <a:spcBef>
                <a:spcPts val="0"/>
              </a:spcBef>
              <a:spcAft>
                <a:spcPts val="0"/>
              </a:spcAft>
              <a:buClr>
                <a:srgbClr val="000000"/>
              </a:buClr>
              <a:buSzPts val="1100"/>
              <a:buChar char="●"/>
            </a:pPr>
            <a:r>
              <a:rPr lang="en" sz="1100">
                <a:solidFill>
                  <a:srgbClr val="000000"/>
                </a:solidFill>
              </a:rPr>
              <a:t>Link: &lt;Insert Discussion Board Link for Class&gt;</a:t>
            </a:r>
            <a:endParaRPr sz="1100">
              <a:solidFill>
                <a:srgbClr val="000000"/>
              </a:solidFill>
            </a:endParaRPr>
          </a:p>
          <a:p>
            <a:pPr marL="45720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BioNano Scenario Course of Action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Email Assignment</a:t>
            </a:r>
            <a:endParaRPr/>
          </a:p>
        </p:txBody>
      </p:sp>
      <p:sp>
        <p:nvSpPr>
          <p:cNvPr id="199" name="Google Shape;199;p3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solidFill>
                  <a:srgbClr val="000000"/>
                </a:solidFill>
                <a:latin typeface="Times New Roman"/>
                <a:ea typeface="Times New Roman"/>
                <a:cs typeface="Times New Roman"/>
                <a:sym typeface="Times New Roman"/>
              </a:rPr>
              <a:t>After careful consideration of the situation at BioNano, you decide to write an email to the CEO expressing your concerns about the direction the company is taking. How you develop your email and the recommendations you make is up to you, but you must provide clear guidance on how the company should move forward. Additionally, you should support your point of view with data. The email should be professional and respectful as the CEO is your boss.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Additional Data Provided</a:t>
            </a:r>
            <a:endParaRPr/>
          </a:p>
        </p:txBody>
      </p:sp>
      <p:graphicFrame>
        <p:nvGraphicFramePr>
          <p:cNvPr id="205" name="Google Shape;205;p38"/>
          <p:cNvGraphicFramePr/>
          <p:nvPr/>
        </p:nvGraphicFramePr>
        <p:xfrm>
          <a:off x="511350" y="1416450"/>
          <a:ext cx="3000000" cy="3000000"/>
        </p:xfrm>
        <a:graphic>
          <a:graphicData uri="http://schemas.openxmlformats.org/drawingml/2006/table">
            <a:tbl>
              <a:tblPr>
                <a:noFill/>
                <a:tableStyleId>{FB90260F-D12B-4633-BC4F-DF02FC79E92F}</a:tableStyleId>
              </a:tblPr>
              <a:tblGrid>
                <a:gridCol w="1690975">
                  <a:extLst>
                    <a:ext uri="{9D8B030D-6E8A-4147-A177-3AD203B41FA5}">
                      <a16:colId xmlns:a16="http://schemas.microsoft.com/office/drawing/2014/main" val="20000"/>
                    </a:ext>
                  </a:extLst>
                </a:gridCol>
                <a:gridCol w="1690975">
                  <a:extLst>
                    <a:ext uri="{9D8B030D-6E8A-4147-A177-3AD203B41FA5}">
                      <a16:colId xmlns:a16="http://schemas.microsoft.com/office/drawing/2014/main" val="20001"/>
                    </a:ext>
                  </a:extLst>
                </a:gridCol>
                <a:gridCol w="1690975">
                  <a:extLst>
                    <a:ext uri="{9D8B030D-6E8A-4147-A177-3AD203B41FA5}">
                      <a16:colId xmlns:a16="http://schemas.microsoft.com/office/drawing/2014/main" val="20002"/>
                    </a:ext>
                  </a:extLst>
                </a:gridCol>
                <a:gridCol w="1690975">
                  <a:extLst>
                    <a:ext uri="{9D8B030D-6E8A-4147-A177-3AD203B41FA5}">
                      <a16:colId xmlns:a16="http://schemas.microsoft.com/office/drawing/2014/main" val="20003"/>
                    </a:ext>
                  </a:extLst>
                </a:gridCol>
              </a:tblGrid>
              <a:tr h="597925">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Sex</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Condition</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Individuals in Study</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Radiation BioMarkers</a:t>
                      </a: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0"/>
                  </a:ext>
                </a:extLst>
              </a:tr>
              <a:tr h="597925">
                <a:tc rowSpan="2">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Male</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Diabetes</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5,959</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0.0000000000005</a:t>
                      </a:r>
                      <a:endParaRPr sz="1200">
                        <a:latin typeface="Source Code Pro"/>
                        <a:ea typeface="Source Code Pro"/>
                        <a:cs typeface="Source Code Pro"/>
                        <a:sym typeface="Source Code Pro"/>
                      </a:endParaRPr>
                    </a:p>
                    <a:p>
                      <a:pPr marL="0" lvl="0" indent="0" algn="l" rtl="0">
                        <a:spcBef>
                          <a:spcPts val="0"/>
                        </a:spcBef>
                        <a:spcAft>
                          <a:spcPts val="0"/>
                        </a:spcAft>
                        <a:buNone/>
                      </a:pP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597925">
                <a:tc vMerge="1">
                  <a:txBody>
                    <a:bodyPr/>
                    <a:lstStyle/>
                    <a:p>
                      <a:endParaRPr lang="en-US"/>
                    </a:p>
                  </a:txBody>
                  <a:tcPr/>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High Blood Pressure</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6,444</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0.0000000000009</a:t>
                      </a:r>
                      <a:endParaRPr sz="1200">
                        <a:latin typeface="Source Code Pro"/>
                        <a:ea typeface="Source Code Pro"/>
                        <a:cs typeface="Source Code Pro"/>
                        <a:sym typeface="Source Code Pro"/>
                      </a:endParaRPr>
                    </a:p>
                    <a:p>
                      <a:pPr marL="0" lvl="0" indent="0" algn="l" rtl="0">
                        <a:spcBef>
                          <a:spcPts val="0"/>
                        </a:spcBef>
                        <a:spcAft>
                          <a:spcPts val="0"/>
                        </a:spcAft>
                        <a:buNone/>
                      </a:pP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r h="388650">
                <a:tc rowSpan="3">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Female</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Diabetes</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2,799</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0.0000000000002</a:t>
                      </a: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3"/>
                  </a:ext>
                </a:extLst>
              </a:tr>
              <a:tr h="597925">
                <a:tc vMerge="1">
                  <a:txBody>
                    <a:bodyPr/>
                    <a:lstStyle/>
                    <a:p>
                      <a:endParaRPr lang="en-US"/>
                    </a:p>
                  </a:txBody>
                  <a:tcPr/>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High Blood Pressure</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2,506</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0.0000000000009</a:t>
                      </a:r>
                      <a:endParaRPr sz="1200">
                        <a:latin typeface="Source Code Pro"/>
                        <a:ea typeface="Source Code Pro"/>
                        <a:cs typeface="Source Code Pro"/>
                        <a:sym typeface="Source Code Pro"/>
                      </a:endParaRPr>
                    </a:p>
                    <a:p>
                      <a:pPr marL="0" lvl="0" indent="0" algn="l" rtl="0">
                        <a:spcBef>
                          <a:spcPts val="0"/>
                        </a:spcBef>
                        <a:spcAft>
                          <a:spcPts val="0"/>
                        </a:spcAft>
                        <a:buNone/>
                      </a:pP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4"/>
                  </a:ext>
                </a:extLst>
              </a:tr>
              <a:tr h="388650">
                <a:tc vMerge="1">
                  <a:txBody>
                    <a:bodyPr/>
                    <a:lstStyle/>
                    <a:p>
                      <a:endParaRPr lang="en-US"/>
                    </a:p>
                  </a:txBody>
                  <a:tcPr/>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Pregnant</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160</a:t>
                      </a:r>
                      <a:endParaRPr sz="12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1200">
                          <a:latin typeface="Source Code Pro"/>
                          <a:ea typeface="Source Code Pro"/>
                          <a:cs typeface="Source Code Pro"/>
                          <a:sym typeface="Source Code Pro"/>
                        </a:rPr>
                        <a:t>0.0000000000003</a:t>
                      </a:r>
                      <a:endParaRPr sz="12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5"/>
                  </a:ext>
                </a:extLst>
              </a:tr>
            </a:tbl>
          </a:graphicData>
        </a:graphic>
      </p:graphicFrame>
      <p:sp>
        <p:nvSpPr>
          <p:cNvPr id="206" name="Google Shape;206;p38"/>
          <p:cNvSpPr txBox="1">
            <a:spLocks noGrp="1"/>
          </p:cNvSpPr>
          <p:nvPr>
            <p:ph type="body" idx="1"/>
          </p:nvPr>
        </p:nvSpPr>
        <p:spPr>
          <a:xfrm>
            <a:off x="311700" y="4647150"/>
            <a:ext cx="8520600" cy="100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**Say anything less than or equal to </a:t>
            </a:r>
            <a:r>
              <a:rPr lang="en" sz="900">
                <a:solidFill>
                  <a:srgbClr val="000000"/>
                </a:solidFill>
              </a:rPr>
              <a:t>0.0000000000009</a:t>
            </a:r>
            <a:r>
              <a:rPr lang="en" sz="1300"/>
              <a:t> is considered safe by the FDA**</a:t>
            </a:r>
            <a:r>
              <a:rPr lang="en" sz="1500"/>
              <a:t>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Vocabulary</a:t>
            </a:r>
            <a:endParaRPr/>
          </a:p>
        </p:txBody>
      </p:sp>
      <p:sp>
        <p:nvSpPr>
          <p:cNvPr id="212" name="Google Shape;212;p3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Relate the issue to the company’s goals</a:t>
            </a:r>
            <a:endParaRPr/>
          </a:p>
          <a:p>
            <a:pPr marL="914400" lvl="1" indent="-317500" algn="l" rtl="0">
              <a:spcBef>
                <a:spcPts val="0"/>
              </a:spcBef>
              <a:spcAft>
                <a:spcPts val="0"/>
              </a:spcAft>
              <a:buSzPts val="1400"/>
              <a:buChar char="○"/>
            </a:pPr>
            <a:r>
              <a:rPr lang="en"/>
              <a:t>Government, Military - Mission</a:t>
            </a:r>
            <a:endParaRPr/>
          </a:p>
          <a:p>
            <a:pPr marL="914400" lvl="1" indent="-317500" algn="l" rtl="0">
              <a:spcBef>
                <a:spcPts val="0"/>
              </a:spcBef>
              <a:spcAft>
                <a:spcPts val="0"/>
              </a:spcAft>
              <a:buSzPts val="1400"/>
              <a:buChar char="○"/>
            </a:pPr>
            <a:r>
              <a:rPr lang="en"/>
              <a:t>Business - Mission Statement, Product Requirement</a:t>
            </a:r>
            <a:endParaRPr/>
          </a:p>
          <a:p>
            <a:pPr marL="457200" lvl="0" indent="-342900" algn="l" rtl="0">
              <a:spcBef>
                <a:spcPts val="0"/>
              </a:spcBef>
              <a:spcAft>
                <a:spcPts val="0"/>
              </a:spcAft>
              <a:buSzPts val="1800"/>
              <a:buChar char="●"/>
            </a:pPr>
            <a:r>
              <a:rPr lang="en"/>
              <a:t>“Acting ethically is good for the business”</a:t>
            </a:r>
            <a:endParaRPr/>
          </a:p>
          <a:p>
            <a:pPr marL="914400" lvl="1" indent="-317500" algn="l" rtl="0">
              <a:spcBef>
                <a:spcPts val="0"/>
              </a:spcBef>
              <a:spcAft>
                <a:spcPts val="0"/>
              </a:spcAft>
              <a:buSzPts val="1400"/>
              <a:buChar char="○"/>
            </a:pPr>
            <a:r>
              <a:rPr lang="en" sz="1800"/>
              <a:t>Frame this issue in terminology the target audience is receptive to...the language they speak</a:t>
            </a:r>
            <a:endParaRPr sz="1800"/>
          </a:p>
          <a:p>
            <a:pPr marL="457200" lvl="0" indent="-342900" algn="l" rtl="0">
              <a:spcBef>
                <a:spcPts val="0"/>
              </a:spcBef>
              <a:spcAft>
                <a:spcPts val="0"/>
              </a:spcAft>
              <a:buSzPts val="1800"/>
              <a:buChar char="●"/>
            </a:pPr>
            <a:r>
              <a:rPr lang="en"/>
              <a:t>What should the company value? How to value it?</a:t>
            </a:r>
            <a:endParaRPr/>
          </a:p>
          <a:p>
            <a:pPr marL="914400" lvl="1" indent="-317500" algn="l" rtl="0">
              <a:spcBef>
                <a:spcPts val="0"/>
              </a:spcBef>
              <a:spcAft>
                <a:spcPts val="0"/>
              </a:spcAft>
              <a:buSzPts val="1400"/>
              <a:buChar char="○"/>
            </a:pPr>
            <a:r>
              <a:rPr lang="en"/>
              <a:t>Even a loss function design in an algorithm illustrates “what we value”, design and test it carefully</a:t>
            </a:r>
            <a:endParaRPr/>
          </a:p>
          <a:p>
            <a:pPr marL="457200" lvl="0" indent="-342900" algn="l" rtl="0">
              <a:spcBef>
                <a:spcPts val="0"/>
              </a:spcBef>
              <a:spcAft>
                <a:spcPts val="0"/>
              </a:spcAft>
              <a:buSzPts val="1800"/>
              <a:buChar char="●"/>
            </a:pPr>
            <a:r>
              <a:rPr lang="en"/>
              <a:t>Ethical stress testing should not be feel like code comments that are tacked on at the end, but more like UX/UI which all would agree is highly crucial to success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Email Guidelines</a:t>
            </a:r>
            <a:endParaRPr/>
          </a:p>
        </p:txBody>
      </p:sp>
      <p:sp>
        <p:nvSpPr>
          <p:cNvPr id="218" name="Google Shape;218;p4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Clear concise subject line - this will determine if your email is even opened</a:t>
            </a:r>
            <a:endParaRPr/>
          </a:p>
          <a:p>
            <a:pPr marL="457200" lvl="0" indent="-342900" algn="l" rtl="0">
              <a:spcBef>
                <a:spcPts val="0"/>
              </a:spcBef>
              <a:spcAft>
                <a:spcPts val="0"/>
              </a:spcAft>
              <a:buSzPts val="1800"/>
              <a:buChar char="●"/>
            </a:pPr>
            <a:r>
              <a:rPr lang="en"/>
              <a:t>Utilize professional salutations</a:t>
            </a:r>
            <a:endParaRPr/>
          </a:p>
          <a:p>
            <a:pPr marL="457200" lvl="0" indent="-342900" algn="l" rtl="0">
              <a:spcBef>
                <a:spcPts val="0"/>
              </a:spcBef>
              <a:spcAft>
                <a:spcPts val="0"/>
              </a:spcAft>
              <a:buSzPts val="1800"/>
              <a:buChar char="●"/>
            </a:pPr>
            <a:r>
              <a:rPr lang="en"/>
              <a:t>Avoid excessive exclamation marks</a:t>
            </a:r>
            <a:endParaRPr/>
          </a:p>
          <a:p>
            <a:pPr marL="457200" lvl="0" indent="-342900" algn="l" rtl="0">
              <a:spcBef>
                <a:spcPts val="0"/>
              </a:spcBef>
              <a:spcAft>
                <a:spcPts val="0"/>
              </a:spcAft>
              <a:buSzPts val="1800"/>
              <a:buChar char="●"/>
            </a:pPr>
            <a:r>
              <a:rPr lang="en"/>
              <a:t>Different micro-cultures within a business may interpret things differently - tailor it to the audience</a:t>
            </a:r>
            <a:endParaRPr/>
          </a:p>
          <a:p>
            <a:pPr marL="457200" lvl="0" indent="-342900" algn="l" rtl="0">
              <a:spcBef>
                <a:spcPts val="0"/>
              </a:spcBef>
              <a:spcAft>
                <a:spcPts val="0"/>
              </a:spcAft>
              <a:buSzPts val="1800"/>
              <a:buChar char="●"/>
            </a:pPr>
            <a:r>
              <a:rPr lang="en"/>
              <a:t>Ensure you do not write in a way that could convey a bad tone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Professional Email Example</a:t>
            </a:r>
            <a:endParaRPr/>
          </a:p>
        </p:txBody>
      </p:sp>
      <p:sp>
        <p:nvSpPr>
          <p:cNvPr id="224" name="Google Shape;224;p4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Dr. Marshall,</a:t>
            </a:r>
            <a:endParaRPr/>
          </a:p>
          <a:p>
            <a:pPr marL="0" lvl="0" indent="0" algn="l" rtl="0">
              <a:spcBef>
                <a:spcPts val="1200"/>
              </a:spcBef>
              <a:spcAft>
                <a:spcPts val="0"/>
              </a:spcAft>
              <a:buNone/>
            </a:pPr>
            <a:r>
              <a:rPr lang="en"/>
              <a:t>Thank you for your consideration for the software engineering position at WidgetTech. I greatly enjoyed the interview process, and felt that the company exuded the kind of professionalism I was hoping to find in my next job. I am looking forward to working for you in the near future on the upcoming WidgetPipeline.</a:t>
            </a:r>
            <a:endParaRPr/>
          </a:p>
          <a:p>
            <a:pPr marL="0" lvl="0" indent="0" algn="l" rtl="0">
              <a:spcBef>
                <a:spcPts val="1200"/>
              </a:spcBef>
              <a:spcAft>
                <a:spcPts val="0"/>
              </a:spcAft>
              <a:buNone/>
            </a:pPr>
            <a:r>
              <a:rPr lang="en"/>
              <a:t>Kind Regards,</a:t>
            </a:r>
            <a:endParaRPr/>
          </a:p>
          <a:p>
            <a:pPr marL="0" lvl="0" indent="0" algn="l" rtl="0">
              <a:spcBef>
                <a:spcPts val="1200"/>
              </a:spcBef>
              <a:spcAft>
                <a:spcPts val="1200"/>
              </a:spcAft>
              <a:buNone/>
            </a:pPr>
            <a:r>
              <a:rPr lang="en"/>
              <a:t>John A. Widget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1</a:t>
            </a:r>
            <a:endParaRPr/>
          </a:p>
        </p:txBody>
      </p:sp>
      <p:sp>
        <p:nvSpPr>
          <p:cNvPr id="74" name="Google Shape;74;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23AndMe has never had any issue complying to FDA directives.</a:t>
            </a: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True</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False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2</a:t>
            </a:r>
            <a:endParaRPr/>
          </a:p>
        </p:txBody>
      </p:sp>
      <p:sp>
        <p:nvSpPr>
          <p:cNvPr id="80" name="Google Shape;80;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When GEDMatch was breached, what peculiar operations did hackers attempt to perform on the system?</a:t>
            </a: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Steal payment information used to pay for the service</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Change user settings to opt them into giving data to law enforcement </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Shut down the service with a DDOS and demand a ransom</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3</a:t>
            </a:r>
            <a:endParaRPr/>
          </a:p>
        </p:txBody>
      </p:sp>
      <p:sp>
        <p:nvSpPr>
          <p:cNvPr id="86" name="Google Shape;86;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A majority of the money 23andMe makes comes from selling genetic data to the government, pharmaceutical companies, and research organizations.</a:t>
            </a: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True</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False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4</a:t>
            </a:r>
            <a:endParaRPr/>
          </a:p>
        </p:txBody>
      </p:sp>
      <p:sp>
        <p:nvSpPr>
          <p:cNvPr id="92" name="Google Shape;92;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A US Court has never used a genomic data bank site to convict someone of a crime.</a:t>
            </a: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True</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False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5</a:t>
            </a:r>
            <a:endParaRPr/>
          </a:p>
        </p:txBody>
      </p:sp>
      <p:sp>
        <p:nvSpPr>
          <p:cNvPr id="98" name="Google Shape;98;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What are some of the advantages 23andMe can pass to researchers studying various aspects of the human genome.</a:t>
            </a:r>
            <a:endParaRPr sz="1400">
              <a:solidFill>
                <a:srgbClr val="000000"/>
              </a:solidFill>
            </a:endParaRPr>
          </a:p>
          <a:p>
            <a:pPr marL="0" lvl="0" indent="0" algn="l" rtl="0">
              <a:spcBef>
                <a:spcPts val="0"/>
              </a:spcBef>
              <a:spcAft>
                <a:spcPts val="0"/>
              </a:spcAft>
              <a:buNone/>
            </a:pP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Fast access to large amounts of aggregate and anonymized genome data.</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Ability to quickly conduct real time surveys on individuals that have certain genetic markers.</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Significantly reduced cost as compared to the cost to conduct traditional research studies in this area</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All of the above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Quiz Answers</a:t>
            </a:r>
            <a:endParaRPr/>
          </a:p>
        </p:txBody>
      </p:sp>
      <p:sp>
        <p:nvSpPr>
          <p:cNvPr id="104" name="Google Shape;104;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B</a:t>
            </a:r>
            <a:endParaRPr/>
          </a:p>
          <a:p>
            <a:pPr marL="457200" lvl="0" indent="-342900" algn="l" rtl="0">
              <a:spcBef>
                <a:spcPts val="0"/>
              </a:spcBef>
              <a:spcAft>
                <a:spcPts val="0"/>
              </a:spcAft>
              <a:buSzPts val="1800"/>
              <a:buAutoNum type="arabicPeriod"/>
            </a:pPr>
            <a:r>
              <a:rPr lang="en"/>
              <a:t>B</a:t>
            </a:r>
            <a:endParaRPr/>
          </a:p>
          <a:p>
            <a:pPr marL="457200" lvl="0" indent="-342900" algn="l" rtl="0">
              <a:spcBef>
                <a:spcPts val="0"/>
              </a:spcBef>
              <a:spcAft>
                <a:spcPts val="0"/>
              </a:spcAft>
              <a:buSzPts val="1800"/>
              <a:buAutoNum type="arabicPeriod"/>
            </a:pPr>
            <a:r>
              <a:rPr lang="en"/>
              <a:t>A</a:t>
            </a:r>
            <a:endParaRPr/>
          </a:p>
          <a:p>
            <a:pPr marL="457200" lvl="0" indent="-342900" algn="l" rtl="0">
              <a:spcBef>
                <a:spcPts val="0"/>
              </a:spcBef>
              <a:spcAft>
                <a:spcPts val="0"/>
              </a:spcAft>
              <a:buSzPts val="1800"/>
              <a:buAutoNum type="arabicPeriod"/>
            </a:pPr>
            <a:r>
              <a:rPr lang="en"/>
              <a:t>B</a:t>
            </a:r>
            <a:endParaRPr/>
          </a:p>
          <a:p>
            <a:pPr marL="457200" lvl="0" indent="-342900" algn="l" rtl="0">
              <a:spcBef>
                <a:spcPts val="0"/>
              </a:spcBef>
              <a:spcAft>
                <a:spcPts val="0"/>
              </a:spcAft>
              <a:buSzPts val="1800"/>
              <a:buAutoNum type="arabicPeriod"/>
            </a:pPr>
            <a:r>
              <a:rPr lang="en"/>
              <a: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23andMe and Genetic Data </a:t>
            </a: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2647</Words>
  <Application>Microsoft Office PowerPoint</Application>
  <PresentationFormat>On-screen Show (16:9)</PresentationFormat>
  <Paragraphs>231</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Times New Roman</vt:lpstr>
      <vt:lpstr>Arial</vt:lpstr>
      <vt:lpstr>Source Code Pro</vt:lpstr>
      <vt:lpstr>Oswald</vt:lpstr>
      <vt:lpstr>Modern Writer</vt:lpstr>
      <vt:lpstr>Ethics Module  </vt:lpstr>
      <vt:lpstr>Reading Assessment Quiz</vt:lpstr>
      <vt:lpstr>Question 1</vt:lpstr>
      <vt:lpstr>Question 2</vt:lpstr>
      <vt:lpstr>Question 3</vt:lpstr>
      <vt:lpstr>Question 4</vt:lpstr>
      <vt:lpstr>Question 5</vt:lpstr>
      <vt:lpstr>Quiz Answers</vt:lpstr>
      <vt:lpstr>23andMe and Genetic Data </vt:lpstr>
      <vt:lpstr>Understand the Case Study</vt:lpstr>
      <vt:lpstr>How is what 23andMe is doing any different from what social media companies are doing when they monetize your data? Where are there differences? Which one feels worse, and why? </vt:lpstr>
      <vt:lpstr>Breakout Room</vt:lpstr>
      <vt:lpstr>Breakout Room 1 - 10 Minutes</vt:lpstr>
      <vt:lpstr>There are many groups with a stake in the 23AndMe Business and other similar companies. What arguments can be made for and against your group?</vt:lpstr>
      <vt:lpstr>Breakout Room</vt:lpstr>
      <vt:lpstr>Breakout Room 2 - 10 Minutes</vt:lpstr>
      <vt:lpstr>What went wrong? </vt:lpstr>
      <vt:lpstr>What actions need to be taken? </vt:lpstr>
      <vt:lpstr>BioNano Scenario</vt:lpstr>
      <vt:lpstr>BioNano Scenario</vt:lpstr>
      <vt:lpstr>BioNano Scenario</vt:lpstr>
      <vt:lpstr>Breakout Room</vt:lpstr>
      <vt:lpstr>Breakout Room 3 - 10 Minutes</vt:lpstr>
      <vt:lpstr>BioNano Scenario Course of Action</vt:lpstr>
      <vt:lpstr>Email Assignment</vt:lpstr>
      <vt:lpstr>Additional Data Provided</vt:lpstr>
      <vt:lpstr>Vocabulary</vt:lpstr>
      <vt:lpstr>Email Guidelines</vt:lpstr>
      <vt:lpstr>Professional Email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Module  </dc:title>
  <dc:creator>Abby Vorhaus</dc:creator>
  <cp:lastModifiedBy>Abby Vorhaus</cp:lastModifiedBy>
  <cp:revision>1</cp:revision>
  <dcterms:modified xsi:type="dcterms:W3CDTF">2021-05-01T20:27:55Z</dcterms:modified>
</cp:coreProperties>
</file>