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34d8517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34d8517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43383697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43383697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43383697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43383697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news.mit.edu/2018/study-twitter-false-news-travels-faster-true-stories-030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forbes.com/sites/insights-intelai/2019/03/27/managing-the-ethics-of-algorithms/?sh=6494c0e73481" TargetMode="External"/><Relationship Id="rId4" Type="http://schemas.openxmlformats.org/officeDocument/2006/relationships/hyperlink" Target="https://www.nytimes.com/2020/11/24/technology/facebook-election-misinformation.html" TargetMode="External"/><Relationship Id="rId5" Type="http://schemas.openxmlformats.org/officeDocument/2006/relationships/hyperlink" Target="https://www.wired.com/story/facebook-click-gap-news-feed-changes/" TargetMode="External"/><Relationship Id="rId6" Type="http://schemas.openxmlformats.org/officeDocument/2006/relationships/hyperlink" Target="https://news.mit.edu/2018/study-twitter-false-news-travels-faster-true-stories-030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700">
                <a:solidFill>
                  <a:srgbClr val="FF9900"/>
                </a:solidFill>
                <a:latin typeface="Calibri"/>
                <a:ea typeface="Calibri"/>
                <a:cs typeface="Calibri"/>
                <a:sym typeface="Calibri"/>
              </a:rPr>
              <a:t>Unit 4 Review</a:t>
            </a:r>
            <a:endParaRPr sz="3700">
              <a:solidFill>
                <a:srgbClr val="FF9900"/>
              </a:solidFill>
              <a:latin typeface="Calibri"/>
              <a:ea typeface="Calibri"/>
              <a:cs typeface="Calibri"/>
              <a:sym typeface="Calibri"/>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latin typeface="Calibri"/>
                <a:ea typeface="Calibri"/>
                <a:cs typeface="Calibri"/>
                <a:sym typeface="Calibri"/>
              </a:rPr>
              <a:t>15-110</a:t>
            </a:r>
            <a:endParaRPr sz="2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latin typeface="Calibri"/>
                <a:ea typeface="Calibri"/>
                <a:cs typeface="Calibri"/>
                <a:sym typeface="Calibri"/>
              </a:rPr>
              <a:t>Ethics Reflection</a:t>
            </a:r>
            <a:endParaRPr>
              <a:solidFill>
                <a:srgbClr val="FF9900"/>
              </a:solidFill>
              <a:latin typeface="Calibri"/>
              <a:ea typeface="Calibri"/>
              <a:cs typeface="Calibri"/>
              <a:sym typeface="Calibri"/>
            </a:endParaRPr>
          </a:p>
        </p:txBody>
      </p:sp>
      <p:sp>
        <p:nvSpPr>
          <p:cNvPr id="61" name="Google Shape;61;p14"/>
          <p:cNvSpPr txBox="1"/>
          <p:nvPr>
            <p:ph idx="1" type="body"/>
          </p:nvPr>
        </p:nvSpPr>
        <p:spPr>
          <a:xfrm>
            <a:off x="311700" y="1152475"/>
            <a:ext cx="85938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latin typeface="Calibri"/>
                <a:ea typeface="Calibri"/>
                <a:cs typeface="Calibri"/>
                <a:sym typeface="Calibri"/>
              </a:rPr>
              <a:t>Heuristics use a learning approach to make an educated guess that informs further exploration. Algorithms are a specific set of introductions used to solve a specific problem.</a:t>
            </a:r>
            <a:endParaRPr>
              <a:solidFill>
                <a:schemeClr val="dk1"/>
              </a:solidFill>
              <a:latin typeface="Calibri"/>
              <a:ea typeface="Calibri"/>
              <a:cs typeface="Calibri"/>
              <a:sym typeface="Calibri"/>
            </a:endParaRPr>
          </a:p>
          <a:p>
            <a:pPr indent="-342900" lvl="0" marL="457200" rtl="0" algn="l">
              <a:spcBef>
                <a:spcPts val="1200"/>
              </a:spcBef>
              <a:spcAft>
                <a:spcPts val="0"/>
              </a:spcAft>
              <a:buClr>
                <a:schemeClr val="dk1"/>
              </a:buClr>
              <a:buSzPts val="1800"/>
              <a:buChar char="●"/>
            </a:pPr>
            <a:r>
              <a:rPr lang="en">
                <a:solidFill>
                  <a:schemeClr val="dk1"/>
                </a:solidFill>
                <a:latin typeface="Calibri"/>
                <a:ea typeface="Calibri"/>
                <a:cs typeface="Calibri"/>
                <a:sym typeface="Calibri"/>
              </a:rPr>
              <a:t>Both utilized in computer science, and </a:t>
            </a:r>
            <a:r>
              <a:rPr b="1" lang="en">
                <a:solidFill>
                  <a:schemeClr val="dk1"/>
                </a:solidFill>
                <a:latin typeface="Calibri"/>
                <a:ea typeface="Calibri"/>
                <a:cs typeface="Calibri"/>
                <a:sym typeface="Calibri"/>
              </a:rPr>
              <a:t>shape the decisions made in machine learning.</a:t>
            </a:r>
            <a:r>
              <a:rPr lang="en">
                <a:solidFill>
                  <a:schemeClr val="dk1"/>
                </a:solidFill>
                <a:latin typeface="Calibri"/>
                <a:ea typeface="Calibri"/>
                <a:cs typeface="Calibri"/>
                <a:sym typeface="Calibri"/>
              </a:rPr>
              <a:t> These algorithms and heuristics define our experience with these technologies, such as those used on Facebook and Twitter to guide the spread of content.</a:t>
            </a:r>
            <a:br>
              <a:rPr lang="en">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For instance, an </a:t>
            </a:r>
            <a:r>
              <a:rPr lang="en" u="sng">
                <a:solidFill>
                  <a:schemeClr val="hlink"/>
                </a:solidFill>
                <a:latin typeface="Calibri"/>
                <a:ea typeface="Calibri"/>
                <a:cs typeface="Calibri"/>
                <a:sym typeface="Calibri"/>
                <a:hlinkClick r:id="rId3"/>
              </a:rPr>
              <a:t>MIT study</a:t>
            </a:r>
            <a:r>
              <a:rPr lang="en">
                <a:solidFill>
                  <a:schemeClr val="dk1"/>
                </a:solidFill>
                <a:latin typeface="Calibri"/>
                <a:ea typeface="Calibri"/>
                <a:cs typeface="Calibri"/>
                <a:sym typeface="Calibri"/>
              </a:rPr>
              <a:t> found that “false news stories are 70 percent more likely to be retweeted than true stories” and it takes “true stories about six times as long to reach 1,500 people” as false stories. </a:t>
            </a:r>
            <a:endParaRPr>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latin typeface="Calibri"/>
                <a:ea typeface="Calibri"/>
                <a:cs typeface="Calibri"/>
                <a:sym typeface="Calibri"/>
              </a:rPr>
              <a:t>Discussion</a:t>
            </a:r>
            <a:endParaRPr>
              <a:solidFill>
                <a:srgbClr val="FF9900"/>
              </a:solidFill>
              <a:latin typeface="Calibri"/>
              <a:ea typeface="Calibri"/>
              <a:cs typeface="Calibri"/>
              <a:sym typeface="Calibri"/>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0"/>
              </a:spcBef>
              <a:spcAft>
                <a:spcPts val="0"/>
              </a:spcAft>
              <a:buSzPts val="1600"/>
              <a:buFont typeface="Calibri"/>
              <a:buChar char="●"/>
            </a:pPr>
            <a:r>
              <a:rPr lang="en" sz="2600">
                <a:solidFill>
                  <a:schemeClr val="dk1"/>
                </a:solidFill>
                <a:latin typeface="Calibri"/>
                <a:ea typeface="Calibri"/>
                <a:cs typeface="Calibri"/>
                <a:sym typeface="Calibri"/>
              </a:rPr>
              <a:t>The algorithms on social media sites demonstrably preference misinformation. S</a:t>
            </a:r>
            <a:r>
              <a:rPr lang="en" sz="2600">
                <a:solidFill>
                  <a:schemeClr val="dk1"/>
                </a:solidFill>
                <a:latin typeface="Calibri"/>
                <a:ea typeface="Calibri"/>
                <a:cs typeface="Calibri"/>
                <a:sym typeface="Calibri"/>
              </a:rPr>
              <a:t>hould companies like Facebook and Twitter be legally responsible for the spreading of misinformation that occurs on their sites?</a:t>
            </a:r>
            <a:endParaRPr sz="16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latin typeface="Calibri"/>
                <a:ea typeface="Calibri"/>
                <a:cs typeface="Calibri"/>
                <a:sym typeface="Calibri"/>
              </a:rPr>
              <a:t>Links</a:t>
            </a:r>
            <a:endParaRPr>
              <a:solidFill>
                <a:srgbClr val="FF9900"/>
              </a:solidFill>
              <a:latin typeface="Calibri"/>
              <a:ea typeface="Calibri"/>
              <a:cs typeface="Calibri"/>
              <a:sym typeface="Calibri"/>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alibri"/>
              <a:buChar char="●"/>
            </a:pPr>
            <a:r>
              <a:rPr lang="en" u="sng">
                <a:solidFill>
                  <a:schemeClr val="hlink"/>
                </a:solidFill>
                <a:latin typeface="Calibri"/>
                <a:ea typeface="Calibri"/>
                <a:cs typeface="Calibri"/>
                <a:sym typeface="Calibri"/>
                <a:hlinkClick r:id="rId3"/>
              </a:rPr>
              <a:t>https://www.forbes.com/sites/insights-intelai/2019/03/27/managing-the-ethics-of-algorithms/?sh=6494c0e73481</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u="sng">
                <a:solidFill>
                  <a:schemeClr val="hlink"/>
                </a:solidFill>
                <a:latin typeface="Calibri"/>
                <a:ea typeface="Calibri"/>
                <a:cs typeface="Calibri"/>
                <a:sym typeface="Calibri"/>
                <a:hlinkClick r:id="rId4"/>
              </a:rPr>
              <a:t>https://www.nytimes.com/2020/11/24/technology/facebook-election-misinformation.html</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u="sng">
                <a:solidFill>
                  <a:schemeClr val="hlink"/>
                </a:solidFill>
                <a:latin typeface="Calibri"/>
                <a:ea typeface="Calibri"/>
                <a:cs typeface="Calibri"/>
                <a:sym typeface="Calibri"/>
                <a:hlinkClick r:id="rId5"/>
              </a:rPr>
              <a:t>https://www.wired.com/story/facebook-click-gap-news-feed-changes/</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u="sng">
                <a:solidFill>
                  <a:schemeClr val="hlink"/>
                </a:solidFill>
                <a:latin typeface="Calibri"/>
                <a:ea typeface="Calibri"/>
                <a:cs typeface="Calibri"/>
                <a:sym typeface="Calibri"/>
                <a:hlinkClick r:id="rId6"/>
              </a:rPr>
              <a:t>https://news.mit.edu/2018/study-twitter-false-news-travels-faster-true-stories-0308</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