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pi11gaBHpWGktyuAdy3CFBtwV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d7a13b7c7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cd7a13b7c7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d7a13b7c7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cd7a13b7c7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It's be nice to fit this in somewhere if there's time: https://www.youtube.com/watch?v=QxuyfWoVV98&amp;feature=youtu.be</a:t>
            </a:r>
            <a:endParaRPr/>
          </a:p>
        </p:txBody>
      </p:sp>
      <p:sp>
        <p:nvSpPr>
          <p:cNvPr id="154" name="Google Shape;154;gcd7a13b7c7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d7a13b7c7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cd7a13b7c7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d7a13b7c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cd7a13b7c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d7a13b7c7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cd7a13b7c7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39eff28d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39eff28d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52bfc2a2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d52bfc2a2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52bfc2a2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52bfc2a2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d7a13b7c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cd7a13b7c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2bfc2a2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52bfc2a2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7a13b7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cd7a13b7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7a13b7c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cd7a13b7c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d7a13b7c7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cd7a13b7c7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d7a13b7c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cd7a13b7c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7a13b7c7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cd7a13b7c7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  <a:defRPr b="0"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cientificamerican.com/article/how-nist-tested-facial-recognition-algorithms-for-racial-bias/" TargetMode="External"/><Relationship Id="rId4" Type="http://schemas.openxmlformats.org/officeDocument/2006/relationships/hyperlink" Target="http://proceedings.mlr.press/v81/buolamwini18a/buolamwini18a.pdf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hyperlink" Target="https://www.propublica.org/article/machine-bias-risk-assessments-in-criminal-sentencing" TargetMode="External"/><Relationship Id="rId7" Type="http://schemas.openxmlformats.org/officeDocument/2006/relationships/hyperlink" Target="https://www.reuters.com/article/us-amazon-com-jobs-automation-insight/amazon-scraps-secret-ai-recruiting-tool-that-showed-bias-against-women-idUSKCN1MK08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bs.org/wgbh/nova/article/radical-ideas-social-media-algorithm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cm.org/code-of-ethi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kay.robinlinu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bcnews.com/tech/tech-news/apples-iphone-privacy-clampdown-arrives-7-month-delay-rcna768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Computer Science Ethics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15-110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7a13b7c7_0_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Another important use of data is for training and improving AI algorithms. In many cases, the performance of a machine learning or AI algorithm can only be as good as the data it’s given.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 is most effective when it is representative of some ideal distribution or population. However, a dataset that disproportionately represents some sampled population is said to be </a:t>
            </a:r>
            <a:r>
              <a:rPr b="1" lang="en-US"/>
              <a:t>biased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when training data is biased, it then impacts the machine learning algorithms and creates a </a:t>
            </a:r>
            <a:r>
              <a:rPr b="1" lang="en-US"/>
              <a:t>bias in machine learning</a:t>
            </a:r>
            <a:r>
              <a:rPr lang="en-US"/>
              <a:t> as well.</a:t>
            </a:r>
            <a:endParaRPr/>
          </a:p>
        </p:txBody>
      </p:sp>
      <p:sp>
        <p:nvSpPr>
          <p:cNvPr id="149" name="Google Shape;149;gcd7a13b7c7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Data Bias</a:t>
            </a:r>
            <a:endParaRPr/>
          </a:p>
        </p:txBody>
      </p:sp>
      <p:sp>
        <p:nvSpPr>
          <p:cNvPr id="150" name="Google Shape;150;gcd7a13b7c7_0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d7a13b7c7_0_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Bias in Facial Recognition Algorithms</a:t>
            </a:r>
            <a:endParaRPr/>
          </a:p>
        </p:txBody>
      </p:sp>
      <p:sp>
        <p:nvSpPr>
          <p:cNvPr id="157" name="Google Shape;157;gcd7a13b7c7_0_78"/>
          <p:cNvSpPr txBox="1"/>
          <p:nvPr>
            <p:ph idx="1" type="body"/>
          </p:nvPr>
        </p:nvSpPr>
        <p:spPr>
          <a:xfrm>
            <a:off x="838199" y="1825624"/>
            <a:ext cx="5444700" cy="5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Recent studies</a:t>
            </a:r>
            <a:r>
              <a:rPr lang="en-US"/>
              <a:t> that test facial recognition algorithms have shown huge variation in performance. One found that many facial recognition algorithms are "10 to 100 times more likely to inaccurately identify a photograph of a black or East Asian face, compared with a white one". Even among the best algorithms there are notable differences in recognition performance across race and gender.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One factor that could lead to this difference is </a:t>
            </a:r>
            <a:r>
              <a:rPr b="1" lang="en-US"/>
              <a:t>bias in the data used to train the algorithms</a:t>
            </a:r>
            <a:r>
              <a:rPr lang="en-US"/>
              <a:t>. An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analysis</a:t>
            </a:r>
            <a:r>
              <a:rPr lang="en-US"/>
              <a:t> showed that two popular training sets were overwhelmingly composed of lighter-skinned subjects. This is supported by the above study, which showed that algorithms developed in Asian countries performed better on Asian faces.</a:t>
            </a:r>
            <a:endParaRPr/>
          </a:p>
        </p:txBody>
      </p:sp>
      <p:pic>
        <p:nvPicPr>
          <p:cNvPr descr="Timeline&#10;&#10;Description automatically generated" id="158" name="Google Shape;158;gcd7a13b7c7_0_78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2" y="1726498"/>
            <a:ext cx="5181600" cy="19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cd7a13b7c7_0_7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oup of people posing for a photo&#10;&#10;Description automatically generated" id="160" name="Google Shape;160;gcd7a13b7c7_0_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5097" y="3870748"/>
            <a:ext cx="4468531" cy="248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d7a13b7c7_0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Bias in Other </a:t>
            </a:r>
            <a:r>
              <a:rPr lang="en-US"/>
              <a:t>AI Algorithms</a:t>
            </a:r>
            <a:endParaRPr/>
          </a:p>
        </p:txBody>
      </p:sp>
      <p:sp>
        <p:nvSpPr>
          <p:cNvPr id="166" name="Google Shape;166;gcd7a13b7c7_0_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 screen with text&#10;&#10;Description automatically generated" id="167" name="Google Shape;167;gcd7a13b7c7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3000" y="4208882"/>
            <a:ext cx="5013363" cy="1823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68" name="Google Shape;168;gcd7a13b7c7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434" y="1954984"/>
            <a:ext cx="2901567" cy="1642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69" name="Google Shape;169;gcd7a13b7c7_0_87"/>
          <p:cNvPicPr preferRelativeResize="0"/>
          <p:nvPr/>
        </p:nvPicPr>
        <p:blipFill rotWithShape="1">
          <a:blip r:embed="rId5">
            <a:alphaModFix/>
          </a:blip>
          <a:srcRect b="10281" l="0" r="0" t="0"/>
          <a:stretch/>
        </p:blipFill>
        <p:spPr>
          <a:xfrm>
            <a:off x="8955406" y="1954985"/>
            <a:ext cx="2937539" cy="164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cd7a13b7c7_0_87"/>
          <p:cNvSpPr txBox="1"/>
          <p:nvPr>
            <p:ph idx="1" type="body"/>
          </p:nvPr>
        </p:nvSpPr>
        <p:spPr>
          <a:xfrm>
            <a:off x="823209" y="1615762"/>
            <a:ext cx="5095800" cy="4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Sometimes, bias can also arise when the underlying distribution is skewed (</a:t>
            </a:r>
            <a:r>
              <a:rPr lang="en-US" sz="2400"/>
              <a:t>in other words,</a:t>
            </a:r>
            <a:r>
              <a:rPr lang="en-US" sz="2400"/>
              <a:t> </a:t>
            </a:r>
            <a:r>
              <a:rPr b="1" lang="en-US" sz="2400"/>
              <a:t>systemic bias</a:t>
            </a:r>
            <a:r>
              <a:rPr lang="en-US" sz="2400"/>
              <a:t> prevalent in a culture or society).</a:t>
            </a:r>
            <a:endParaRPr sz="2400"/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 example, bias</a:t>
            </a:r>
            <a:r>
              <a:rPr lang="en-US" sz="2400"/>
              <a:t> has caused problems in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algorithms for determining bail</a:t>
            </a:r>
            <a:r>
              <a:rPr lang="en-US" sz="2400"/>
              <a:t>, which have shown bias in predicting a person's likelihood to commit future crimes based on </a:t>
            </a:r>
            <a:r>
              <a:rPr b="1" lang="en-US" sz="2400"/>
              <a:t>race</a:t>
            </a:r>
            <a:r>
              <a:rPr lang="en-US" sz="2400"/>
              <a:t>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similar problem was observed in an 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algorithm to hire engineers for Amazon</a:t>
            </a:r>
            <a:r>
              <a:rPr lang="en-US" sz="2400"/>
              <a:t>, which showed bias towards hiring employees based on </a:t>
            </a:r>
            <a:r>
              <a:rPr b="1" lang="en-US" sz="2400"/>
              <a:t>gender</a:t>
            </a:r>
            <a:r>
              <a:rPr lang="en-US" sz="2400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d7a13b7c7_0_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Questions about AI and responsibility extend</a:t>
            </a:r>
            <a:r>
              <a:rPr lang="en-US"/>
              <a:t> to the algorithms social media networks use to decide which posts should be promoted. Studies have shown these algorithms can lead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the spread of false information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Furthermore, a user may not even be aware of what data is being used to make a recommendation. </a:t>
            </a:r>
            <a:endParaRPr/>
          </a:p>
        </p:txBody>
      </p:sp>
      <p:sp>
        <p:nvSpPr>
          <p:cNvPr id="176" name="Google Shape;176;gcd7a13b7c7_0_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Misinformation</a:t>
            </a:r>
            <a:endParaRPr/>
          </a:p>
        </p:txBody>
      </p:sp>
      <p:sp>
        <p:nvSpPr>
          <p:cNvPr id="177" name="Google Shape;177;gcd7a13b7c7_0_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d7a13b7c7_0_1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Responsibility and AI</a:t>
            </a:r>
            <a:endParaRPr/>
          </a:p>
        </p:txBody>
      </p:sp>
      <p:sp>
        <p:nvSpPr>
          <p:cNvPr id="183" name="Google Shape;183;gcd7a13b7c7_0_1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important to consider all the ways in which a machine learning algorithm can make things easier for some while making things more difficult for others.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algorithms affect certain communities disproportionately, those communities should be able to have a say in those decisions.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Reflecting on ethical responsibilities, remember to ask yourself</a:t>
            </a:r>
            <a:r>
              <a:rPr lang="en-US"/>
              <a:t>: “What should we value broadly as a society? And what should we do to realize those values?”</a:t>
            </a:r>
            <a:endParaRPr/>
          </a:p>
        </p:txBody>
      </p:sp>
      <p:sp>
        <p:nvSpPr>
          <p:cNvPr id="184" name="Google Shape;184;gcd7a13b7c7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39eff28d7_1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AI Algorithm Design Activity</a:t>
            </a:r>
            <a:endParaRPr/>
          </a:p>
        </p:txBody>
      </p:sp>
      <p:sp>
        <p:nvSpPr>
          <p:cNvPr id="190" name="Google Shape;190;gd39eff28d7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52bfc2a26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AI Algorithm Design Activity</a:t>
            </a:r>
            <a:endParaRPr/>
          </a:p>
        </p:txBody>
      </p:sp>
      <p:pic>
        <p:nvPicPr>
          <p:cNvPr descr="Diagram&#10;&#10;Description automatically generated" id="196" name="Google Shape;196;gd52bfc2a26_0_4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311642"/>
            <a:ext cx="5181600" cy="3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d52bfc2a26_0_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d52bfc2a26_0_4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Suppose that you are part of a team that is deciding whether to adopt an AI hiring algorithm for your company to choose potential job candidates.</a:t>
            </a:r>
            <a:endParaRPr/>
          </a:p>
          <a:p>
            <a:pPr indent="-37973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What questions might you have for the designers?</a:t>
            </a:r>
            <a:br>
              <a:rPr lang="en-US"/>
            </a:b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What concerns might you have about the data used by the algorithm? </a:t>
            </a:r>
            <a:br>
              <a:rPr lang="en-US"/>
            </a:b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How will you ensure the adoption of the technology is not causing harm or reinforcing existing structural inequalities?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52bfc2a26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Learning Goals</a:t>
            </a:r>
            <a:endParaRPr/>
          </a:p>
        </p:txBody>
      </p:sp>
      <p:sp>
        <p:nvSpPr>
          <p:cNvPr id="204" name="Google Shape;204;gd52bfc2a26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Critically reflect on individual ethical concerns in relation to Computer Science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Highlight examples of ethics-related instances in the real world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Understand the significance of ethics from the perspective of your own academic disciplines and desired careers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Engage in discussions of ethical questions with peers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d52bfc2a26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2"/>
                </a:solidFill>
              </a:rPr>
              <a:t>Learning Goals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Critically reflect on individual ethical concerns in relation to Computer Science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Highlight examples of ethics-related instances in the real world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Understand the significance of ethics from the perspective of your own academic disciplines and desired careers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Engage in discussions of ethical questions with peers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7a13b7c7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we move from theoretical concepts of computer science to applying those theories in real life, the decisions we make have consequences.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These consequences can be a </a:t>
            </a:r>
            <a:r>
              <a:rPr b="1" lang="en-US"/>
              <a:t>direct</a:t>
            </a:r>
            <a:r>
              <a:rPr lang="en-US"/>
              <a:t> result of the technology itself or can have an </a:t>
            </a:r>
            <a:r>
              <a:rPr b="1" lang="en-US"/>
              <a:t>indirect</a:t>
            </a:r>
            <a:r>
              <a:rPr lang="en-US"/>
              <a:t> social impact that the technology may facilitate. As responsible designers and developers of technology, it is important to consider both cases.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Today, we will cover some topics in computing that highlight how </a:t>
            </a:r>
            <a:r>
              <a:rPr b="1" lang="en-US"/>
              <a:t>data</a:t>
            </a:r>
            <a:r>
              <a:rPr lang="en-US"/>
              <a:t>, </a:t>
            </a:r>
            <a:r>
              <a:rPr b="1" lang="en-US"/>
              <a:t>machine learning</a:t>
            </a:r>
            <a:r>
              <a:rPr lang="en-US"/>
              <a:t>, and </a:t>
            </a:r>
            <a:r>
              <a:rPr b="1" lang="en-US"/>
              <a:t>AI algorithms</a:t>
            </a:r>
            <a:r>
              <a:rPr lang="en-US"/>
              <a:t> can impact individuals both directly and indirectly.</a:t>
            </a:r>
            <a:endParaRPr/>
          </a:p>
        </p:txBody>
      </p:sp>
      <p:sp>
        <p:nvSpPr>
          <p:cNvPr id="102" name="Google Shape;102;gcd7a13b7c7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Ethics in Computer Science</a:t>
            </a:r>
            <a:endParaRPr/>
          </a:p>
        </p:txBody>
      </p:sp>
      <p:sp>
        <p:nvSpPr>
          <p:cNvPr id="103" name="Google Shape;103;gcd7a13b7c7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52bfc2a26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Ethics in Computer Science</a:t>
            </a:r>
            <a:endParaRPr/>
          </a:p>
        </p:txBody>
      </p:sp>
      <p:sp>
        <p:nvSpPr>
          <p:cNvPr id="109" name="Google Shape;109;gd52bfc2a26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professional field of computer science has only recently adopted 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code of ethics</a:t>
            </a:r>
            <a:r>
              <a:rPr lang="en-US"/>
              <a:t>, and the code is not yet uniformly taught to new computer scientists or programmers. There is still much to debate over what the responsibilities of computer scientists are.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 its primary ethical principle, the code of ethics states that computing professionals should </a:t>
            </a:r>
            <a:r>
              <a:rPr b="1" lang="en-US"/>
              <a:t>contribute to society and to human well-being</a:t>
            </a:r>
            <a:r>
              <a:rPr lang="en-US"/>
              <a:t>, acknowledging that </a:t>
            </a:r>
            <a:r>
              <a:rPr b="1" lang="en-US"/>
              <a:t>all people are stakeholders in computing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When reflecting on </a:t>
            </a:r>
            <a:r>
              <a:rPr b="1" lang="en-US"/>
              <a:t>ethical responsibilities</a:t>
            </a:r>
            <a:r>
              <a:rPr lang="en-US"/>
              <a:t>, it may be helpful to ask yourself: “What should we value broadly as a society? And what should we do to realize those values?”</a:t>
            </a:r>
            <a:endParaRPr/>
          </a:p>
        </p:txBody>
      </p:sp>
      <p:sp>
        <p:nvSpPr>
          <p:cNvPr id="110" name="Google Shape;110;gd52bfc2a26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d7a13b7c7_0_0"/>
          <p:cNvSpPr txBox="1"/>
          <p:nvPr>
            <p:ph type="title"/>
          </p:nvPr>
        </p:nvSpPr>
        <p:spPr>
          <a:xfrm>
            <a:off x="838200" y="12547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 sz="6900">
                <a:solidFill>
                  <a:schemeClr val="accent2"/>
                </a:solidFill>
              </a:rPr>
              <a:t>Data</a:t>
            </a:r>
            <a:endParaRPr sz="6900"/>
          </a:p>
        </p:txBody>
      </p:sp>
      <p:sp>
        <p:nvSpPr>
          <p:cNvPr id="116" name="Google Shape;116;gcd7a13b7c7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d7a13b7c7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Collecting </a:t>
            </a:r>
            <a:r>
              <a:rPr lang="en-US">
                <a:solidFill>
                  <a:schemeClr val="accent2"/>
                </a:solidFill>
              </a:rPr>
              <a:t>User Data</a:t>
            </a:r>
            <a:endParaRPr/>
          </a:p>
        </p:txBody>
      </p:sp>
      <p:sp>
        <p:nvSpPr>
          <p:cNvPr id="122" name="Google Shape;122;gcd7a13b7c7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Most applications collect data about users from </a:t>
            </a:r>
            <a:r>
              <a:rPr lang="en-US"/>
              <a:t>various sources</a:t>
            </a:r>
            <a:r>
              <a:rPr lang="en-US"/>
              <a:t>. As a user of the internet and various applications, you already voluntarily share a lot of data with the world!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Internet – profile information, tweets, searches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Applications – preferences, locations, images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 life – purchase history, contact info, location</a:t>
            </a:r>
            <a:endParaRPr/>
          </a:p>
          <a:p>
            <a:pPr indent="0" lvl="1" marL="609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Behind the scenes, your browser or phone/computer is sending additional information to the services you use.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Check out the data your browser shares here: </a:t>
            </a:r>
            <a:r>
              <a:rPr lang="en-US" u="sng">
                <a:solidFill>
                  <a:schemeClr val="hlink"/>
                </a:solidFill>
                <a:hlinkClick r:id="rId3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https://webkay.robinlinus.com/</a:t>
            </a:r>
            <a:endParaRPr/>
          </a:p>
        </p:txBody>
      </p:sp>
      <p:sp>
        <p:nvSpPr>
          <p:cNvPr id="123" name="Google Shape;123;gcd7a13b7c7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7a13b7c7_0_1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Why are so many companies interested in data collection? </a:t>
            </a:r>
            <a:r>
              <a:rPr b="1" lang="en-US"/>
              <a:t>Data has become the economy of the internet</a:t>
            </a:r>
            <a:r>
              <a:rPr lang="en-US"/>
              <a:t>. Most websites are supported by advertising, and advertisers pay more for targeted ads.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Even companies that don’t rely on advertising have a use for user data – they can </a:t>
            </a:r>
            <a:r>
              <a:rPr b="1" lang="en-US"/>
              <a:t>sell data to other companies</a:t>
            </a:r>
            <a:r>
              <a:rPr lang="en-US"/>
              <a:t>. This data is aggregated by companies that can then sell portfolios of individuals to advertisers or insurance companies.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Even when companies promise not to sell individual data, it still isn't entirely private. For example, consider online DNA services like 23andMe. This site (and many others) sell </a:t>
            </a:r>
            <a:r>
              <a:rPr b="1" lang="en-US"/>
              <a:t>aggregated data</a:t>
            </a:r>
            <a:r>
              <a:rPr lang="en-US"/>
              <a:t>; though this data does not have a user's name or address attached, the genetic information is still shared.</a:t>
            </a:r>
            <a:endParaRPr/>
          </a:p>
        </p:txBody>
      </p:sp>
      <p:sp>
        <p:nvSpPr>
          <p:cNvPr id="129" name="Google Shape;129;gcd7a13b7c7_0_1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Data Economy</a:t>
            </a:r>
            <a:endParaRPr/>
          </a:p>
        </p:txBody>
      </p:sp>
      <p:sp>
        <p:nvSpPr>
          <p:cNvPr id="130" name="Google Shape;130;gcd7a13b7c7_0_1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7a13b7c7_0_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</a:t>
            </a:r>
            <a:r>
              <a:rPr lang="en-US"/>
              <a:t>y simply participating as a member of society, you may contribute to this data economy, whether you are aware of it or not. Some companies are trying to make this process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more transparent for its users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Take a moment to consider the following: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Who are the </a:t>
            </a:r>
            <a:r>
              <a:rPr b="1" lang="en-US"/>
              <a:t>stakeholders</a:t>
            </a:r>
            <a:r>
              <a:rPr lang="en-US"/>
              <a:t> in the data economy?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Is this a fair representation of those who </a:t>
            </a:r>
            <a:r>
              <a:rPr b="1" lang="en-US"/>
              <a:t>participate</a:t>
            </a:r>
            <a:r>
              <a:rPr lang="en-US"/>
              <a:t> in it?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Should the people whose data is being used have </a:t>
            </a:r>
            <a:r>
              <a:rPr b="1" lang="en-US"/>
              <a:t>ownership</a:t>
            </a:r>
            <a:r>
              <a:rPr lang="en-US"/>
              <a:t> and a say over its usage?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cd7a13b7c7_0_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en-US"/>
              <a:t>Data Economy</a:t>
            </a:r>
            <a:endParaRPr/>
          </a:p>
        </p:txBody>
      </p:sp>
      <p:sp>
        <p:nvSpPr>
          <p:cNvPr id="137" name="Google Shape;137;gcd7a13b7c7_0_1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7a13b7c7_0_4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/>
              <a:t>Bias in Machine Learning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/>
              <a:t>&amp; Real World Examples</a:t>
            </a:r>
            <a:endParaRPr/>
          </a:p>
        </p:txBody>
      </p:sp>
      <p:sp>
        <p:nvSpPr>
          <p:cNvPr id="143" name="Google Shape;143;gcd7a13b7c7_0_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0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2019-12-03T15:54:47Z</dcterms:created>
  <dc:creator>Kelly Rivers</dc:creator>
</cp:coreProperties>
</file>