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4"/>
  </p:notesMasterIdLst>
  <p:sldIdLst>
    <p:sldId id="342" r:id="rId3"/>
    <p:sldId id="345" r:id="rId4"/>
    <p:sldId id="349" r:id="rId5"/>
    <p:sldId id="350" r:id="rId6"/>
    <p:sldId id="351" r:id="rId7"/>
    <p:sldId id="346" r:id="rId8"/>
    <p:sldId id="352" r:id="rId9"/>
    <p:sldId id="353" r:id="rId10"/>
    <p:sldId id="354" r:id="rId11"/>
    <p:sldId id="355" r:id="rId12"/>
    <p:sldId id="34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8" autoAdjust="0"/>
    <p:restoredTop sz="93537" autoAdjust="0"/>
  </p:normalViewPr>
  <p:slideViewPr>
    <p:cSldViewPr snapToGrid="0">
      <p:cViewPr varScale="1">
        <p:scale>
          <a:sx n="63" d="100"/>
          <a:sy n="63" d="100"/>
        </p:scale>
        <p:origin x="6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F1D0-33BB-C6DB-0FC9-53B64B5A0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5D7C2-7ABF-834F-F76E-C766202C0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38712-FCC6-5D89-021E-0E596B8BA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CE230-44AD-2FC1-56CA-73E5C2768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2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A2B9-BFC3-3516-3522-BFD3A6347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815733-145D-04B2-1D80-8E28E2104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BC531C-847F-DC35-5998-EB677961B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53F2-4DD5-AADE-8958-7A8FB2546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D9B19-60D5-A786-B46F-07D051AF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760D97-4A6E-37A7-27A9-E703D4B6B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3772A-6BA6-3DAB-FCA2-95F904378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63A33-1D43-6AAE-5E95-D22A3E60D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CE61B-53D9-E5CC-A801-25BA0376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07354-6EC5-AB48-C617-434B94667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2EA84-4046-6282-7946-A9CA267B2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6288B-E300-2B44-5A10-4EFFDDE21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75301-A4AF-C6A1-7906-50F2CBF90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31BE9-EB4E-CD5A-BE37-42493BA63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190069-DDDB-9851-1897-73EF43EFF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9D6FC-2D34-5081-7A7A-0B2D3E9AE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F432-E722-F2CE-1C06-8768C51D8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8FD84-747B-C23F-C61D-AE879A298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0E28A-14F3-4D2E-DB42-6C0952F04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AC0F-FA73-12DC-A724-84295DBCF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310B-642A-BEB9-B7DF-63AAD884D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BC78E-8F4C-3B18-4B4E-13B7C80F8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20549-E212-914D-587C-B966D764D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E431-5959-C361-28C1-D03BB7F3A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37454"/>
            <a:ext cx="619298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17129"/>
            <a:ext cx="6192982" cy="8479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256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654" y="365125"/>
            <a:ext cx="8749146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654" y="1825625"/>
            <a:ext cx="8749145" cy="382703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90" y="374939"/>
            <a:ext cx="9698759" cy="13335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6436" y="1735427"/>
            <a:ext cx="4531014" cy="75839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618" y="1709738"/>
            <a:ext cx="4738832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618" y="4589463"/>
            <a:ext cx="4738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62400"/>
            <a:ext cx="10515600" cy="123320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61708"/>
            <a:ext cx="10515600" cy="7279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1562100"/>
            <a:ext cx="1333500" cy="1333500"/>
          </a:xfrm>
          <a:prstGeom prst="ellipse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959764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318709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341443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37454"/>
            <a:ext cx="8171329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17129"/>
            <a:ext cx="6192982" cy="2001718"/>
          </a:xfrm>
        </p:spPr>
        <p:txBody>
          <a:bodyPr/>
          <a:lstStyle/>
          <a:p>
            <a:r>
              <a:rPr lang="ru-RU" dirty="0"/>
              <a:t>Команда: Турбулентный профиль</a:t>
            </a:r>
          </a:p>
          <a:p>
            <a:r>
              <a:rPr lang="en-US" dirty="0"/>
              <a:t>@User3315</a:t>
            </a:r>
            <a:r>
              <a:rPr lang="ru-RU" dirty="0"/>
              <a:t>, </a:t>
            </a:r>
            <a:r>
              <a:rPr lang="en-US" dirty="0"/>
              <a:t>@Vasily_A_Dedok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B0F2C-A62D-E228-1AC6-685CAAD63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FC959-BD41-8622-A97F-21A751D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BE2E1-669B-1E45-19E5-811EE595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966" cy="42565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Трек 1. Авиакатастрофа! ｜ Паника в кабине пилотов!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Трек 2. Диспетчер аэропорта Шереметьево (UUEE) поругался в радио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Трек 3. Обычная болтанка (турбулентность) на заходе в Наримано (в данном примере имеет место быть спокойные комментарии КВС, которые помогают справиться с ситуацией)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Трек 4. Очень страшные переговоры диспетчеров и пилотов борта S7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Трек 5. Ребенок за штурвалом Airbus 310. Переговоры экипажа и посторонних лиц в кабине. 23 марта 1994 года.</a:t>
            </a:r>
            <a:endParaRPr lang="en-US" sz="2400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6A2725-5DB8-AC68-EC29-BDC37DA0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23.03.2025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009AB6-D7D3-4085-1977-B149DB53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3A7145-BCFC-461E-2034-90F03D3D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 встречи в финале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Команда: Турбулентный профиль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действующего пилота </a:t>
            </a:r>
            <a:r>
              <a:rPr lang="en-US" dirty="0"/>
              <a:t>S7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noProof="1"/>
              <a:t>Как-то лечу над Казахстаном, слышу в радиопередаче взволнованный голос взрослого пилота. У диспетчера связь с ЦУПом просит. Я думаю, что же у них случилось. Когда диспетчер созвонился с ЦУПом, командир говорит-требуется замена второго пилота, с этим я дальше не полечу) А летели они с Екатеринбурга в Бишкек. Интересно как ЦУП выкручивался))</a:t>
            </a:r>
          </a:p>
          <a:p>
            <a:pPr marL="0" indent="0" algn="r">
              <a:buNone/>
            </a:pPr>
            <a:r>
              <a:rPr lang="ru-RU" noProof="1"/>
              <a:t>Действующий пилот </a:t>
            </a:r>
            <a:r>
              <a:rPr lang="en-US" noProof="1"/>
              <a:t>S7</a:t>
            </a:r>
            <a:endParaRPr lang="ru-RU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23.03.2025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EFA53-A5CA-51AE-002B-411CCCA77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00302-5B3B-7564-37D0-713BEF1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Катастрофа </a:t>
            </a:r>
            <a:r>
              <a:rPr lang="en-US" dirty="0"/>
              <a:t>Bombardier CRJ-200 </a:t>
            </a:r>
            <a:r>
              <a:rPr lang="ru-RU" dirty="0"/>
              <a:t>под Алма-Атой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6471E-CF16-94C6-E31E-7C9573DC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2565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По голосу командира было заметно его раздражение — он все чаще делал резкие замечания второму пилоту: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    — «Команды мои слушать, Саша, надо и выполнять!»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    — «Саша, меня слушай!»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    — «Сань, если я что-то делаю, это не значит, что ты тоже должен сюда смотреть. Ты наблюдаешь, а мы летаем!»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    — «Саша, не смотри, если я делаю что-то, ты на скорость смотри!»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    — «Ты должен check speed, check speed, там все как положено!»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Эти слова могут говорить о том, что командир не до конца доверял летным навыкам второго пилота. Возможно, он замечал у него неуверенность или ошибки в контроле параметров полета. </a:t>
            </a:r>
            <a:endParaRPr lang="en-US" sz="2400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99731F-C502-8810-A578-723323EC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23.03.2025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644A77-EEAA-6975-E728-88549F59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ED6073-BA82-EA61-1657-0151EB2D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9C9B8-2FCA-62D3-8DC6-052D7C300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3D15C-897D-7458-3953-C020F0A4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62D9F9-72D6-22DC-17F5-E7D84495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966" cy="42565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Суть рассматриваемой задачи состоит в том, чтобы оценить психоэмоциональное состояние пилотов в кабине для принятия соответствующих управленческих решений.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noProof="1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Ценно отследить случаи неуважения, депрессии, прединфарктные состояния. У руководителя в подчинении несколько экипажей, и важнос знать атмосферу и получать прогнозы. В целом отметить "унылые случаи", когда пилот всю дорогу жалуется что не хочет в следующий рейс и в целом на жизнь.</a:t>
            </a:r>
            <a:endParaRPr lang="en-US" sz="2400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22822E-B423-ADE2-3404-FD726E04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23.03.2025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4ED079-1B29-729C-FAEA-98B8413E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BB476A-EC65-34CF-9844-99021619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FA8F-F920-3D5A-AAB6-7A7DC286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36F810-D353-FDBA-E660-F990EDB9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применения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FDC79D-0273-B75A-21C8-233771FB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966" cy="42565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Было бы здорово выявить случаи когда экипаж тупит, и скрывает это от диспетчера. Например, когда они путаются в кнопках, в навигации, когда самолет подсказывает об опасных режимах - диспетчер не знает об этом. Если бы система распознала бардак и маякнула диспетчеру просто «у нас бардак», то команды диспетчера «Выравнивайтесь в горизонт и двигайтесь прямо» - было бы достаточно чтобы зачастую спасти борт.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noProof="1"/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Комментарий сотрудника авиакомпании.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BE22C8-B0EF-8AC1-AAF2-F0CCAE32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23.03.2025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E764F2-4B86-9537-26F5-716471C3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276D7E-C6C2-EE2D-6AF7-FAB350B9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решения задачи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noProof="1"/>
              <a:t>Входные данные: аудиопоток записи происходящего в кабине самолета.</a:t>
            </a:r>
          </a:p>
          <a:p>
            <a:pPr marL="0" indent="0">
              <a:buNone/>
            </a:pPr>
            <a:r>
              <a:rPr lang="ru-RU" sz="2400" noProof="1"/>
              <a:t>Аудиопоток разбивается на участки длиной 5-10-15 секунд для последующей обработки.</a:t>
            </a:r>
          </a:p>
          <a:p>
            <a:pPr marL="0" indent="0">
              <a:buNone/>
            </a:pPr>
            <a:r>
              <a:rPr lang="ru-RU" sz="2400" noProof="1"/>
              <a:t>На основе аудиозаписи определяется один из классов эмоционального состояния: восторженное, печальное, спокойное, злость, ярость, счастье, отвращение.</a:t>
            </a:r>
          </a:p>
          <a:p>
            <a:pPr marL="0" indent="0">
              <a:buNone/>
            </a:pPr>
            <a:r>
              <a:rPr lang="ru-RU" sz="2400" noProof="1"/>
              <a:t>В первом приближении эта статистика собирается, накапливается и анализируется руководителем.</a:t>
            </a:r>
            <a:endParaRPr lang="en-US" sz="2400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23.03.2025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A886E-05F0-4B20-C995-FD4C1328D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4CF67-C79C-07C8-8F71-F80C841D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пути улучшения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94B2A-15AA-C076-4763-F5136E60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noProof="1"/>
              <a:t>Определение языка общения пилотов: регламентом авиакомпании может быть утверждено использование английского языка в коммуникациях пилотов. Переход на родной язык совместно с повышенной тревожностью в диалоге может сигнализировать об ухудшении обстановки в полете.</a:t>
            </a:r>
          </a:p>
          <a:p>
            <a:pPr marL="0" indent="0">
              <a:buNone/>
            </a:pPr>
            <a:r>
              <a:rPr lang="ru-RU" sz="2400" noProof="1"/>
              <a:t>Пилоты в таком случае скорее всего будут находиться в достаточно высоком уровне психической нагрузки, что может привести к неправильным действиям.</a:t>
            </a:r>
            <a:endParaRPr lang="en-US" sz="2400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E5785-2F4B-A681-4BAD-56BA35BF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23.03.2025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6E933-8051-9EDD-89AC-6E93C7C1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CBC3-D9E1-93D2-9933-C145796B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4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95F0C-21EF-E85F-FC73-BFBCD557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BA8B0-4D20-08F5-090F-42B88EF0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пути улучшения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43B2D2-DE63-E6EE-1AC2-7EAADE44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noProof="1"/>
              <a:t>Следующим этапом в анализе психоэмоционального состояния пилотов может быть использование специфической лексики.</a:t>
            </a:r>
          </a:p>
          <a:p>
            <a:pPr marL="0" indent="0">
              <a:buNone/>
            </a:pPr>
            <a:r>
              <a:rPr lang="ru-RU" sz="2400" noProof="1"/>
              <a:t>Это может быть как нецензурная брань, так и какие-то специфические термины, обозначающие проблемы, неисправности и прочие инциденты.</a:t>
            </a:r>
          </a:p>
          <a:p>
            <a:pPr marL="0" indent="0">
              <a:buNone/>
            </a:pPr>
            <a:r>
              <a:rPr lang="ru-RU" sz="2400" noProof="1"/>
              <a:t>Вместе с предыдущими показателями это может более точно описать состояние дел в кабине.</a:t>
            </a:r>
            <a:endParaRPr lang="en-US" sz="2400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2F998-8627-BFDE-57E5-A33726CF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23.03.2025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262D1-FE56-F0EB-CBF8-98166B8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3E70-7E91-27E9-58EF-27201417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35150-FE2E-5D8E-2380-D7E20CFB8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0B750A-3BA1-C7E4-6468-650624A7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определения эмоций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0A7DB-4894-1F82-6D04-D11E99E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966" cy="42565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Определение эмоционального состояния производилось с помощью 2-х библиотек: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noProof="1"/>
              <a:t>DunnBC22/wav2vec2-base-Speech_Emotion_Recognition</a:t>
            </a:r>
            <a:endParaRPr lang="ru-RU" sz="2400" noProof="1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noProof="1"/>
              <a:t>Aniemore/wav2vec2-xlsr-53-russian-emotion-recognition</a:t>
            </a:r>
            <a:endParaRPr lang="ru-RU" sz="2400" noProof="1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noProof="1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noProof="1"/>
              <a:t>Тестирование проводилось как на записанных участниками проекта звуковыми файлами, так и реальными записями в кабине пилотов в различных ситуациях.</a:t>
            </a:r>
            <a:endParaRPr lang="en-US" sz="2400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51EB12-F4C9-7667-BEB1-33C2FF86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23.03.2025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39114C-5A18-103F-C189-8DBB331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Оценка психоэмоционального состояния пилотов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2CDD5E-7BB2-AB06-C3F7-4460FB0D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54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63_T_PGO_Airplane-Window-Views-16x9.pptx" id="{8848CF86-BD3E-49F2-95D6-F9673F43E2F4}" vid="{50887325-69D7-4B32-B74F-A17904AE71CC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63_T_PGO_Airplane-Window-Views-16x9.pptx" id="{8848CF86-BD3E-49F2-95D6-F9673F43E2F4}" vid="{8F7B0634-4258-40BB-A183-80AEE9375E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0163_T_PGO_Airplane-Window-Views-16x9</Template>
  <TotalTime>39</TotalTime>
  <Words>904</Words>
  <Application>Microsoft Office PowerPoint</Application>
  <PresentationFormat>Широкоэкранный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PresentationGO</vt:lpstr>
      <vt:lpstr>Designed by PresentationGO</vt:lpstr>
      <vt:lpstr>Оценка психоэмоционального состояния пилотов</vt:lpstr>
      <vt:lpstr>История действующего пилота S7</vt:lpstr>
      <vt:lpstr>Катастрофа Bombardier CRJ-200 под Алма-Атой</vt:lpstr>
      <vt:lpstr>Постановка задачи</vt:lpstr>
      <vt:lpstr>Возможные применения</vt:lpstr>
      <vt:lpstr>Алгоритм решения задачи</vt:lpstr>
      <vt:lpstr>Дальнейшие пути улучшения</vt:lpstr>
      <vt:lpstr>Дальнейшие пути улучшения</vt:lpstr>
      <vt:lpstr>Способ определения эмоций</vt:lpstr>
      <vt:lpstr>Тестирование</vt:lpstr>
      <vt:lpstr>До встречи в финале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Vasily A. Dedok</dc:creator>
  <dc:description>© Copyright PresentationGo.com</dc:description>
  <cp:lastModifiedBy>Vasily A. Dedok</cp:lastModifiedBy>
  <cp:revision>21</cp:revision>
  <dcterms:created xsi:type="dcterms:W3CDTF">2025-03-23T16:21:47Z</dcterms:created>
  <dcterms:modified xsi:type="dcterms:W3CDTF">2025-03-23T17:03:21Z</dcterms:modified>
  <cp:category>Templates</cp:category>
</cp:coreProperties>
</file>