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4.xml.rels" ContentType="application/vnd.openxmlformats-package.relationships+xml"/>
  <Override PartName="/ppt/notesSlides/notesSlide14.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41"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2"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43"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44"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4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85BCBCB-0C43-45B2-8443-9EAE50EC42C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1143000" y="685800"/>
            <a:ext cx="4571280" cy="3428280"/>
          </a:xfrm>
          <a:prstGeom prst="rect">
            <a:avLst/>
          </a:prstGeom>
        </p:spPr>
      </p:sp>
      <p:sp>
        <p:nvSpPr>
          <p:cNvPr id="108" name="PlaceHolder 2"/>
          <p:cNvSpPr>
            <a:spLocks noGrp="1"/>
          </p:cNvSpPr>
          <p:nvPr>
            <p:ph type="body"/>
          </p:nvPr>
        </p:nvSpPr>
        <p:spPr>
          <a:xfrm>
            <a:off x="685800" y="4343400"/>
            <a:ext cx="5485680" cy="4114080"/>
          </a:xfrm>
          <a:prstGeom prst="rect">
            <a:avLst/>
          </a:prstGeom>
        </p:spPr>
        <p:txBody>
          <a:bodyPr lIns="0" rIns="0" tIns="0" bIns="0">
            <a:noAutofit/>
          </a:bodyPr>
          <a:p>
            <a:endParaRPr b="0" lang="en-IN" sz="2000" spc="-1" strike="noStrike">
              <a:latin typeface="Arial"/>
            </a:endParaRPr>
          </a:p>
        </p:txBody>
      </p:sp>
      <p:sp>
        <p:nvSpPr>
          <p:cNvPr id="10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E1E8B52-64E0-45F3-AFB2-7EA2F16DE814}" type="slidenum">
              <a:rPr b="0" lang="en-IN" sz="1200" spc="-1" strike="noStrike">
                <a:latin typeface="+mn-lt"/>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280" cy="68572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p:cNvSpPr/>
          <p:nvPr/>
        </p:nvSpPr>
        <p:spPr>
          <a:xfrm>
            <a:off x="63360" y="69840"/>
            <a:ext cx="9012960" cy="6692040"/>
          </a:xfrm>
          <a:prstGeom prst="roundRect">
            <a:avLst>
              <a:gd name="adj" fmla="val 4929"/>
            </a:avLst>
          </a:prstGeom>
          <a:ln cap="sq" w="6480">
            <a:solidFill>
              <a:schemeClr val="tx1">
                <a:alpha val="100000"/>
              </a:schemeClr>
            </a:solidFill>
            <a:round/>
          </a:ln>
          <a:effectLst>
            <a:outerShdw algn="t" blurRad="3810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57200" y="457200"/>
            <a:ext cx="8457480" cy="608760"/>
          </a:xfrm>
          <a:prstGeom prst="rect">
            <a:avLst/>
          </a:prstGeom>
          <a:noFill/>
          <a:ln w="9360">
            <a:noFill/>
          </a:ln>
        </p:spPr>
        <p:style>
          <a:lnRef idx="0"/>
          <a:fillRef idx="0"/>
          <a:effectRef idx="0"/>
          <a:fontRef idx="minor"/>
        </p:style>
        <p:txBody>
          <a:bodyPr lIns="90000" rIns="90000" tIns="45000" bIns="91440" anchor="b">
            <a:normAutofit fontScale="15000"/>
          </a:bodyPr>
          <a:p>
            <a:pPr>
              <a:lnSpc>
                <a:spcPct val="100000"/>
              </a:lnSpc>
            </a:pPr>
            <a:br/>
            <a:br/>
            <a:br/>
            <a:endParaRPr b="0" lang="en-IN" sz="1800" spc="-1" strike="noStrike">
              <a:latin typeface="Arial"/>
            </a:endParaRPr>
          </a:p>
        </p:txBody>
      </p:sp>
      <p:sp>
        <p:nvSpPr>
          <p:cNvPr id="47" name="CustomShape 2"/>
          <p:cNvSpPr/>
          <p:nvPr/>
        </p:nvSpPr>
        <p:spPr>
          <a:xfrm>
            <a:off x="457200" y="1752480"/>
            <a:ext cx="8228880" cy="4647600"/>
          </a:xfrm>
          <a:prstGeom prst="rect">
            <a:avLst/>
          </a:prstGeom>
          <a:noFill/>
          <a:ln w="9360">
            <a:noFill/>
          </a:ln>
        </p:spPr>
        <p:style>
          <a:lnRef idx="0"/>
          <a:fillRef idx="0"/>
          <a:effectRef idx="0"/>
          <a:fontRef idx="minor"/>
        </p:style>
        <p:txBody>
          <a:bodyPr lIns="90000" rIns="90000" tIns="45000" bIns="45000">
            <a:normAutofit fontScale="97000"/>
          </a:bodyPr>
          <a:p>
            <a:pPr marL="274320" indent="-273600">
              <a:lnSpc>
                <a:spcPct val="100000"/>
              </a:lnSpc>
              <a:spcBef>
                <a:spcPts val="581"/>
              </a:spcBef>
              <a:tabLst>
                <a:tab algn="l" pos="0"/>
              </a:tabLst>
            </a:pPr>
            <a:r>
              <a:rPr b="1" lang="en-IN" sz="2600" spc="-1" strike="noStrike">
                <a:solidFill>
                  <a:srgbClr val="0d0d0d"/>
                </a:solidFill>
                <a:latin typeface="Times New Roman"/>
              </a:rPr>
              <a:t>Title: Virtual Trial Room</a:t>
            </a:r>
            <a:endParaRPr b="0" lang="en-IN" sz="2600" spc="-1" strike="noStrike">
              <a:latin typeface="Arial"/>
            </a:endParaRPr>
          </a:p>
          <a:p>
            <a:pPr marL="274320" indent="-273600">
              <a:lnSpc>
                <a:spcPct val="100000"/>
              </a:lnSpc>
              <a:spcBef>
                <a:spcPts val="581"/>
              </a:spcBef>
              <a:tabLst>
                <a:tab algn="l" pos="0"/>
              </a:tabLst>
            </a:pPr>
            <a:endParaRPr b="0" lang="en-IN" sz="2600" spc="-1" strike="noStrike">
              <a:latin typeface="Arial"/>
            </a:endParaRPr>
          </a:p>
          <a:p>
            <a:pPr marL="274320" indent="-273600">
              <a:lnSpc>
                <a:spcPct val="100000"/>
              </a:lnSpc>
              <a:spcBef>
                <a:spcPts val="581"/>
              </a:spcBef>
              <a:tabLst>
                <a:tab algn="l" pos="0"/>
              </a:tabLst>
            </a:pPr>
            <a:r>
              <a:rPr b="1" lang="en-IN" sz="2600" spc="-1" strike="noStrike">
                <a:solidFill>
                  <a:srgbClr val="0d0d0d"/>
                </a:solidFill>
                <a:latin typeface="Times New Roman"/>
              </a:rPr>
              <a:t>Batch</a:t>
            </a:r>
            <a:r>
              <a:rPr b="0" lang="en-IN" sz="2600" spc="-1" strike="noStrike">
                <a:solidFill>
                  <a:srgbClr val="0d0d0d"/>
                </a:solidFill>
                <a:latin typeface="Times New Roman"/>
              </a:rPr>
              <a:t> </a:t>
            </a:r>
            <a:r>
              <a:rPr b="1" lang="en-IN" sz="2600" spc="-1" strike="noStrike">
                <a:solidFill>
                  <a:srgbClr val="0d0d0d"/>
                </a:solidFill>
                <a:latin typeface="Times New Roman"/>
              </a:rPr>
              <a:t>Number: III</a:t>
            </a:r>
            <a:endParaRPr b="0" lang="en-IN" sz="2600" spc="-1" strike="noStrike">
              <a:latin typeface="Arial"/>
            </a:endParaRPr>
          </a:p>
          <a:p>
            <a:pPr marL="274320" indent="-273600">
              <a:lnSpc>
                <a:spcPct val="100000"/>
              </a:lnSpc>
              <a:spcBef>
                <a:spcPts val="581"/>
              </a:spcBef>
              <a:tabLst>
                <a:tab algn="l" pos="0"/>
              </a:tabLst>
            </a:pPr>
            <a:endParaRPr b="0" lang="en-IN" sz="2600" spc="-1" strike="noStrike">
              <a:latin typeface="Arial"/>
            </a:endParaRPr>
          </a:p>
          <a:p>
            <a:pPr marL="274320" indent="-273600">
              <a:lnSpc>
                <a:spcPct val="100000"/>
              </a:lnSpc>
              <a:spcBef>
                <a:spcPts val="581"/>
              </a:spcBef>
              <a:tabLst>
                <a:tab algn="l" pos="0"/>
              </a:tabLst>
            </a:pPr>
            <a:r>
              <a:rPr b="1" lang="en-IN" sz="2600" spc="-1" strike="noStrike">
                <a:solidFill>
                  <a:srgbClr val="0d0d0d"/>
                </a:solidFill>
                <a:latin typeface="Times New Roman"/>
              </a:rPr>
              <a:t>Team Members:</a:t>
            </a:r>
            <a:endParaRPr b="0" lang="en-IN" sz="2600" spc="-1" strike="noStrike">
              <a:latin typeface="Arial"/>
            </a:endParaRPr>
          </a:p>
          <a:p>
            <a:pPr marL="547560" indent="-273600">
              <a:lnSpc>
                <a:spcPct val="81000"/>
              </a:lnSpc>
              <a:spcBef>
                <a:spcPts val="99"/>
              </a:spcBef>
              <a:spcAft>
                <a:spcPts val="601"/>
              </a:spcAft>
              <a:tabLst>
                <a:tab algn="l" pos="0"/>
              </a:tabLst>
            </a:pPr>
            <a:r>
              <a:rPr b="0" lang="en-IN" sz="2600" spc="-1" strike="noStrike">
                <a:solidFill>
                  <a:srgbClr val="0d0d0d"/>
                </a:solidFill>
                <a:latin typeface="Times New Roman"/>
                <a:ea typeface="Arial"/>
              </a:rPr>
              <a:t>	</a:t>
            </a:r>
            <a:endParaRPr b="0" lang="en-IN" sz="2600" spc="-1" strike="noStrike">
              <a:latin typeface="Arial"/>
            </a:endParaRPr>
          </a:p>
          <a:p>
            <a:pPr marL="547560" indent="-273600">
              <a:lnSpc>
                <a:spcPct val="100000"/>
              </a:lnSpc>
              <a:tabLst>
                <a:tab algn="l" pos="0"/>
              </a:tabLst>
            </a:pPr>
            <a:endParaRPr b="0" lang="en-IN" sz="2600" spc="-1" strike="noStrike">
              <a:latin typeface="Arial"/>
            </a:endParaRPr>
          </a:p>
          <a:p>
            <a:pPr marL="274320" indent="-273600">
              <a:lnSpc>
                <a:spcPct val="100000"/>
              </a:lnSpc>
              <a:spcBef>
                <a:spcPts val="581"/>
              </a:spcBef>
              <a:tabLst>
                <a:tab algn="l" pos="0"/>
              </a:tabLst>
            </a:pPr>
            <a:r>
              <a:rPr b="1" lang="en-IN" sz="2600" spc="-1" strike="noStrike">
                <a:solidFill>
                  <a:srgbClr val="0d0d0d"/>
                </a:solidFill>
                <a:latin typeface="Times New Roman"/>
                <a:ea typeface="Arial"/>
              </a:rPr>
              <a:t>Faculty Supervisor: Dr.N.Gobi, Dr..Gowrisankari</a:t>
            </a:r>
            <a:endParaRPr b="0" lang="en-IN" sz="2600" spc="-1" strike="noStrike">
              <a:latin typeface="Arial"/>
            </a:endParaRPr>
          </a:p>
          <a:p>
            <a:pPr marL="274320" indent="-273600">
              <a:lnSpc>
                <a:spcPct val="100000"/>
              </a:lnSpc>
              <a:spcBef>
                <a:spcPts val="581"/>
              </a:spcBef>
              <a:tabLst>
                <a:tab algn="l" pos="0"/>
              </a:tabLst>
            </a:pPr>
            <a:endParaRPr b="0" lang="en-IN" sz="2600" spc="-1" strike="noStrike">
              <a:latin typeface="Arial"/>
            </a:endParaRPr>
          </a:p>
          <a:p>
            <a:pPr marL="2468880" indent="-227880">
              <a:lnSpc>
                <a:spcPct val="100000"/>
              </a:lnSpc>
              <a:spcBef>
                <a:spcPts val="371"/>
              </a:spcBef>
              <a:tabLst>
                <a:tab algn="l" pos="0"/>
              </a:tabLst>
            </a:pPr>
            <a:endParaRPr b="0" lang="en-IN" sz="2600" spc="-1" strike="noStrike">
              <a:latin typeface="Arial"/>
            </a:endParaRPr>
          </a:p>
          <a:p>
            <a:pPr marL="2468880" indent="-227880">
              <a:lnSpc>
                <a:spcPct val="100000"/>
              </a:lnSpc>
              <a:spcBef>
                <a:spcPts val="371"/>
              </a:spcBef>
              <a:tabLst>
                <a:tab algn="l" pos="0"/>
              </a:tabLst>
            </a:pPr>
            <a:r>
              <a:rPr b="0" lang="en-IN" sz="1800" spc="-1" strike="noStrike">
                <a:solidFill>
                  <a:srgbClr val="0d0d0d"/>
                </a:solidFill>
                <a:latin typeface="Times New Roman"/>
                <a:ea typeface="Arial"/>
              </a:rPr>
              <a:t>	</a:t>
            </a:r>
            <a:r>
              <a:rPr b="0" lang="en-IN" sz="1800" spc="-1" strike="noStrike">
                <a:solidFill>
                  <a:srgbClr val="0d0d0d"/>
                </a:solidFill>
                <a:latin typeface="Times New Roman"/>
                <a:ea typeface="Arial"/>
              </a:rPr>
              <a:t>	</a:t>
            </a:r>
            <a:r>
              <a:rPr b="0" lang="en-IN" sz="1800" spc="-1" strike="noStrike">
                <a:solidFill>
                  <a:srgbClr val="0d0d0d"/>
                </a:solidFill>
                <a:latin typeface="Times New Roman"/>
                <a:ea typeface="Arial"/>
              </a:rPr>
              <a:t>	</a:t>
            </a:r>
            <a:r>
              <a:rPr b="0" lang="en-IN" sz="1800" spc="-1" strike="noStrike">
                <a:solidFill>
                  <a:srgbClr val="0d0d0d"/>
                </a:solidFill>
                <a:latin typeface="Times New Roman"/>
                <a:ea typeface="Arial"/>
              </a:rPr>
              <a:t>	</a:t>
            </a:r>
            <a:r>
              <a:rPr b="0" lang="en-IN" sz="1800" spc="-1" strike="noStrike">
                <a:solidFill>
                  <a:srgbClr val="0d0d0d"/>
                </a:solidFill>
                <a:latin typeface="Times New Roman"/>
                <a:ea typeface="Arial"/>
              </a:rPr>
              <a:t>	</a:t>
            </a:r>
            <a:r>
              <a:rPr b="0" lang="en-IN" sz="1800" spc="-1" strike="noStrike">
                <a:solidFill>
                  <a:srgbClr val="0d0d0d"/>
                </a:solidFill>
                <a:latin typeface="Times New Roman"/>
                <a:ea typeface="Arial"/>
              </a:rPr>
              <a:t>Date: </a:t>
            </a:r>
            <a:endParaRPr b="0" lang="en-IN" sz="1800" spc="-1" strike="noStrike">
              <a:latin typeface="Arial"/>
            </a:endParaRPr>
          </a:p>
        </p:txBody>
      </p:sp>
      <p:sp>
        <p:nvSpPr>
          <p:cNvPr id="48" name="CustomShape 3"/>
          <p:cNvSpPr/>
          <p:nvPr/>
        </p:nvSpPr>
        <p:spPr>
          <a:xfrm>
            <a:off x="304920" y="152280"/>
            <a:ext cx="8533800" cy="130968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1" lang="en-IN" sz="2000" spc="-1" strike="noStrike">
                <a:solidFill>
                  <a:srgbClr val="0d0d0d"/>
                </a:solidFill>
                <a:latin typeface="Times New Roman"/>
                <a:ea typeface="DejaVu Sans"/>
              </a:rPr>
              <a:t>Dr Mahalingam College of Engineering &amp; Technology</a:t>
            </a:r>
            <a:endParaRPr b="0" lang="en-IN" sz="2000" spc="-1" strike="noStrike">
              <a:latin typeface="Arial"/>
            </a:endParaRPr>
          </a:p>
          <a:p>
            <a:pPr algn="ctr">
              <a:lnSpc>
                <a:spcPct val="100000"/>
              </a:lnSpc>
            </a:pPr>
            <a:r>
              <a:rPr b="1" lang="en-IN" sz="2000" spc="-1" strike="noStrike">
                <a:solidFill>
                  <a:srgbClr val="0d0d0d"/>
                </a:solidFill>
                <a:latin typeface="Times New Roman"/>
                <a:ea typeface="DejaVu Sans"/>
              </a:rPr>
              <a:t>                                       </a:t>
            </a:r>
            <a:r>
              <a:rPr b="1" lang="en-IN" sz="2000" spc="-1" strike="noStrike">
                <a:solidFill>
                  <a:srgbClr val="0d0d0d"/>
                </a:solidFill>
                <a:latin typeface="Times New Roman"/>
                <a:ea typeface="DejaVu Sans"/>
              </a:rPr>
              <a:t>Department of Computer Science and Engineering</a:t>
            </a:r>
            <a:br/>
            <a:r>
              <a:rPr b="1" lang="en-IN" sz="2000" spc="-1" strike="noStrike">
                <a:solidFill>
                  <a:srgbClr val="0d0d0d"/>
                </a:solidFill>
                <a:latin typeface="Times New Roman"/>
                <a:ea typeface="DejaVu Sans"/>
              </a:rPr>
              <a:t>                                   16CSL73- Innovative and Creative Project   </a:t>
            </a:r>
            <a:endParaRPr b="0" lang="en-IN" sz="2000" spc="-1" strike="noStrike">
              <a:latin typeface="Arial"/>
            </a:endParaRPr>
          </a:p>
          <a:p>
            <a:pPr algn="ctr">
              <a:lnSpc>
                <a:spcPct val="100000"/>
              </a:lnSpc>
            </a:pPr>
            <a:r>
              <a:rPr b="1" lang="en-IN" sz="2000" spc="-1" strike="noStrike">
                <a:solidFill>
                  <a:srgbClr val="0d0d0d"/>
                </a:solidFill>
                <a:latin typeface="Times New Roman"/>
                <a:ea typeface="DejaVu Sans"/>
              </a:rPr>
              <a:t>                                        </a:t>
            </a:r>
            <a:r>
              <a:rPr b="1" lang="en-IN" sz="2000" spc="-1" strike="noStrike">
                <a:solidFill>
                  <a:srgbClr val="0d0d0d"/>
                </a:solidFill>
                <a:latin typeface="Times New Roman"/>
                <a:ea typeface="DejaVu Sans"/>
              </a:rPr>
              <a:t>First Review </a:t>
            </a:r>
            <a:endParaRPr b="0" lang="en-IN" sz="2000" spc="-1" strike="noStrike">
              <a:latin typeface="Arial"/>
            </a:endParaRPr>
          </a:p>
        </p:txBody>
      </p:sp>
      <p:sp>
        <p:nvSpPr>
          <p:cNvPr id="49" name="CustomShape 4"/>
          <p:cNvSpPr/>
          <p:nvPr/>
        </p:nvSpPr>
        <p:spPr>
          <a:xfrm>
            <a:off x="146160" y="6210360"/>
            <a:ext cx="456480" cy="45648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37824E56-9254-4A7A-93C7-CA093C6175CD}" type="slidenum">
              <a:rPr b="0" lang="en-US" sz="1400" spc="-1" strike="noStrike">
                <a:solidFill>
                  <a:srgbClr val="ffffff"/>
                </a:solidFill>
                <a:latin typeface="Franklin Gothic Book"/>
              </a:rPr>
              <a:t>1</a:t>
            </a:fld>
            <a:endParaRPr b="0" lang="en-IN" sz="1400" spc="-1" strike="noStrike">
              <a:latin typeface="Arial"/>
            </a:endParaRPr>
          </a:p>
        </p:txBody>
      </p:sp>
      <p:pic>
        <p:nvPicPr>
          <p:cNvPr id="50" name="Picture 7" descr="C:\Users\STAFFS\Desktop\MCET LOGO NEW_1 (1).jpg"/>
          <p:cNvPicPr/>
          <p:nvPr/>
        </p:nvPicPr>
        <p:blipFill>
          <a:blip r:embed="rId1"/>
          <a:stretch/>
        </p:blipFill>
        <p:spPr>
          <a:xfrm>
            <a:off x="320040" y="239760"/>
            <a:ext cx="2117520" cy="1131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04920" y="228600"/>
            <a:ext cx="7771680" cy="867600"/>
          </a:xfrm>
          <a:prstGeom prst="rect">
            <a:avLst/>
          </a:prstGeom>
          <a:noFill/>
          <a:ln w="9360">
            <a:noFill/>
          </a:ln>
        </p:spPr>
        <p:style>
          <a:lnRef idx="0"/>
          <a:fillRef idx="0"/>
          <a:effectRef idx="0"/>
          <a:fontRef idx="minor"/>
        </p:style>
        <p:txBody>
          <a:bodyPr lIns="90000" rIns="90000" tIns="45000" bIns="91440" anchor="b">
            <a:normAutofit/>
          </a:bodyPr>
          <a:p>
            <a:pPr>
              <a:lnSpc>
                <a:spcPct val="100000"/>
              </a:lnSpc>
            </a:pPr>
            <a:r>
              <a:rPr b="1" lang="en-US" sz="3800" spc="-1" strike="noStrike">
                <a:solidFill>
                  <a:srgbClr val="000000"/>
                </a:solidFill>
                <a:latin typeface="Times New Roman"/>
              </a:rPr>
              <a:t>Module Description</a:t>
            </a:r>
            <a:endParaRPr b="0" lang="en-IN" sz="3800" spc="-1" strike="noStrike">
              <a:latin typeface="Arial"/>
            </a:endParaRPr>
          </a:p>
        </p:txBody>
      </p:sp>
      <p:sp>
        <p:nvSpPr>
          <p:cNvPr id="84" name="CustomShape 2"/>
          <p:cNvSpPr/>
          <p:nvPr/>
        </p:nvSpPr>
        <p:spPr>
          <a:xfrm>
            <a:off x="304920" y="1219320"/>
            <a:ext cx="8457480" cy="4952160"/>
          </a:xfrm>
          <a:prstGeom prst="rect">
            <a:avLst/>
          </a:prstGeom>
          <a:noFill/>
          <a:ln w="9360">
            <a:noFill/>
          </a:ln>
        </p:spPr>
        <p:style>
          <a:lnRef idx="0"/>
          <a:fillRef idx="0"/>
          <a:effectRef idx="0"/>
          <a:fontRef idx="minor"/>
        </p:style>
      </p:sp>
      <p:sp>
        <p:nvSpPr>
          <p:cNvPr id="85" name="CustomShape 3"/>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10B7842F-E3DC-41EC-8DAA-C91CB2C2D077}" type="slidenum">
              <a:rPr b="0" lang="en-US" sz="1400" spc="-1" strike="noStrike">
                <a:solidFill>
                  <a:srgbClr val="ffffff"/>
                </a:solidFill>
                <a:latin typeface="Franklin Gothic Book"/>
              </a:rPr>
              <a:t>10</a:t>
            </a:fld>
            <a:endParaRPr b="0" lang="en-IN" sz="1400" spc="-1" strike="noStrike">
              <a:latin typeface="Arial"/>
            </a:endParaRPr>
          </a:p>
        </p:txBody>
      </p:sp>
      <p:sp>
        <p:nvSpPr>
          <p:cNvPr id="86" name="CustomShape 4"/>
          <p:cNvSpPr/>
          <p:nvPr/>
        </p:nvSpPr>
        <p:spPr>
          <a:xfrm>
            <a:off x="914400" y="6172200"/>
            <a:ext cx="784800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63680" y="4320"/>
            <a:ext cx="7771680" cy="114228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IN" sz="3800" spc="-1" strike="noStrike">
                <a:solidFill>
                  <a:srgbClr val="000000"/>
                </a:solidFill>
                <a:latin typeface="Times New Roman"/>
              </a:rPr>
              <a:t>Results</a:t>
            </a:r>
            <a:endParaRPr b="0" lang="en-IN" sz="3800" spc="-1" strike="noStrike">
              <a:latin typeface="Arial"/>
            </a:endParaRPr>
          </a:p>
        </p:txBody>
      </p:sp>
      <p:sp>
        <p:nvSpPr>
          <p:cNvPr id="88" name="CustomShape 2"/>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BC99E4F5-A358-4D73-AF40-E2939606D186}" type="slidenum">
              <a:rPr b="0" lang="en-IN" sz="1400" spc="-1" strike="noStrike">
                <a:solidFill>
                  <a:srgbClr val="ffffff"/>
                </a:solidFill>
                <a:latin typeface="Franklin Gothic Book"/>
              </a:rPr>
              <a:t>10</a:t>
            </a:fld>
            <a:endParaRPr b="0" lang="en-IN" sz="1400" spc="-1" strike="noStrike">
              <a:latin typeface="Arial"/>
            </a:endParaRPr>
          </a:p>
        </p:txBody>
      </p:sp>
      <p:sp>
        <p:nvSpPr>
          <p:cNvPr id="89" name="CustomShape 3"/>
          <p:cNvSpPr/>
          <p:nvPr/>
        </p:nvSpPr>
        <p:spPr>
          <a:xfrm>
            <a:off x="914400" y="6172200"/>
            <a:ext cx="761940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28600" y="228600"/>
            <a:ext cx="7771680" cy="76140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IN" sz="3800" spc="-1" strike="noStrike">
                <a:solidFill>
                  <a:srgbClr val="000000"/>
                </a:solidFill>
                <a:latin typeface="Times New Roman"/>
              </a:rPr>
              <a:t>Snapshots</a:t>
            </a:r>
            <a:endParaRPr b="0" lang="en-IN" sz="3800" spc="-1" strike="noStrike">
              <a:latin typeface="Arial"/>
            </a:endParaRPr>
          </a:p>
        </p:txBody>
      </p:sp>
      <p:sp>
        <p:nvSpPr>
          <p:cNvPr id="91" name="CustomShape 2"/>
          <p:cNvSpPr/>
          <p:nvPr/>
        </p:nvSpPr>
        <p:spPr>
          <a:xfrm>
            <a:off x="914400" y="1447920"/>
            <a:ext cx="7771680" cy="4571280"/>
          </a:xfrm>
          <a:prstGeom prst="rect">
            <a:avLst/>
          </a:prstGeom>
          <a:noFill/>
          <a:ln w="9360">
            <a:noFill/>
          </a:ln>
        </p:spPr>
        <p:style>
          <a:lnRef idx="0"/>
          <a:fillRef idx="0"/>
          <a:effectRef idx="0"/>
          <a:fontRef idx="minor"/>
        </p:style>
      </p:sp>
      <p:sp>
        <p:nvSpPr>
          <p:cNvPr id="92" name="CustomShape 3"/>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8B64AE13-3BB7-4E19-9834-2B689643AAD7}" type="slidenum">
              <a:rPr b="0" lang="en-IN" sz="1400" spc="-1" strike="noStrike">
                <a:solidFill>
                  <a:srgbClr val="ffffff"/>
                </a:solidFill>
                <a:latin typeface="Franklin Gothic Book"/>
              </a:rPr>
              <a:t>10</a:t>
            </a:fld>
            <a:endParaRPr b="0" lang="en-IN" sz="1400" spc="-1" strike="noStrike">
              <a:latin typeface="Arial"/>
            </a:endParaRPr>
          </a:p>
        </p:txBody>
      </p:sp>
      <p:sp>
        <p:nvSpPr>
          <p:cNvPr id="93" name="CustomShape 4"/>
          <p:cNvSpPr/>
          <p:nvPr/>
        </p:nvSpPr>
        <p:spPr>
          <a:xfrm>
            <a:off x="914400" y="6172200"/>
            <a:ext cx="761940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28600" y="152280"/>
            <a:ext cx="7771680" cy="83736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IN" sz="3800" spc="-1" strike="noStrike">
                <a:solidFill>
                  <a:srgbClr val="000000"/>
                </a:solidFill>
                <a:latin typeface="Times New Roman"/>
              </a:rPr>
              <a:t>Conclusion</a:t>
            </a:r>
            <a:endParaRPr b="0" lang="en-IN" sz="3800" spc="-1" strike="noStrike">
              <a:latin typeface="Arial"/>
            </a:endParaRPr>
          </a:p>
        </p:txBody>
      </p:sp>
      <p:sp>
        <p:nvSpPr>
          <p:cNvPr id="95" name="CustomShape 2"/>
          <p:cNvSpPr/>
          <p:nvPr/>
        </p:nvSpPr>
        <p:spPr>
          <a:xfrm>
            <a:off x="457200" y="1143000"/>
            <a:ext cx="8152560" cy="4799880"/>
          </a:xfrm>
          <a:prstGeom prst="rect">
            <a:avLst/>
          </a:prstGeom>
          <a:noFill/>
          <a:ln w="9360">
            <a:noFill/>
          </a:ln>
        </p:spPr>
        <p:style>
          <a:lnRef idx="0"/>
          <a:fillRef idx="0"/>
          <a:effectRef idx="0"/>
          <a:fontRef idx="minor"/>
        </p:style>
        <p:txBody>
          <a:bodyPr lIns="90000" rIns="90000" tIns="45000" bIns="45000">
            <a:noAutofit/>
          </a:bodyPr>
          <a:p>
            <a:pPr marL="272880" indent="-272160">
              <a:lnSpc>
                <a:spcPct val="100000"/>
              </a:lnSpc>
              <a:spcBef>
                <a:spcPts val="575"/>
              </a:spcBef>
              <a:buClr>
                <a:srgbClr val="d34817"/>
              </a:buClr>
              <a:buSzPct val="85000"/>
              <a:buFont typeface="Wingdings 2" charset="2"/>
              <a:buChar char=""/>
            </a:pPr>
            <a:r>
              <a:rPr b="0" lang="en-IN" sz="2600" spc="-1" strike="noStrike">
                <a:solidFill>
                  <a:srgbClr val="000000"/>
                </a:solidFill>
                <a:latin typeface="Perpetua"/>
              </a:rPr>
              <a:t>This report presents Virtual Reality  application where in the users are made to try out clothing that is rendered on a screen over the image of the user. </a:t>
            </a:r>
            <a:endParaRPr b="0" lang="en-IN" sz="26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600" spc="-1" strike="noStrike">
                <a:solidFill>
                  <a:srgbClr val="000000"/>
                </a:solidFill>
                <a:latin typeface="Perpetua"/>
              </a:rPr>
              <a:t>The clothes are properly aligned according to the user’s positions and movements. </a:t>
            </a:r>
            <a:endParaRPr b="0" lang="en-IN" sz="26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600" spc="-1" strike="noStrike">
                <a:solidFill>
                  <a:srgbClr val="000000"/>
                </a:solidFill>
                <a:latin typeface="Perpetua"/>
              </a:rPr>
              <a:t>The system is an improvement to the existing system where the tracked user is able to try 3D clothes that include cloth simulation and can be viewed from different angles and react as real clothes. </a:t>
            </a:r>
            <a:endParaRPr b="0" lang="en-IN" sz="2600" spc="-1" strike="noStrike">
              <a:latin typeface="Arial"/>
            </a:endParaRPr>
          </a:p>
        </p:txBody>
      </p:sp>
      <p:sp>
        <p:nvSpPr>
          <p:cNvPr id="96" name="CustomShape 3"/>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DFC6B4F3-D973-4961-9045-ABFE07DD1742}" type="slidenum">
              <a:rPr b="0" lang="en-IN" sz="1400" spc="-1" strike="noStrike">
                <a:solidFill>
                  <a:srgbClr val="ffffff"/>
                </a:solidFill>
                <a:latin typeface="Franklin Gothic Book"/>
              </a:rPr>
              <a:t>10</a:t>
            </a:fld>
            <a:endParaRPr b="0" lang="en-IN" sz="1400" spc="-1" strike="noStrike">
              <a:latin typeface="Arial"/>
            </a:endParaRPr>
          </a:p>
        </p:txBody>
      </p:sp>
      <p:sp>
        <p:nvSpPr>
          <p:cNvPr id="97" name="CustomShape 4"/>
          <p:cNvSpPr/>
          <p:nvPr/>
        </p:nvSpPr>
        <p:spPr>
          <a:xfrm>
            <a:off x="914400" y="6172200"/>
            <a:ext cx="769536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28600" y="228600"/>
            <a:ext cx="7771680" cy="83736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IN" sz="3800" spc="-1" strike="noStrike">
                <a:solidFill>
                  <a:srgbClr val="000000"/>
                </a:solidFill>
                <a:latin typeface="Times New Roman"/>
              </a:rPr>
              <a:t>References </a:t>
            </a:r>
            <a:endParaRPr b="0" lang="en-IN" sz="3800" spc="-1" strike="noStrike">
              <a:latin typeface="Arial"/>
            </a:endParaRPr>
          </a:p>
        </p:txBody>
      </p:sp>
      <p:sp>
        <p:nvSpPr>
          <p:cNvPr id="99" name="CustomShape 2"/>
          <p:cNvSpPr/>
          <p:nvPr/>
        </p:nvSpPr>
        <p:spPr>
          <a:xfrm>
            <a:off x="380880" y="1143000"/>
            <a:ext cx="8152560" cy="5257080"/>
          </a:xfrm>
          <a:prstGeom prst="rect">
            <a:avLst/>
          </a:prstGeom>
          <a:noFill/>
          <a:ln w="9360">
            <a:noFill/>
          </a:ln>
        </p:spPr>
        <p:style>
          <a:lnRef idx="0"/>
          <a:fillRef idx="0"/>
          <a:effectRef idx="0"/>
          <a:fontRef idx="minor"/>
        </p:style>
        <p:txBody>
          <a:bodyPr lIns="90000" rIns="90000" tIns="45000" bIns="45000">
            <a:noAutofit/>
          </a:bodyPr>
          <a:p>
            <a:pPr marL="272880" indent="-272160">
              <a:lnSpc>
                <a:spcPct val="100000"/>
              </a:lnSpc>
              <a:spcBef>
                <a:spcPts val="575"/>
              </a:spcBef>
              <a:buClr>
                <a:srgbClr val="d34817"/>
              </a:buClr>
              <a:buSzPct val="85000"/>
              <a:buFont typeface="Wingdings 2" charset="2"/>
              <a:buChar char=""/>
            </a:pPr>
            <a:r>
              <a:rPr b="0" lang="en-IN" sz="2000" spc="-1" strike="noStrike">
                <a:solidFill>
                  <a:srgbClr val="000000"/>
                </a:solidFill>
                <a:latin typeface="Perpetua"/>
              </a:rPr>
              <a:t>Kar, Abhishek. “Skeletal Tracking using Microsoft Kinect the Microsoft Kinect sensor.” Methodology(2010)</a:t>
            </a:r>
            <a:endParaRPr b="0" lang="en-IN" sz="20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000" spc="-1" strike="noStrike">
                <a:solidFill>
                  <a:srgbClr val="000000"/>
                </a:solidFill>
                <a:latin typeface="Perpetua"/>
              </a:rPr>
              <a:t>Mujahid, 2a et al. “Modeling Virtual Cloth to Display Realistic Shape and Force Based on Physical Data.” Transactions of the Institute of Systems Control and Information Engineers 16.4 (2003)</a:t>
            </a:r>
            <a:endParaRPr b="0" lang="en-IN" sz="20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000" spc="-1" strike="noStrike">
                <a:solidFill>
                  <a:srgbClr val="000000"/>
                </a:solidFill>
                <a:latin typeface="Perpetua"/>
              </a:rPr>
              <a:t>Wallner, Guenter. “Simulating, animating and rendering clothes.” Dana (2003)</a:t>
            </a:r>
            <a:endParaRPr b="0" lang="en-IN" sz="20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000" spc="-1" strike="noStrike">
                <a:solidFill>
                  <a:srgbClr val="000000"/>
                </a:solidFill>
                <a:latin typeface="Perpetua"/>
              </a:rPr>
              <a:t>http://thomaskcarpenter.com/2009/11/16/fashionistaar-dressing-room-zugara/</a:t>
            </a:r>
            <a:endParaRPr b="0" lang="en-IN" sz="20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000" spc="-1" strike="noStrike">
                <a:solidFill>
                  <a:srgbClr val="000000"/>
                </a:solidFill>
                <a:latin typeface="Perpetua"/>
              </a:rPr>
              <a:t>http://zovi.com/zovi-eye</a:t>
            </a:r>
            <a:endParaRPr b="0" lang="en-IN" sz="2000" spc="-1" strike="noStrike">
              <a:latin typeface="Arial"/>
            </a:endParaRPr>
          </a:p>
        </p:txBody>
      </p:sp>
      <p:sp>
        <p:nvSpPr>
          <p:cNvPr id="100" name="CustomShape 3"/>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AD19A7AE-C9C7-45FA-9B9E-BCEB1009CF04}" type="slidenum">
              <a:rPr b="0" lang="en-IN" sz="1400" spc="-1" strike="noStrike">
                <a:solidFill>
                  <a:srgbClr val="ffffff"/>
                </a:solidFill>
                <a:latin typeface="Franklin Gothic Book"/>
              </a:rPr>
              <a:t>10</a:t>
            </a:fld>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228600" y="304920"/>
            <a:ext cx="7771680" cy="60876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US" sz="3800" spc="-1" strike="noStrike">
                <a:solidFill>
                  <a:srgbClr val="000000"/>
                </a:solidFill>
                <a:latin typeface="Times New Roman"/>
              </a:rPr>
              <a:t>Online Course Details</a:t>
            </a:r>
            <a:endParaRPr b="0" lang="en-IN" sz="3800" spc="-1" strike="noStrike">
              <a:latin typeface="Arial"/>
            </a:endParaRPr>
          </a:p>
        </p:txBody>
      </p:sp>
      <p:graphicFrame>
        <p:nvGraphicFramePr>
          <p:cNvPr id="102" name="Table 2"/>
          <p:cNvGraphicFramePr/>
          <p:nvPr/>
        </p:nvGraphicFramePr>
        <p:xfrm>
          <a:off x="457200" y="1143000"/>
          <a:ext cx="7923960" cy="4190400"/>
        </p:xfrm>
        <a:graphic>
          <a:graphicData uri="http://schemas.openxmlformats.org/drawingml/2006/table">
            <a:tbl>
              <a:tblPr/>
              <a:tblGrid>
                <a:gridCol w="854280"/>
                <a:gridCol w="3107520"/>
                <a:gridCol w="1981080"/>
                <a:gridCol w="1981440"/>
              </a:tblGrid>
              <a:tr h="1295280">
                <a:tc>
                  <a:txBody>
                    <a:bodyPr>
                      <a:noAutofit/>
                    </a:bodyPr>
                    <a:p>
                      <a:pPr algn="ctr">
                        <a:lnSpc>
                          <a:spcPct val="100000"/>
                        </a:lnSpc>
                      </a:pPr>
                      <a:r>
                        <a:rPr b="1" lang="en-US" sz="2600" spc="-1" strike="noStrike">
                          <a:solidFill>
                            <a:srgbClr val="ffffff"/>
                          </a:solidFill>
                          <a:latin typeface="Times New Roman"/>
                        </a:rPr>
                        <a:t>S.No</a:t>
                      </a:r>
                      <a:endParaRPr b="0" lang="en-IN" sz="2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gn="ctr">
                        <a:lnSpc>
                          <a:spcPct val="100000"/>
                        </a:lnSpc>
                      </a:pPr>
                      <a:r>
                        <a:rPr b="1" lang="en-US" sz="2600" spc="-1" strike="noStrike">
                          <a:solidFill>
                            <a:srgbClr val="ffffff"/>
                          </a:solidFill>
                          <a:latin typeface="Times New Roman"/>
                        </a:rPr>
                        <a:t>Course Details with Duration</a:t>
                      </a:r>
                      <a:endParaRPr b="0" lang="en-IN" sz="2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gn="ctr">
                        <a:lnSpc>
                          <a:spcPct val="100000"/>
                        </a:lnSpc>
                        <a:tabLst>
                          <a:tab algn="l" pos="0"/>
                        </a:tabLst>
                      </a:pPr>
                      <a:r>
                        <a:rPr b="1" lang="en-US" sz="2600" spc="-1" strike="noStrike">
                          <a:solidFill>
                            <a:srgbClr val="ffffff"/>
                          </a:solidFill>
                          <a:latin typeface="Times New Roman"/>
                        </a:rPr>
                        <a:t>NPTEL/ Coursera</a:t>
                      </a:r>
                      <a:endParaRPr b="0" lang="en-IN" sz="2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gn="ctr">
                        <a:lnSpc>
                          <a:spcPct val="100000"/>
                        </a:lnSpc>
                        <a:tabLst>
                          <a:tab algn="l" pos="0"/>
                        </a:tabLst>
                      </a:pPr>
                      <a:r>
                        <a:rPr b="1" lang="en-IN" sz="2600" spc="-1" strike="noStrike">
                          <a:solidFill>
                            <a:srgbClr val="ffffff"/>
                          </a:solidFill>
                          <a:latin typeface="Times New Roman"/>
                        </a:rPr>
                        <a:t>Status</a:t>
                      </a:r>
                      <a:endParaRPr b="0" lang="en-IN" sz="2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144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4479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
        <p:nvSpPr>
          <p:cNvPr id="103" name="CustomShape 3"/>
          <p:cNvSpPr/>
          <p:nvPr/>
        </p:nvSpPr>
        <p:spPr>
          <a:xfrm>
            <a:off x="146160" y="6210360"/>
            <a:ext cx="456480" cy="45648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5408C903-2CA6-4107-8EA3-1D73B6F639A8}" type="slidenum">
              <a:rPr b="0" lang="en-US" sz="1400" spc="-1" strike="noStrike">
                <a:solidFill>
                  <a:srgbClr val="ffffff"/>
                </a:solidFill>
                <a:latin typeface="Franklin Gothic Book"/>
              </a:rPr>
              <a:t>10</a:t>
            </a:fld>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26600" y="274680"/>
            <a:ext cx="7771680" cy="79128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US" sz="3800" spc="-1" strike="noStrike">
                <a:solidFill>
                  <a:srgbClr val="000000"/>
                </a:solidFill>
                <a:latin typeface="Times New Roman"/>
              </a:rPr>
              <a:t>Project Contests Identified Details</a:t>
            </a:r>
            <a:endParaRPr b="0" lang="en-IN" sz="3800" spc="-1" strike="noStrike">
              <a:latin typeface="Arial"/>
            </a:endParaRPr>
          </a:p>
        </p:txBody>
      </p:sp>
      <p:graphicFrame>
        <p:nvGraphicFramePr>
          <p:cNvPr id="105" name="Table 2"/>
          <p:cNvGraphicFramePr/>
          <p:nvPr/>
        </p:nvGraphicFramePr>
        <p:xfrm>
          <a:off x="533520" y="1523880"/>
          <a:ext cx="8000280" cy="2574720"/>
        </p:xfrm>
        <a:graphic>
          <a:graphicData uri="http://schemas.openxmlformats.org/drawingml/2006/table">
            <a:tbl>
              <a:tblPr/>
              <a:tblGrid>
                <a:gridCol w="1447560"/>
                <a:gridCol w="2590560"/>
                <a:gridCol w="1790640"/>
                <a:gridCol w="2171880"/>
              </a:tblGrid>
              <a:tr h="1244160">
                <a:tc>
                  <a:txBody>
                    <a:bodyPr>
                      <a:noAutofit/>
                    </a:bodyPr>
                    <a:p>
                      <a:pPr algn="ctr">
                        <a:lnSpc>
                          <a:spcPct val="100000"/>
                        </a:lnSpc>
                      </a:pPr>
                      <a:r>
                        <a:rPr b="1" lang="en-US" sz="2600" spc="-1" strike="noStrike">
                          <a:solidFill>
                            <a:srgbClr val="ffffff"/>
                          </a:solidFill>
                          <a:latin typeface="Perpetua"/>
                        </a:rPr>
                        <a:t>S.No</a:t>
                      </a:r>
                      <a:endParaRPr b="0" lang="en-IN" sz="2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gn="ctr">
                        <a:lnSpc>
                          <a:spcPct val="100000"/>
                        </a:lnSpc>
                      </a:pPr>
                      <a:r>
                        <a:rPr b="1" lang="en-US" sz="2600" spc="-1" strike="noStrike">
                          <a:solidFill>
                            <a:srgbClr val="ffffff"/>
                          </a:solidFill>
                          <a:latin typeface="Perpetua"/>
                        </a:rPr>
                        <a:t>Contest Details</a:t>
                      </a:r>
                      <a:endParaRPr b="0" lang="en-IN" sz="2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gn="ctr">
                        <a:lnSpc>
                          <a:spcPct val="100000"/>
                        </a:lnSpc>
                      </a:pPr>
                      <a:r>
                        <a:rPr b="1" lang="en-US" sz="2600" spc="-1" strike="noStrike">
                          <a:solidFill>
                            <a:srgbClr val="ffffff"/>
                          </a:solidFill>
                          <a:latin typeface="Perpetua"/>
                        </a:rPr>
                        <a:t>Contests Date </a:t>
                      </a:r>
                      <a:endParaRPr b="0" lang="en-IN" sz="2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oAutofit/>
                    </a:bodyPr>
                    <a:p>
                      <a:pPr algn="ctr">
                        <a:lnSpc>
                          <a:spcPct val="100000"/>
                        </a:lnSpc>
                      </a:pPr>
                      <a:r>
                        <a:rPr b="1" lang="en-US" sz="2600" spc="-1" strike="noStrike">
                          <a:solidFill>
                            <a:srgbClr val="ffffff"/>
                          </a:solidFill>
                          <a:latin typeface="Perpetua"/>
                        </a:rPr>
                        <a:t>Contests Organisation</a:t>
                      </a:r>
                      <a:endParaRPr b="0" lang="en-IN" sz="2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13309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
        <p:nvSpPr>
          <p:cNvPr id="106" name="CustomShape 3"/>
          <p:cNvSpPr/>
          <p:nvPr/>
        </p:nvSpPr>
        <p:spPr>
          <a:xfrm>
            <a:off x="146160" y="6210360"/>
            <a:ext cx="456480" cy="45648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AA4A5126-800E-46DF-A91D-E9CF5DF082F3}" type="slidenum">
              <a:rPr b="0" lang="en-US" sz="1400" spc="-1" strike="noStrike">
                <a:solidFill>
                  <a:srgbClr val="ffffff"/>
                </a:solidFill>
                <a:latin typeface="Franklin Gothic Book"/>
              </a:rPr>
              <a:t>10</a:t>
            </a:fld>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914400" y="152280"/>
            <a:ext cx="7771680" cy="56268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IN" sz="4000" spc="-1" strike="noStrike">
                <a:solidFill>
                  <a:srgbClr val="696464"/>
                </a:solidFill>
                <a:latin typeface="Times New Roman"/>
              </a:rPr>
              <a:t>Contents</a:t>
            </a:r>
            <a:endParaRPr b="0" lang="en-IN" sz="4000" spc="-1" strike="noStrike">
              <a:latin typeface="Arial"/>
            </a:endParaRPr>
          </a:p>
        </p:txBody>
      </p:sp>
      <p:sp>
        <p:nvSpPr>
          <p:cNvPr id="52" name="CustomShape 2"/>
          <p:cNvSpPr/>
          <p:nvPr/>
        </p:nvSpPr>
        <p:spPr>
          <a:xfrm>
            <a:off x="685800" y="762120"/>
            <a:ext cx="7771680" cy="6019200"/>
          </a:xfrm>
          <a:prstGeom prst="rect">
            <a:avLst/>
          </a:prstGeom>
          <a:noFill/>
          <a:ln w="9360">
            <a:noFill/>
          </a:ln>
        </p:spPr>
        <p:style>
          <a:lnRef idx="0"/>
          <a:fillRef idx="0"/>
          <a:effectRef idx="0"/>
          <a:fontRef idx="minor"/>
        </p:style>
        <p:txBody>
          <a:bodyPr lIns="90000" rIns="90000" tIns="45000" bIns="45000">
            <a:noAutofit/>
          </a:bodyPr>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Problem description(domain)</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Findings of Literature survey </a:t>
            </a:r>
            <a:r>
              <a:rPr b="0" lang="en-IN" sz="2400" spc="-1" strike="noStrike">
                <a:solidFill>
                  <a:srgbClr val="ff0000"/>
                </a:solidFill>
                <a:latin typeface="Times New Roman"/>
              </a:rPr>
              <a:t>[Detailed Literature survey has to be attached and linked as a separate PPT]</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Objective</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Existing System and Drawbacks</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Proposed System Block diagram </a:t>
            </a:r>
            <a:r>
              <a:rPr b="0" lang="en-IN" sz="2400" spc="-1" strike="noStrike">
                <a:solidFill>
                  <a:srgbClr val="ff0000"/>
                </a:solidFill>
                <a:latin typeface="Times New Roman"/>
              </a:rPr>
              <a:t>[ with Implementation Environment]</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List of Modules and detailed Module description </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Results </a:t>
            </a:r>
            <a:r>
              <a:rPr b="0" lang="en-IN" sz="2400" spc="-1" strike="noStrike">
                <a:solidFill>
                  <a:srgbClr val="ff0000"/>
                </a:solidFill>
                <a:latin typeface="Times New Roman"/>
              </a:rPr>
              <a:t>[Including Datasets and Evaluation metrics]</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Snapshots</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Conclusion</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400" spc="-1" strike="noStrike">
                <a:solidFill>
                  <a:srgbClr val="000000"/>
                </a:solidFill>
                <a:latin typeface="Times New Roman"/>
              </a:rPr>
              <a:t>References</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1" lang="en-IN" sz="2000" spc="-1" strike="noStrike">
                <a:solidFill>
                  <a:srgbClr val="ff0000"/>
                </a:solidFill>
                <a:latin typeface="Times New Roman"/>
              </a:rPr>
              <a:t>Online Course Details </a:t>
            </a:r>
            <a:endParaRPr b="0" lang="en-IN" sz="2000" spc="-1" strike="noStrike">
              <a:latin typeface="Arial"/>
            </a:endParaRPr>
          </a:p>
          <a:p>
            <a:pPr marL="272880" indent="-272160">
              <a:lnSpc>
                <a:spcPct val="100000"/>
              </a:lnSpc>
              <a:spcBef>
                <a:spcPts val="575"/>
              </a:spcBef>
              <a:buClr>
                <a:srgbClr val="d34817"/>
              </a:buClr>
              <a:buSzPct val="85000"/>
              <a:buFont typeface="Wingdings 2" charset="2"/>
              <a:buChar char=""/>
            </a:pPr>
            <a:r>
              <a:rPr b="1" lang="en-IN" sz="2000" spc="-1" strike="noStrike">
                <a:solidFill>
                  <a:srgbClr val="ff0000"/>
                </a:solidFill>
                <a:latin typeface="Times New Roman"/>
              </a:rPr>
              <a:t>Project Contest Identified Details</a:t>
            </a:r>
            <a:endParaRPr b="0" lang="en-IN" sz="2000" spc="-1" strike="noStrike">
              <a:latin typeface="Arial"/>
            </a:endParaRPr>
          </a:p>
          <a:p>
            <a:pPr>
              <a:lnSpc>
                <a:spcPct val="100000"/>
              </a:lnSpc>
              <a:spcBef>
                <a:spcPts val="575"/>
              </a:spcBef>
            </a:pPr>
            <a:endParaRPr b="0" lang="en-IN" sz="2000" spc="-1" strike="noStrike">
              <a:latin typeface="Arial"/>
            </a:endParaRPr>
          </a:p>
        </p:txBody>
      </p:sp>
      <p:sp>
        <p:nvSpPr>
          <p:cNvPr id="53" name="CustomShape 3"/>
          <p:cNvSpPr/>
          <p:nvPr/>
        </p:nvSpPr>
        <p:spPr>
          <a:xfrm>
            <a:off x="146160" y="6210360"/>
            <a:ext cx="456480" cy="45648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99973347-6AD2-4069-B20C-767607C20212}" type="slidenum">
              <a:rPr b="0" lang="en-US" sz="1400" spc="-1" strike="noStrike">
                <a:solidFill>
                  <a:srgbClr val="ffffff"/>
                </a:solidFill>
                <a:latin typeface="Franklin Gothic Book"/>
              </a:rPr>
              <a:t>&lt;number&gt;</a:t>
            </a:fld>
            <a:endParaRPr b="0" lang="en-IN" sz="1400" spc="-1" strike="noStrike">
              <a:latin typeface="Arial"/>
            </a:endParaRPr>
          </a:p>
        </p:txBody>
      </p:sp>
      <p:sp>
        <p:nvSpPr>
          <p:cNvPr id="54" name="CustomShape 4"/>
          <p:cNvSpPr/>
          <p:nvPr/>
        </p:nvSpPr>
        <p:spPr>
          <a:xfrm>
            <a:off x="1143000" y="6248520"/>
            <a:ext cx="700956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304920" y="228600"/>
            <a:ext cx="7771680" cy="83736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IN" sz="3800" spc="-1" strike="noStrike">
                <a:solidFill>
                  <a:srgbClr val="000000"/>
                </a:solidFill>
                <a:latin typeface="Times New Roman"/>
              </a:rPr>
              <a:t>Problem Description</a:t>
            </a:r>
            <a:r>
              <a:rPr b="0" lang="en-IN" sz="3800" spc="-1" strike="noStrike">
                <a:solidFill>
                  <a:srgbClr val="000000"/>
                </a:solidFill>
                <a:latin typeface="Times New Roman"/>
              </a:rPr>
              <a:t> </a:t>
            </a:r>
            <a:r>
              <a:rPr b="0" lang="en-IN" sz="3800" spc="-1" strike="noStrike">
                <a:solidFill>
                  <a:srgbClr val="ff00ff"/>
                </a:solidFill>
                <a:latin typeface="Times New Roman"/>
              </a:rPr>
              <a:t>//font size: 38</a:t>
            </a:r>
            <a:endParaRPr b="0" lang="en-IN" sz="3800" spc="-1" strike="noStrike">
              <a:latin typeface="Arial"/>
            </a:endParaRPr>
          </a:p>
        </p:txBody>
      </p:sp>
      <p:sp>
        <p:nvSpPr>
          <p:cNvPr id="56" name="CustomShape 2"/>
          <p:cNvSpPr/>
          <p:nvPr/>
        </p:nvSpPr>
        <p:spPr>
          <a:xfrm>
            <a:off x="685800" y="1295280"/>
            <a:ext cx="8076600" cy="4571280"/>
          </a:xfrm>
          <a:prstGeom prst="rect">
            <a:avLst/>
          </a:prstGeom>
          <a:noFill/>
          <a:ln w="9360">
            <a:noFill/>
          </a:ln>
        </p:spPr>
        <p:style>
          <a:lnRef idx="0"/>
          <a:fillRef idx="0"/>
          <a:effectRef idx="0"/>
          <a:fontRef idx="minor"/>
        </p:style>
        <p:txBody>
          <a:bodyPr lIns="90000" rIns="90000" tIns="45000" bIns="45000">
            <a:noAutofit/>
          </a:bodyPr>
          <a:p>
            <a:pPr marL="457200" indent="-456480" algn="just">
              <a:lnSpc>
                <a:spcPct val="150000"/>
              </a:lnSpc>
              <a:spcBef>
                <a:spcPts val="575"/>
              </a:spcBef>
              <a:buClr>
                <a:srgbClr val="d34817"/>
              </a:buClr>
              <a:buSzPct val="85000"/>
              <a:buFont typeface="Arial"/>
              <a:buChar char="•"/>
            </a:pPr>
            <a:r>
              <a:rPr b="0" lang="en-IN" sz="2600" spc="-1" strike="noStrike">
                <a:solidFill>
                  <a:srgbClr val="000000"/>
                </a:solidFill>
                <a:latin typeface="Times New Roman"/>
              </a:rPr>
              <a:t>A real time Virtual Trial Room system which consists of multiple tasks including detection of the user’s face from video stream, alignment of models, approximating the position of lower body based on face detection and resizing input dress images and dress up using Image Processing.</a:t>
            </a:r>
            <a:endParaRPr b="0" lang="en-IN" sz="2600" spc="-1" strike="noStrike">
              <a:latin typeface="Arial"/>
            </a:endParaRPr>
          </a:p>
        </p:txBody>
      </p:sp>
      <p:sp>
        <p:nvSpPr>
          <p:cNvPr id="57" name="CustomShape 3"/>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AA3D90C8-96AE-458A-95A0-D700C2C25681}" type="slidenum">
              <a:rPr b="0" lang="en-IN" sz="1400" spc="-1" strike="noStrike">
                <a:solidFill>
                  <a:srgbClr val="ffffff"/>
                </a:solidFill>
                <a:latin typeface="Franklin Gothic Book"/>
              </a:rPr>
              <a:t>&lt;number&gt;</a:t>
            </a:fld>
            <a:endParaRPr b="0" lang="en-IN" sz="1400" spc="-1" strike="noStrike">
              <a:latin typeface="Arial"/>
            </a:endParaRPr>
          </a:p>
        </p:txBody>
      </p:sp>
      <p:sp>
        <p:nvSpPr>
          <p:cNvPr id="58" name="CustomShape 4"/>
          <p:cNvSpPr/>
          <p:nvPr/>
        </p:nvSpPr>
        <p:spPr>
          <a:xfrm>
            <a:off x="914400" y="6172200"/>
            <a:ext cx="754308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304920" y="304920"/>
            <a:ext cx="7771680" cy="79128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US" sz="3800" spc="-1" strike="noStrike">
                <a:solidFill>
                  <a:srgbClr val="000000"/>
                </a:solidFill>
                <a:latin typeface="Times New Roman"/>
              </a:rPr>
              <a:t>Findings of Literature Survey</a:t>
            </a:r>
            <a:endParaRPr b="0" lang="en-IN" sz="3800" spc="-1" strike="noStrike">
              <a:latin typeface="Arial"/>
            </a:endParaRPr>
          </a:p>
        </p:txBody>
      </p:sp>
      <p:sp>
        <p:nvSpPr>
          <p:cNvPr id="60" name="CustomShape 2"/>
          <p:cNvSpPr/>
          <p:nvPr/>
        </p:nvSpPr>
        <p:spPr>
          <a:xfrm>
            <a:off x="685800" y="1371600"/>
            <a:ext cx="7771680" cy="4571280"/>
          </a:xfrm>
          <a:prstGeom prst="rect">
            <a:avLst/>
          </a:prstGeom>
          <a:noFill/>
          <a:ln w="9360">
            <a:noFill/>
          </a:ln>
        </p:spPr>
        <p:style>
          <a:lnRef idx="0"/>
          <a:fillRef idx="0"/>
          <a:effectRef idx="0"/>
          <a:fontRef idx="minor"/>
        </p:style>
      </p:sp>
      <p:sp>
        <p:nvSpPr>
          <p:cNvPr id="61" name="CustomShape 3"/>
          <p:cNvSpPr/>
          <p:nvPr/>
        </p:nvSpPr>
        <p:spPr>
          <a:xfrm>
            <a:off x="914400" y="6172200"/>
            <a:ext cx="739080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
        <p:nvSpPr>
          <p:cNvPr id="62" name="CustomShape 4"/>
          <p:cNvSpPr/>
          <p:nvPr/>
        </p:nvSpPr>
        <p:spPr>
          <a:xfrm>
            <a:off x="146160" y="6210360"/>
            <a:ext cx="456480" cy="45648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AFEF3259-3FB9-4D6B-8520-73136E3B8911}" type="slidenum">
              <a:rPr b="0" lang="en-US" sz="1400" spc="-1" strike="noStrike">
                <a:solidFill>
                  <a:srgbClr val="ffffff"/>
                </a:solidFill>
                <a:latin typeface="Franklin Gothic Book"/>
              </a:rPr>
              <a:t>&lt;number&gt;</a:t>
            </a:fld>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380880" y="152280"/>
            <a:ext cx="7771680" cy="761400"/>
          </a:xfrm>
          <a:prstGeom prst="rect">
            <a:avLst/>
          </a:prstGeom>
          <a:noFill/>
          <a:ln w="9360">
            <a:noFill/>
          </a:ln>
        </p:spPr>
        <p:style>
          <a:lnRef idx="0"/>
          <a:fillRef idx="0"/>
          <a:effectRef idx="0"/>
          <a:fontRef idx="minor"/>
        </p:style>
        <p:txBody>
          <a:bodyPr lIns="90000" rIns="90000" tIns="45000" bIns="91440" anchor="b">
            <a:normAutofit/>
          </a:bodyPr>
          <a:p>
            <a:pPr>
              <a:lnSpc>
                <a:spcPct val="100000"/>
              </a:lnSpc>
            </a:pPr>
            <a:r>
              <a:rPr b="1" lang="en-US" sz="3800" spc="-1" strike="noStrike">
                <a:solidFill>
                  <a:srgbClr val="000000"/>
                </a:solidFill>
                <a:latin typeface="Times New Roman"/>
              </a:rPr>
              <a:t>Objective</a:t>
            </a:r>
            <a:endParaRPr b="0" lang="en-IN" sz="3800" spc="-1" strike="noStrike">
              <a:latin typeface="Arial"/>
            </a:endParaRPr>
          </a:p>
        </p:txBody>
      </p:sp>
      <p:sp>
        <p:nvSpPr>
          <p:cNvPr id="64" name="CustomShape 2"/>
          <p:cNvSpPr/>
          <p:nvPr/>
        </p:nvSpPr>
        <p:spPr>
          <a:xfrm>
            <a:off x="304920" y="1295280"/>
            <a:ext cx="8457480" cy="4571280"/>
          </a:xfrm>
          <a:prstGeom prst="rect">
            <a:avLst/>
          </a:prstGeom>
          <a:noFill/>
          <a:ln w="9360">
            <a:noFill/>
          </a:ln>
        </p:spPr>
        <p:style>
          <a:lnRef idx="0"/>
          <a:fillRef idx="0"/>
          <a:effectRef idx="0"/>
          <a:fontRef idx="minor"/>
        </p:style>
        <p:txBody>
          <a:bodyPr lIns="90000" rIns="90000" tIns="45000" bIns="45000">
            <a:normAutofit fontScale="81000"/>
          </a:bodyPr>
          <a:p>
            <a:pPr marL="457200" indent="-456480">
              <a:lnSpc>
                <a:spcPct val="150000"/>
              </a:lnSpc>
              <a:spcBef>
                <a:spcPts val="575"/>
              </a:spcBef>
              <a:buClr>
                <a:srgbClr val="d34817"/>
              </a:buClr>
              <a:buSzPct val="85000"/>
              <a:buFont typeface="Arial"/>
              <a:buChar char="•"/>
            </a:pPr>
            <a:r>
              <a:rPr b="0" lang="en-IN" sz="2600" spc="-1" strike="noStrike">
                <a:solidFill>
                  <a:srgbClr val="000000"/>
                </a:solidFill>
                <a:latin typeface="Times New Roman"/>
              </a:rPr>
              <a:t>With most of the things shifting to virtual mode and competitors trying to get ahead of one, other textile industries took a hit during these tough times. </a:t>
            </a:r>
            <a:endParaRPr b="0" lang="en-IN" sz="2600" spc="-1" strike="noStrike">
              <a:latin typeface="Arial"/>
            </a:endParaRPr>
          </a:p>
          <a:p>
            <a:pPr marL="457200" indent="-456480">
              <a:lnSpc>
                <a:spcPct val="150000"/>
              </a:lnSpc>
              <a:spcBef>
                <a:spcPts val="575"/>
              </a:spcBef>
              <a:buClr>
                <a:srgbClr val="d34817"/>
              </a:buClr>
              <a:buSzPct val="85000"/>
              <a:buFont typeface="Arial"/>
              <a:buChar char="•"/>
            </a:pPr>
            <a:r>
              <a:rPr b="0" lang="en-IN" sz="2600" spc="-1" strike="noStrike">
                <a:solidFill>
                  <a:srgbClr val="000000"/>
                </a:solidFill>
                <a:latin typeface="Times New Roman"/>
              </a:rPr>
              <a:t>With a Virtual trial Room, Every small textile shops can help their customers to an online trial Room without being afraid of contracting the disease like Covid19, etc,... </a:t>
            </a:r>
            <a:endParaRPr b="0" lang="en-IN" sz="2600" spc="-1" strike="noStrike">
              <a:latin typeface="Arial"/>
            </a:endParaRPr>
          </a:p>
          <a:p>
            <a:pPr marL="457200" indent="-456480">
              <a:lnSpc>
                <a:spcPct val="150000"/>
              </a:lnSpc>
              <a:spcBef>
                <a:spcPts val="575"/>
              </a:spcBef>
              <a:buClr>
                <a:srgbClr val="d34817"/>
              </a:buClr>
              <a:buSzPct val="85000"/>
              <a:buFont typeface="Arial"/>
              <a:buChar char="•"/>
            </a:pPr>
            <a:r>
              <a:rPr b="0" lang="en-IN" sz="2600" spc="-1" strike="noStrike">
                <a:solidFill>
                  <a:srgbClr val="000000"/>
                </a:solidFill>
                <a:latin typeface="Times New Roman"/>
              </a:rPr>
              <a:t>The advantage of using this method would be the reduction of time and effort spent in trying out the clothes physically.</a:t>
            </a:r>
            <a:endParaRPr b="0" lang="en-IN" sz="2600" spc="-1" strike="noStrike">
              <a:latin typeface="Arial"/>
            </a:endParaRPr>
          </a:p>
          <a:p>
            <a:pPr>
              <a:lnSpc>
                <a:spcPct val="100000"/>
              </a:lnSpc>
              <a:spcBef>
                <a:spcPts val="575"/>
              </a:spcBef>
            </a:pPr>
            <a:endParaRPr b="0" lang="en-IN" sz="2600" spc="-1" strike="noStrike">
              <a:latin typeface="Arial"/>
            </a:endParaRPr>
          </a:p>
        </p:txBody>
      </p:sp>
      <p:sp>
        <p:nvSpPr>
          <p:cNvPr id="65" name="CustomShape 3"/>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F0E60C81-C5DA-4184-B7B2-F02DB86BEED3}" type="slidenum">
              <a:rPr b="0" lang="en-US" sz="1400" spc="-1" strike="noStrike">
                <a:solidFill>
                  <a:srgbClr val="ffffff"/>
                </a:solidFill>
                <a:latin typeface="Franklin Gothic Book"/>
              </a:rPr>
              <a:t>5</a:t>
            </a:fld>
            <a:endParaRPr b="0" lang="en-IN" sz="1400" spc="-1" strike="noStrike">
              <a:latin typeface="Arial"/>
            </a:endParaRPr>
          </a:p>
        </p:txBody>
      </p:sp>
      <p:sp>
        <p:nvSpPr>
          <p:cNvPr id="66" name="CustomShape 4"/>
          <p:cNvSpPr/>
          <p:nvPr/>
        </p:nvSpPr>
        <p:spPr>
          <a:xfrm>
            <a:off x="914400" y="6172200"/>
            <a:ext cx="769536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457200" y="304920"/>
            <a:ext cx="7714440" cy="92124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IN" sz="3800" spc="-1" strike="noStrike">
                <a:solidFill>
                  <a:srgbClr val="000000"/>
                </a:solidFill>
                <a:latin typeface="Times New Roman"/>
              </a:rPr>
              <a:t>Existing System and Drawbacks</a:t>
            </a:r>
            <a:endParaRPr b="0" lang="en-IN" sz="3800" spc="-1" strike="noStrike">
              <a:latin typeface="Arial"/>
            </a:endParaRPr>
          </a:p>
        </p:txBody>
      </p:sp>
      <p:sp>
        <p:nvSpPr>
          <p:cNvPr id="68" name="CustomShape 2"/>
          <p:cNvSpPr/>
          <p:nvPr/>
        </p:nvSpPr>
        <p:spPr>
          <a:xfrm>
            <a:off x="457200" y="1371600"/>
            <a:ext cx="8457480" cy="4647600"/>
          </a:xfrm>
          <a:prstGeom prst="rect">
            <a:avLst/>
          </a:prstGeom>
          <a:noFill/>
          <a:ln w="9360">
            <a:noFill/>
          </a:ln>
        </p:spPr>
        <p:style>
          <a:lnRef idx="0"/>
          <a:fillRef idx="0"/>
          <a:effectRef idx="0"/>
          <a:fontRef idx="minor"/>
        </p:style>
        <p:txBody>
          <a:bodyPr lIns="90000" rIns="90000" tIns="45000" bIns="45000">
            <a:noAutofit/>
          </a:bodyPr>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The first step of retail shopping in the system analysis process involves the identification of needs for computerization.</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This project is to overcome all the defects in the existing system.</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Existence of both physical lands and labour costs is must.</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Expeclly, this Covid-19 situation dangerous to physically go to shopping malls. So, we creating Virtual Trial Room project.</a:t>
            </a:r>
            <a:endParaRPr b="0" lang="en-IN" sz="2600" spc="-1" strike="noStrike">
              <a:latin typeface="Arial"/>
            </a:endParaRPr>
          </a:p>
        </p:txBody>
      </p:sp>
      <p:sp>
        <p:nvSpPr>
          <p:cNvPr id="69" name="CustomShape 3"/>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AD2F702B-A151-43CC-AEB8-13E062D7BE06}" type="slidenum">
              <a:rPr b="0" lang="en-IN" sz="1400" spc="-1" strike="noStrike">
                <a:solidFill>
                  <a:srgbClr val="ffffff"/>
                </a:solidFill>
                <a:latin typeface="Franklin Gothic Book"/>
              </a:rPr>
              <a:t>5</a:t>
            </a:fld>
            <a:endParaRPr b="0" lang="en-IN" sz="1400" spc="-1" strike="noStrike">
              <a:latin typeface="Arial"/>
            </a:endParaRPr>
          </a:p>
        </p:txBody>
      </p:sp>
      <p:sp>
        <p:nvSpPr>
          <p:cNvPr id="70" name="CustomShape 4"/>
          <p:cNvSpPr/>
          <p:nvPr/>
        </p:nvSpPr>
        <p:spPr>
          <a:xfrm>
            <a:off x="914400" y="6172200"/>
            <a:ext cx="746676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457200" y="304920"/>
            <a:ext cx="7714440" cy="92124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IN" sz="3800" spc="-1" strike="noStrike">
                <a:solidFill>
                  <a:srgbClr val="000000"/>
                </a:solidFill>
                <a:latin typeface="Times New Roman"/>
              </a:rPr>
              <a:t>Proposed Function/System/Method</a:t>
            </a:r>
            <a:endParaRPr b="0" lang="en-IN" sz="3800" spc="-1" strike="noStrike">
              <a:latin typeface="Arial"/>
            </a:endParaRPr>
          </a:p>
        </p:txBody>
      </p:sp>
      <p:sp>
        <p:nvSpPr>
          <p:cNvPr id="72" name="CustomShape 2"/>
          <p:cNvSpPr/>
          <p:nvPr/>
        </p:nvSpPr>
        <p:spPr>
          <a:xfrm>
            <a:off x="457200" y="1371600"/>
            <a:ext cx="8457480" cy="4647600"/>
          </a:xfrm>
          <a:prstGeom prst="rect">
            <a:avLst/>
          </a:prstGeom>
          <a:noFill/>
          <a:ln w="9360">
            <a:noFill/>
          </a:ln>
        </p:spPr>
        <p:style>
          <a:lnRef idx="0"/>
          <a:fillRef idx="0"/>
          <a:effectRef idx="0"/>
          <a:fontRef idx="minor"/>
        </p:style>
        <p:txBody>
          <a:bodyPr lIns="90000" rIns="90000" tIns="45000" bIns="45000">
            <a:noAutofit/>
          </a:bodyPr>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Setting Up The Room</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User Tracking</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Virtual Clothes</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Size Estimation</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Virtual Clothes</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Skinned Cloth</a:t>
            </a:r>
            <a:endParaRPr b="0" lang="en-IN"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600" spc="-1" strike="noStrike">
                <a:solidFill>
                  <a:srgbClr val="000000"/>
                </a:solidFill>
                <a:latin typeface="Perpetua"/>
              </a:rPr>
              <a:t>Light Conditions.</a:t>
            </a:r>
            <a:endParaRPr b="0" lang="en-IN" sz="2600" spc="-1" strike="noStrike">
              <a:latin typeface="Arial"/>
            </a:endParaRPr>
          </a:p>
        </p:txBody>
      </p:sp>
      <p:sp>
        <p:nvSpPr>
          <p:cNvPr id="73" name="CustomShape 3"/>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B3081B94-C350-498D-B19A-EC3914A03591}" type="slidenum">
              <a:rPr b="0" lang="en-IN" sz="1400" spc="-1" strike="noStrike">
                <a:solidFill>
                  <a:srgbClr val="ffffff"/>
                </a:solidFill>
                <a:latin typeface="Franklin Gothic Book"/>
              </a:rPr>
              <a:t>5</a:t>
            </a:fld>
            <a:endParaRPr b="0" lang="en-IN" sz="1400" spc="-1" strike="noStrike">
              <a:latin typeface="Arial"/>
            </a:endParaRPr>
          </a:p>
        </p:txBody>
      </p:sp>
      <p:sp>
        <p:nvSpPr>
          <p:cNvPr id="74" name="CustomShape 4"/>
          <p:cNvSpPr/>
          <p:nvPr/>
        </p:nvSpPr>
        <p:spPr>
          <a:xfrm>
            <a:off x="914400" y="6172200"/>
            <a:ext cx="746676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380880" y="228600"/>
            <a:ext cx="7771680" cy="71532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US" sz="3800" spc="-1" strike="noStrike">
                <a:solidFill>
                  <a:srgbClr val="000000"/>
                </a:solidFill>
                <a:latin typeface="Times New Roman"/>
              </a:rPr>
              <a:t>Proposed System Block Diagram</a:t>
            </a:r>
            <a:endParaRPr b="0" lang="en-IN" sz="3800" spc="-1" strike="noStrike">
              <a:latin typeface="Arial"/>
            </a:endParaRPr>
          </a:p>
        </p:txBody>
      </p:sp>
      <p:sp>
        <p:nvSpPr>
          <p:cNvPr id="76" name="CustomShape 2"/>
          <p:cNvSpPr/>
          <p:nvPr/>
        </p:nvSpPr>
        <p:spPr>
          <a:xfrm>
            <a:off x="914400" y="6172200"/>
            <a:ext cx="769536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
        <p:nvSpPr>
          <p:cNvPr id="77" name="CustomShape 3"/>
          <p:cNvSpPr/>
          <p:nvPr/>
        </p:nvSpPr>
        <p:spPr>
          <a:xfrm>
            <a:off x="146160" y="6210360"/>
            <a:ext cx="456480" cy="45648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322CEB09-E3E3-49CA-91BD-560448151DFB}" type="slidenum">
              <a:rPr b="0" lang="en-US" sz="1400" spc="-1" strike="noStrike">
                <a:solidFill>
                  <a:srgbClr val="ffffff"/>
                </a:solidFill>
                <a:latin typeface="Franklin Gothic Book"/>
              </a:rPr>
              <a:t>5</a:t>
            </a:fld>
            <a:endParaRPr b="0" lang="en-IN" sz="1400" spc="-1" strike="noStrike">
              <a:latin typeface="Arial"/>
            </a:endParaRPr>
          </a:p>
        </p:txBody>
      </p:sp>
      <p:sp>
        <p:nvSpPr>
          <p:cNvPr id="78" name="CustomShape 4"/>
          <p:cNvSpPr/>
          <p:nvPr/>
        </p:nvSpPr>
        <p:spPr>
          <a:xfrm>
            <a:off x="380880" y="1143000"/>
            <a:ext cx="8152560" cy="5028480"/>
          </a:xfrm>
          <a:prstGeom prst="rect">
            <a:avLst/>
          </a:prstGeom>
          <a:noFill/>
          <a:ln w="936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28600" y="304920"/>
            <a:ext cx="8686080" cy="685080"/>
          </a:xfrm>
          <a:prstGeom prst="rect">
            <a:avLst/>
          </a:prstGeom>
          <a:noFill/>
          <a:ln w="9360">
            <a:noFill/>
          </a:ln>
        </p:spPr>
        <p:style>
          <a:lnRef idx="0"/>
          <a:fillRef idx="0"/>
          <a:effectRef idx="0"/>
          <a:fontRef idx="minor"/>
        </p:style>
        <p:txBody>
          <a:bodyPr lIns="90000" rIns="90000" tIns="45000" bIns="91440" anchor="b">
            <a:noAutofit/>
          </a:bodyPr>
          <a:p>
            <a:pPr>
              <a:lnSpc>
                <a:spcPct val="100000"/>
              </a:lnSpc>
            </a:pPr>
            <a:r>
              <a:rPr b="1" lang="en-US" sz="3800" spc="-1" strike="noStrike">
                <a:solidFill>
                  <a:srgbClr val="000000"/>
                </a:solidFill>
                <a:latin typeface="Times New Roman"/>
              </a:rPr>
              <a:t>Software and Hardware Requirements</a:t>
            </a:r>
            <a:endParaRPr b="0" lang="en-IN" sz="3800" spc="-1" strike="noStrike">
              <a:latin typeface="Arial"/>
            </a:endParaRPr>
          </a:p>
        </p:txBody>
      </p:sp>
      <p:sp>
        <p:nvSpPr>
          <p:cNvPr id="80" name="CustomShape 2"/>
          <p:cNvSpPr/>
          <p:nvPr/>
        </p:nvSpPr>
        <p:spPr>
          <a:xfrm>
            <a:off x="457200" y="1143000"/>
            <a:ext cx="8152560" cy="5028480"/>
          </a:xfrm>
          <a:prstGeom prst="rect">
            <a:avLst/>
          </a:prstGeom>
          <a:noFill/>
          <a:ln w="9360">
            <a:noFill/>
          </a:ln>
        </p:spPr>
        <p:style>
          <a:lnRef idx="0"/>
          <a:fillRef idx="0"/>
          <a:effectRef idx="0"/>
          <a:fontRef idx="minor"/>
        </p:style>
        <p:txBody>
          <a:bodyPr lIns="90000" rIns="90000" tIns="45000" bIns="45000">
            <a:noAutofit/>
          </a:bodyPr>
          <a:p>
            <a:pPr marL="272880" indent="-272160">
              <a:lnSpc>
                <a:spcPct val="100000"/>
              </a:lnSpc>
              <a:spcBef>
                <a:spcPts val="575"/>
              </a:spcBef>
              <a:buClr>
                <a:srgbClr val="d34817"/>
              </a:buClr>
              <a:buSzPct val="85000"/>
              <a:buFont typeface="Wingdings 2" charset="2"/>
              <a:buChar char=""/>
            </a:pPr>
            <a:r>
              <a:rPr b="0" lang="en-IN" sz="2600" spc="-1" strike="noStrike">
                <a:solidFill>
                  <a:srgbClr val="000000"/>
                </a:solidFill>
                <a:latin typeface="Perpetua"/>
              </a:rPr>
              <a:t>Installation:</a:t>
            </a:r>
            <a:endParaRPr b="0" lang="en-IN" sz="2600" spc="-1" strike="noStrike">
              <a:latin typeface="Arial"/>
            </a:endParaRPr>
          </a:p>
          <a:p>
            <a:pPr lvl="1" marL="789120" indent="-513720">
              <a:lnSpc>
                <a:spcPct val="100000"/>
              </a:lnSpc>
              <a:spcBef>
                <a:spcPts val="374"/>
              </a:spcBef>
              <a:buClr>
                <a:srgbClr val="9b2d1f"/>
              </a:buClr>
              <a:buSzPct val="85000"/>
              <a:buFont typeface="Franklin Gothic Book"/>
              <a:buAutoNum type="arabicPeriod"/>
            </a:pPr>
            <a:r>
              <a:rPr b="0" lang="en-IN" sz="2400" spc="-1" strike="noStrike">
                <a:solidFill>
                  <a:srgbClr val="000000"/>
                </a:solidFill>
                <a:latin typeface="Perpetua"/>
              </a:rPr>
              <a:t>pip3 install opencv-python</a:t>
            </a:r>
            <a:endParaRPr b="0" lang="en-IN" sz="2400" spc="-1" strike="noStrike">
              <a:latin typeface="Arial"/>
            </a:endParaRPr>
          </a:p>
          <a:p>
            <a:pPr lvl="1" marL="789120" indent="-513720">
              <a:lnSpc>
                <a:spcPct val="100000"/>
              </a:lnSpc>
              <a:spcBef>
                <a:spcPts val="374"/>
              </a:spcBef>
              <a:buClr>
                <a:srgbClr val="9b2d1f"/>
              </a:buClr>
              <a:buSzPct val="85000"/>
              <a:buFont typeface="Franklin Gothic Book"/>
              <a:buAutoNum type="arabicPeriod"/>
            </a:pPr>
            <a:r>
              <a:rPr b="0" lang="en-IN" sz="2400" spc="-1" strike="noStrike">
                <a:solidFill>
                  <a:srgbClr val="000000"/>
                </a:solidFill>
                <a:latin typeface="Perpetua"/>
              </a:rPr>
              <a:t>pip3 install flask</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600" spc="-1" strike="noStrike">
                <a:solidFill>
                  <a:srgbClr val="000000"/>
                </a:solidFill>
                <a:latin typeface="Perpetua"/>
              </a:rPr>
              <a:t>Prerequisites:</a:t>
            </a:r>
            <a:endParaRPr b="0" lang="en-IN" sz="2600" spc="-1" strike="noStrike">
              <a:latin typeface="Arial"/>
            </a:endParaRPr>
          </a:p>
          <a:p>
            <a:pPr lvl="1" marL="776160" indent="-456480">
              <a:lnSpc>
                <a:spcPct val="100000"/>
              </a:lnSpc>
              <a:spcBef>
                <a:spcPts val="374"/>
              </a:spcBef>
              <a:buClr>
                <a:srgbClr val="9b2d1f"/>
              </a:buClr>
              <a:buSzPct val="85000"/>
              <a:buFont typeface="Franklin Gothic Book"/>
              <a:buAutoNum type="arabicPeriod"/>
            </a:pPr>
            <a:r>
              <a:rPr b="0" lang="en-IN" sz="2400" spc="-1" strike="noStrike">
                <a:solidFill>
                  <a:srgbClr val="000000"/>
                </a:solidFill>
                <a:latin typeface="Perpetua"/>
              </a:rPr>
              <a:t>Processor – Intel Core i3 10</a:t>
            </a:r>
            <a:r>
              <a:rPr b="0" lang="en-IN" sz="2400" spc="-1" strike="noStrike" baseline="30000">
                <a:solidFill>
                  <a:srgbClr val="000000"/>
                </a:solidFill>
                <a:latin typeface="Perpetua"/>
              </a:rPr>
              <a:t>th</a:t>
            </a:r>
            <a:r>
              <a:rPr b="0" lang="en-IN" sz="2400" spc="-1" strike="noStrike">
                <a:solidFill>
                  <a:srgbClr val="000000"/>
                </a:solidFill>
                <a:latin typeface="Perpetua"/>
              </a:rPr>
              <a:t> Gen</a:t>
            </a:r>
            <a:endParaRPr b="0" lang="en-IN" sz="2400" spc="-1" strike="noStrike">
              <a:latin typeface="Arial"/>
            </a:endParaRPr>
          </a:p>
          <a:p>
            <a:pPr lvl="1" marL="776160" indent="-456480">
              <a:lnSpc>
                <a:spcPct val="100000"/>
              </a:lnSpc>
              <a:spcBef>
                <a:spcPts val="374"/>
              </a:spcBef>
              <a:buClr>
                <a:srgbClr val="9b2d1f"/>
              </a:buClr>
              <a:buSzPct val="85000"/>
              <a:buFont typeface="Franklin Gothic Book"/>
              <a:buAutoNum type="arabicPeriod"/>
            </a:pPr>
            <a:r>
              <a:rPr b="0" lang="en-IN" sz="2400" spc="-1" strike="noStrike">
                <a:solidFill>
                  <a:srgbClr val="000000"/>
                </a:solidFill>
                <a:latin typeface="Perpetua"/>
              </a:rPr>
              <a:t>RAM – 4 GB</a:t>
            </a:r>
            <a:endParaRPr b="0" lang="en-IN" sz="2400" spc="-1" strike="noStrike">
              <a:latin typeface="Arial"/>
            </a:endParaRPr>
          </a:p>
          <a:p>
            <a:pPr lvl="1" marL="776160" indent="-456480">
              <a:lnSpc>
                <a:spcPct val="100000"/>
              </a:lnSpc>
              <a:spcBef>
                <a:spcPts val="374"/>
              </a:spcBef>
              <a:buClr>
                <a:srgbClr val="9b2d1f"/>
              </a:buClr>
              <a:buSzPct val="85000"/>
              <a:buFont typeface="Franklin Gothic Book"/>
              <a:buAutoNum type="arabicPeriod"/>
            </a:pPr>
            <a:r>
              <a:rPr b="0" lang="en-IN" sz="2400" spc="-1" strike="noStrike">
                <a:solidFill>
                  <a:srgbClr val="000000"/>
                </a:solidFill>
                <a:latin typeface="Perpetua"/>
              </a:rPr>
              <a:t>HDD – 20 GB</a:t>
            </a:r>
            <a:endParaRPr b="0" lang="en-IN" sz="2400" spc="-1" strike="noStrike">
              <a:latin typeface="Arial"/>
            </a:endParaRPr>
          </a:p>
          <a:p>
            <a:pPr lvl="1" marL="776160" indent="-456480">
              <a:lnSpc>
                <a:spcPct val="100000"/>
              </a:lnSpc>
              <a:spcBef>
                <a:spcPts val="374"/>
              </a:spcBef>
              <a:buClr>
                <a:srgbClr val="9b2d1f"/>
              </a:buClr>
              <a:buSzPct val="85000"/>
              <a:buFont typeface="Franklin Gothic Book"/>
              <a:buAutoNum type="arabicPeriod"/>
            </a:pPr>
            <a:r>
              <a:rPr b="0" lang="en-IN" sz="2400" spc="-1" strike="noStrike">
                <a:solidFill>
                  <a:srgbClr val="000000"/>
                </a:solidFill>
                <a:latin typeface="Perpetua"/>
              </a:rPr>
              <a:t>Webcam/RGB Camera</a:t>
            </a:r>
            <a:endParaRPr b="0" lang="en-IN" sz="2400" spc="-1" strike="noStrike">
              <a:latin typeface="Arial"/>
            </a:endParaRPr>
          </a:p>
          <a:p>
            <a:pPr marL="272880" indent="-272160">
              <a:lnSpc>
                <a:spcPct val="100000"/>
              </a:lnSpc>
              <a:spcBef>
                <a:spcPts val="575"/>
              </a:spcBef>
              <a:buClr>
                <a:srgbClr val="d34817"/>
              </a:buClr>
              <a:buSzPct val="85000"/>
              <a:buFont typeface="Wingdings 2" charset="2"/>
              <a:buChar char=""/>
            </a:pPr>
            <a:r>
              <a:rPr b="0" lang="en-IN" sz="2600" spc="-1" strike="noStrike">
                <a:solidFill>
                  <a:srgbClr val="000000"/>
                </a:solidFill>
                <a:latin typeface="Perpetua"/>
              </a:rPr>
              <a:t>Technologies:</a:t>
            </a:r>
            <a:endParaRPr b="0" lang="en-IN" sz="2600" spc="-1" strike="noStrike">
              <a:latin typeface="Arial"/>
            </a:endParaRPr>
          </a:p>
          <a:p>
            <a:pPr lvl="1" marL="776160" indent="-456480">
              <a:lnSpc>
                <a:spcPct val="100000"/>
              </a:lnSpc>
              <a:spcBef>
                <a:spcPts val="374"/>
              </a:spcBef>
              <a:buClr>
                <a:srgbClr val="9b2d1f"/>
              </a:buClr>
              <a:buSzPct val="85000"/>
              <a:buFont typeface="Franklin Gothic Book"/>
              <a:buAutoNum type="arabicPeriod"/>
            </a:pPr>
            <a:r>
              <a:rPr b="0" lang="en-IN" sz="2400" spc="-1" strike="noStrike">
                <a:solidFill>
                  <a:srgbClr val="000000"/>
                </a:solidFill>
                <a:latin typeface="Perpetua"/>
              </a:rPr>
              <a:t>OpenCV</a:t>
            </a:r>
            <a:endParaRPr b="0" lang="en-IN" sz="2400" spc="-1" strike="noStrike">
              <a:latin typeface="Arial"/>
            </a:endParaRPr>
          </a:p>
          <a:p>
            <a:pPr lvl="1" marL="776160" indent="-456480">
              <a:lnSpc>
                <a:spcPct val="100000"/>
              </a:lnSpc>
              <a:spcBef>
                <a:spcPts val="374"/>
              </a:spcBef>
              <a:buClr>
                <a:srgbClr val="9b2d1f"/>
              </a:buClr>
              <a:buSzPct val="85000"/>
              <a:buFont typeface="Franklin Gothic Book"/>
              <a:buAutoNum type="arabicPeriod"/>
            </a:pPr>
            <a:r>
              <a:rPr b="0" lang="en-IN" sz="2400" spc="-1" strike="noStrike">
                <a:solidFill>
                  <a:srgbClr val="000000"/>
                </a:solidFill>
                <a:latin typeface="Perpetua"/>
              </a:rPr>
              <a:t>Flask</a:t>
            </a:r>
            <a:endParaRPr b="0" lang="en-IN" sz="2400" spc="-1" strike="noStrike">
              <a:latin typeface="Arial"/>
            </a:endParaRPr>
          </a:p>
          <a:p>
            <a:pPr marL="44280">
              <a:lnSpc>
                <a:spcPct val="100000"/>
              </a:lnSpc>
              <a:spcBef>
                <a:spcPts val="575"/>
              </a:spcBef>
              <a:tabLst>
                <a:tab algn="l" pos="0"/>
              </a:tabLst>
            </a:pPr>
            <a:endParaRPr b="0" lang="en-IN" sz="2400" spc="-1" strike="noStrike">
              <a:latin typeface="Arial"/>
            </a:endParaRPr>
          </a:p>
        </p:txBody>
      </p:sp>
      <p:sp>
        <p:nvSpPr>
          <p:cNvPr id="81" name="CustomShape 3"/>
          <p:cNvSpPr/>
          <p:nvPr/>
        </p:nvSpPr>
        <p:spPr>
          <a:xfrm>
            <a:off x="146160" y="6339960"/>
            <a:ext cx="456480" cy="197640"/>
          </a:xfrm>
          <a:prstGeom prst="rect">
            <a:avLst/>
          </a:prstGeom>
          <a:solidFill>
            <a:srgbClr val="d34817"/>
          </a:solidFill>
          <a:ln>
            <a:noFill/>
          </a:ln>
        </p:spPr>
        <p:style>
          <a:lnRef idx="0"/>
          <a:fillRef idx="0"/>
          <a:effectRef idx="0"/>
          <a:fontRef idx="minor"/>
        </p:style>
        <p:txBody>
          <a:bodyPr lIns="0" rIns="0" tIns="0" bIns="0" anchor="ctr" anchorCtr="1">
            <a:noAutofit/>
          </a:bodyPr>
          <a:p>
            <a:pPr algn="ctr">
              <a:lnSpc>
                <a:spcPct val="100000"/>
              </a:lnSpc>
            </a:pPr>
            <a:fld id="{1BCBB228-611A-4815-95C6-1E141BCFA03D}" type="slidenum">
              <a:rPr b="0" lang="en-US" sz="1400" spc="-1" strike="noStrike">
                <a:solidFill>
                  <a:srgbClr val="ffffff"/>
                </a:solidFill>
                <a:latin typeface="Franklin Gothic Book"/>
              </a:rPr>
              <a:t>5</a:t>
            </a:fld>
            <a:endParaRPr b="0" lang="en-IN" sz="1400" spc="-1" strike="noStrike">
              <a:latin typeface="Arial"/>
            </a:endParaRPr>
          </a:p>
        </p:txBody>
      </p:sp>
      <p:sp>
        <p:nvSpPr>
          <p:cNvPr id="82" name="CustomShape 4"/>
          <p:cNvSpPr/>
          <p:nvPr/>
        </p:nvSpPr>
        <p:spPr>
          <a:xfrm>
            <a:off x="914400" y="6172200"/>
            <a:ext cx="7619400" cy="4564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400" spc="-1" strike="noStrike">
                <a:solidFill>
                  <a:srgbClr val="696464"/>
                </a:solidFill>
                <a:latin typeface="Perpetua"/>
              </a:rPr>
              <a:t>Title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211</TotalTime>
  <Application>LibreOffice/6.4.7.2$Linux_X86_64 LibreOffice_project/40$Build-2</Application>
  <Words>236</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Welcome</dc:creator>
  <dc:description/>
  <dc:language>en-IN</dc:language>
  <cp:lastModifiedBy/>
  <dcterms:modified xsi:type="dcterms:W3CDTF">2021-09-15T12:12:11Z</dcterms:modified>
  <cp:revision>55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