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15" autoAdjust="0"/>
    <p:restoredTop sz="86477" autoAdjust="0"/>
  </p:normalViewPr>
  <p:slideViewPr>
    <p:cSldViewPr>
      <p:cViewPr varScale="1">
        <p:scale>
          <a:sx n="68" d="100"/>
          <a:sy n="68" d="100"/>
        </p:scale>
        <p:origin x="-498" y="-90"/>
      </p:cViewPr>
      <p:guideLst>
        <p:guide orient="horz" pos="2160"/>
        <p:guide pos="2880"/>
      </p:guideLst>
    </p:cSldViewPr>
  </p:slideViewPr>
  <p:outlineViewPr>
    <p:cViewPr>
      <p:scale>
        <a:sx n="33" d="100"/>
        <a:sy n="33" d="100"/>
      </p:scale>
      <p:origin x="48" y="46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B26BA-4AFE-41A5-9993-4205D9954A93}" type="datetimeFigureOut">
              <a:rPr lang="es-MX" smtClean="0"/>
              <a:pPr/>
              <a:t>02/11/2009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A53FD-28F8-4550-B34A-EFDEAA4B02D2}"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652A53FD-28F8-4550-B34A-EFDEAA4B02D2}" type="slidenum">
              <a:rPr lang="es-MX" smtClean="0"/>
              <a:pPr/>
              <a:t>4</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17" name="16 Marcador de pie de página"/>
          <p:cNvSpPr>
            <a:spLocks noGrp="1"/>
          </p:cNvSpPr>
          <p:nvPr>
            <p:ph type="ftr" sz="quarter" idx="11"/>
          </p:nvPr>
        </p:nvSpPr>
        <p:spPr/>
        <p:txBody>
          <a:bodyPr/>
          <a:lstStyle>
            <a:extLst/>
          </a:lstStyle>
          <a:p>
            <a:endParaRPr lang="es-MX"/>
          </a:p>
        </p:txBody>
      </p:sp>
      <p:sp>
        <p:nvSpPr>
          <p:cNvPr id="29" name="28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
        <p:nvSpPr>
          <p:cNvPr id="32" name="31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38 Rectángulo"/>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39 Rectángulo"/>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40 Rectángulo"/>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41 Rectángulo"/>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56" name="55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64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65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66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981200" cy="5851525"/>
          </a:xfrm>
        </p:spPr>
        <p:txBody>
          <a:bodyPr vert="eaVert" anchor="ct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274639"/>
            <a:ext cx="58674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14 Forma libre"/>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12 Forma libre"/>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15 Forma libre"/>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16 Forma libre"/>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17 Forma libre"/>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18 Forma libre"/>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19 Forma libre"/>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20 Forma libre"/>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21 Forma libre"/>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22 Forma libre"/>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23 Forma libre"/>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24 Forma libre"/>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25 Forma libre"/>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26 Forma libre"/>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2 Marcador de texto"/>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
        <p:nvSpPr>
          <p:cNvPr id="7" name="6 Rectángulo"/>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s-ES" smtClean="0"/>
              <a:t>Haga clic para modificar el estilo de título del patrón</a:t>
            </a:r>
            <a:endParaRPr kumimoji="0" lang="en-US"/>
          </a:p>
        </p:txBody>
      </p:sp>
      <p:sp>
        <p:nvSpPr>
          <p:cNvPr id="8" name="7 Rectángulo"/>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Rectángulo"/>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9 Rectángulo"/>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2064"/>
            <a:ext cx="8229600" cy="9144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504824" y="512064"/>
            <a:ext cx="7772400" cy="914400"/>
          </a:xfrm>
        </p:spPr>
        <p:txBody>
          <a:bodyPr anchor="t"/>
          <a:lstStyle>
            <a:lvl1pPr>
              <a:defRPr sz="400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
        <p:nvSpPr>
          <p:cNvPr id="16" name="15 Rectángulo"/>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16 Rectángulo"/>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17 Rectángulo"/>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18 Rectángulo"/>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19 Rectángulo"/>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20 Rectángulo"/>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Rectángulo"/>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28 Rectángulo"/>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29 Rectángulo"/>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2064"/>
            <a:ext cx="7772400" cy="914400"/>
          </a:xfrm>
        </p:spPr>
        <p:txBody>
          <a:bodyPr/>
          <a:lstStyle>
            <a:lvl1pPr>
              <a:defRPr sz="4000" cap="none" baseline="0"/>
            </a:lvl1pPr>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273050"/>
            <a:ext cx="8229600" cy="1162050"/>
          </a:xfrm>
        </p:spPr>
        <p:txBody>
          <a:bodyPr anchor="ctr"/>
          <a:lstStyle>
            <a:lvl1pPr algn="l">
              <a:buNone/>
              <a:defRPr sz="3600" b="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6A2DDEA-749F-4989-A3EC-9FAFCCA69D39}" type="datetimeFigureOut">
              <a:rPr lang="es-MX" smtClean="0"/>
              <a:pPr/>
              <a:t>02/11/2009</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A99EF468-CDE0-47F4-A412-226CB3763FBC}"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8 Conector recto"/>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8514581" y="1219200"/>
            <a:ext cx="132763" cy="128466"/>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grpSp>
        <p:nvGrpSpPr>
          <p:cNvPr id="14" name="13 Grupo"/>
          <p:cNvGrpSpPr/>
          <p:nvPr/>
        </p:nvGrpSpPr>
        <p:grpSpPr>
          <a:xfrm rot="5400000">
            <a:off x="8666981" y="1371600"/>
            <a:ext cx="132763" cy="128466"/>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8320088" y="1474763"/>
            <a:ext cx="132763" cy="128466"/>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6477000" y="55499"/>
            <a:ext cx="2133600" cy="365125"/>
          </a:xfrm>
        </p:spPr>
        <p:txBody>
          <a:bodyPr/>
          <a:lstStyle>
            <a:extLst/>
          </a:lstStyle>
          <a:p>
            <a:fld id="{26A2DDEA-749F-4989-A3EC-9FAFCCA69D39}" type="datetimeFigureOut">
              <a:rPr lang="es-MX" smtClean="0"/>
              <a:pPr/>
              <a:t>02/11/2009</a:t>
            </a:fld>
            <a:endParaRPr lang="es-MX"/>
          </a:p>
        </p:txBody>
      </p:sp>
      <p:sp>
        <p:nvSpPr>
          <p:cNvPr id="6" name="5 Marcador de pie de página"/>
          <p:cNvSpPr>
            <a:spLocks noGrp="1"/>
          </p:cNvSpPr>
          <p:nvPr>
            <p:ph type="ftr" sz="quarter" idx="11"/>
          </p:nvPr>
        </p:nvSpPr>
        <p:spPr>
          <a:xfrm>
            <a:off x="914400" y="55499"/>
            <a:ext cx="5562600" cy="365125"/>
          </a:xfrm>
        </p:spPr>
        <p:txBody>
          <a:bodyPr/>
          <a:lstStyle>
            <a:extLst/>
          </a:lstStyle>
          <a:p>
            <a:endParaRPr lang="es-MX"/>
          </a:p>
        </p:txBody>
      </p:sp>
      <p:sp>
        <p:nvSpPr>
          <p:cNvPr id="7" name="6 Marcador de número de diapositiva"/>
          <p:cNvSpPr>
            <a:spLocks noGrp="1"/>
          </p:cNvSpPr>
          <p:nvPr>
            <p:ph type="sldNum" sz="quarter" idx="12"/>
          </p:nvPr>
        </p:nvSpPr>
        <p:spPr>
          <a:xfrm>
            <a:off x="8610600" y="55499"/>
            <a:ext cx="457200" cy="365125"/>
          </a:xfrm>
        </p:spPr>
        <p:txBody>
          <a:bodyPr/>
          <a:lstStyle>
            <a:extLst/>
          </a:lstStyle>
          <a:p>
            <a:fld id="{A99EF468-CDE0-47F4-A412-226CB3763FBC}"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14 Rectángulo"/>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15 Rectángulo"/>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16 Rectángulo"/>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Marcador de título"/>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6A2DDEA-749F-4989-A3EC-9FAFCCA69D39}" type="datetimeFigureOut">
              <a:rPr lang="es-MX" smtClean="0"/>
              <a:pPr/>
              <a:t>02/11/2009</a:t>
            </a:fld>
            <a:endParaRPr lang="es-MX"/>
          </a:p>
        </p:txBody>
      </p:sp>
      <p:sp>
        <p:nvSpPr>
          <p:cNvPr id="3" name="2 Marcador de pie de página"/>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s-MX"/>
          </a:p>
        </p:txBody>
      </p:sp>
      <p:sp>
        <p:nvSpPr>
          <p:cNvPr id="23" name="22 Marcador de número de diapositiva"/>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99EF468-CDE0-47F4-A412-226CB3763FBC}" type="slidenum">
              <a:rPr lang="es-MX" smtClean="0"/>
              <a:pPr/>
              <a:t>‹Nº›</a:t>
            </a:fld>
            <a:endParaRPr lang="es-MX"/>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14678" y="4786322"/>
            <a:ext cx="4929222" cy="928694"/>
          </a:xfrm>
        </p:spPr>
        <p:txBody>
          <a:bodyPr/>
          <a:lstStyle/>
          <a:p>
            <a:r>
              <a:rPr lang="es-MX" dirty="0" smtClean="0"/>
              <a:t>Sistema Gráfico</a:t>
            </a:r>
            <a:endParaRPr lang="es-MX" dirty="0"/>
          </a:p>
        </p:txBody>
      </p:sp>
      <p:sp>
        <p:nvSpPr>
          <p:cNvPr id="3" name="2 Subtítulo"/>
          <p:cNvSpPr>
            <a:spLocks noGrp="1"/>
          </p:cNvSpPr>
          <p:nvPr>
            <p:ph type="subTitle" idx="1"/>
          </p:nvPr>
        </p:nvSpPr>
        <p:spPr/>
        <p:txBody>
          <a:bodyPr/>
          <a:lstStyle/>
          <a:p>
            <a:r>
              <a:rPr lang="es-MX" dirty="0" smtClean="0"/>
              <a:t>Ingrid </a:t>
            </a:r>
            <a:r>
              <a:rPr lang="es-MX" dirty="0" err="1" smtClean="0"/>
              <a:t>Voss</a:t>
            </a:r>
            <a:endParaRPr lang="es-MX" dirty="0" smtClean="0"/>
          </a:p>
          <a:p>
            <a:r>
              <a:rPr lang="es-MX" dirty="0" smtClean="0"/>
              <a:t>Aldo Gutiérrez</a:t>
            </a:r>
          </a:p>
          <a:p>
            <a:r>
              <a:rPr lang="es-MX" dirty="0" smtClean="0"/>
              <a:t>Antonio Madrigal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Arquitectura de un sistema de partículas</a:t>
            </a:r>
            <a:endParaRPr lang="es-MX" dirty="0"/>
          </a:p>
        </p:txBody>
      </p:sp>
      <p:sp>
        <p:nvSpPr>
          <p:cNvPr id="3" name="2 Marcador de contenido"/>
          <p:cNvSpPr>
            <a:spLocks noGrp="1"/>
          </p:cNvSpPr>
          <p:nvPr>
            <p:ph idx="1"/>
          </p:nvPr>
        </p:nvSpPr>
        <p:spPr>
          <a:xfrm>
            <a:off x="914400" y="1783560"/>
            <a:ext cx="5300674" cy="4572000"/>
          </a:xfrm>
        </p:spPr>
        <p:txBody>
          <a:bodyPr/>
          <a:lstStyle/>
          <a:p>
            <a:r>
              <a:rPr lang="es-MX" dirty="0" smtClean="0"/>
              <a:t>Todo sistema de partículas especifica un punto desde el cual las partículas nacen al mundo (aparecen en pantalla). Este punto se denomina generador o emisor y suele no poseer una representación gráfica (es invisible).</a:t>
            </a:r>
          </a:p>
          <a:p>
            <a:endParaRPr lang="es-MX" dirty="0"/>
          </a:p>
        </p:txBody>
      </p:sp>
      <p:pic>
        <p:nvPicPr>
          <p:cNvPr id="20482" name="Picture 2" descr="generator"/>
          <p:cNvPicPr>
            <a:picLocks noChangeAspect="1" noChangeArrowheads="1"/>
          </p:cNvPicPr>
          <p:nvPr/>
        </p:nvPicPr>
        <p:blipFill>
          <a:blip r:embed="rId2" cstate="print"/>
          <a:srcRect/>
          <a:stretch>
            <a:fillRect/>
          </a:stretch>
        </p:blipFill>
        <p:spPr bwMode="auto">
          <a:xfrm>
            <a:off x="6215074" y="1785926"/>
            <a:ext cx="2579704" cy="393601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Estados de una partícula</a:t>
            </a:r>
            <a:endParaRPr lang="es-MX" dirty="0"/>
          </a:p>
        </p:txBody>
      </p:sp>
      <p:sp>
        <p:nvSpPr>
          <p:cNvPr id="3" name="2 Marcador de contenido"/>
          <p:cNvSpPr>
            <a:spLocks noGrp="1"/>
          </p:cNvSpPr>
          <p:nvPr>
            <p:ph idx="1"/>
          </p:nvPr>
        </p:nvSpPr>
        <p:spPr/>
        <p:txBody>
          <a:bodyPr/>
          <a:lstStyle/>
          <a:p>
            <a:r>
              <a:rPr lang="es-MX" dirty="0" smtClean="0"/>
              <a:t>Nacen, aparecen en pantalla desde el generador.</a:t>
            </a:r>
          </a:p>
          <a:p>
            <a:r>
              <a:rPr lang="es-MX" dirty="0" smtClean="0"/>
              <a:t>Viven, durante un período de tiempo durante el cual se desarrollan modificando una o varias de sus propiedades: posición, orientación, tamaño, color, etc.</a:t>
            </a:r>
          </a:p>
          <a:p>
            <a:r>
              <a:rPr lang="es-MX" dirty="0" smtClean="0"/>
              <a:t> Mueren, retornando al repositorio de partículas disponibles para una nueva generación.</a:t>
            </a:r>
            <a:endParaRPr lang="es-MX"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14400" y="4857760"/>
            <a:ext cx="7729566" cy="1497800"/>
          </a:xfrm>
        </p:spPr>
        <p:txBody>
          <a:bodyPr/>
          <a:lstStyle/>
          <a:p>
            <a:r>
              <a:rPr lang="es-MX" dirty="0" smtClean="0"/>
              <a:t>El juego </a:t>
            </a:r>
            <a:r>
              <a:rPr lang="es-MX" dirty="0" err="1" smtClean="0"/>
              <a:t>Freedom</a:t>
            </a:r>
            <a:r>
              <a:rPr lang="es-MX" dirty="0" smtClean="0"/>
              <a:t> </a:t>
            </a:r>
            <a:r>
              <a:rPr lang="es-MX" dirty="0" err="1" smtClean="0"/>
              <a:t>Force</a:t>
            </a:r>
            <a:r>
              <a:rPr lang="es-MX" dirty="0" smtClean="0"/>
              <a:t> hace un uso intensivo de los sistemas de partículas</a:t>
            </a:r>
            <a:endParaRPr lang="es-MX" dirty="0"/>
          </a:p>
        </p:txBody>
      </p:sp>
      <p:pic>
        <p:nvPicPr>
          <p:cNvPr id="25602" name="Picture 2" descr="freedomforce 01"/>
          <p:cNvPicPr>
            <a:picLocks noChangeAspect="1" noChangeArrowheads="1"/>
          </p:cNvPicPr>
          <p:nvPr/>
        </p:nvPicPr>
        <p:blipFill>
          <a:blip r:embed="rId2" cstate="print"/>
          <a:srcRect/>
          <a:stretch>
            <a:fillRect/>
          </a:stretch>
        </p:blipFill>
        <p:spPr bwMode="auto">
          <a:xfrm>
            <a:off x="1785918" y="428604"/>
            <a:ext cx="5572164" cy="417912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2800" dirty="0" smtClean="0"/>
              <a:t>Conclusiones (problemáticas y soluciones)</a:t>
            </a:r>
            <a:endParaRPr lang="es-ES" dirty="0"/>
          </a:p>
        </p:txBody>
      </p:sp>
      <p:sp>
        <p:nvSpPr>
          <p:cNvPr id="3" name="2 Marcador de contenido"/>
          <p:cNvSpPr>
            <a:spLocks noGrp="1"/>
          </p:cNvSpPr>
          <p:nvPr>
            <p:ph idx="1"/>
          </p:nvPr>
        </p:nvSpPr>
        <p:spPr/>
        <p:txBody>
          <a:bodyPr/>
          <a:lstStyle/>
          <a:p>
            <a:r>
              <a:rPr lang="es-MX" dirty="0" err="1" smtClean="0"/>
              <a:t>Frustum</a:t>
            </a:r>
            <a:endParaRPr lang="es-MX" dirty="0" smtClean="0"/>
          </a:p>
          <a:p>
            <a:pPr lvl="1"/>
            <a:r>
              <a:rPr lang="es-MX" dirty="0" smtClean="0"/>
              <a:t>Problemas con las matrices y el orden de multiplicación</a:t>
            </a:r>
            <a:endParaRPr lang="es-MX" dirty="0" smtClean="0"/>
          </a:p>
          <a:p>
            <a:pPr lvl="1"/>
            <a:endParaRPr lang="es-MX" dirty="0" smtClean="0"/>
          </a:p>
          <a:p>
            <a:r>
              <a:rPr lang="es-MX" dirty="0" err="1" smtClean="0"/>
              <a:t>Billboards</a:t>
            </a:r>
            <a:endParaRPr lang="es-MX" dirty="0" smtClean="0"/>
          </a:p>
          <a:p>
            <a:pPr lvl="1"/>
            <a:r>
              <a:rPr lang="es-MX" dirty="0" smtClean="0"/>
              <a:t>Mapear textura a plano 2D</a:t>
            </a:r>
          </a:p>
          <a:p>
            <a:pPr lvl="1"/>
            <a:endParaRPr lang="es-MX" dirty="0" smtClean="0"/>
          </a:p>
          <a:p>
            <a:r>
              <a:rPr lang="es-MX" dirty="0" smtClean="0"/>
              <a:t>Sistema de partículas</a:t>
            </a:r>
          </a:p>
          <a:p>
            <a:pPr lvl="1"/>
            <a:r>
              <a:rPr lang="es-MX" dirty="0" smtClean="0"/>
              <a:t>Manera de representar los 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Temas</a:t>
            </a:r>
            <a:endParaRPr lang="es-MX" dirty="0"/>
          </a:p>
        </p:txBody>
      </p:sp>
      <p:sp>
        <p:nvSpPr>
          <p:cNvPr id="3" name="2 Marcador de contenido"/>
          <p:cNvSpPr>
            <a:spLocks noGrp="1"/>
          </p:cNvSpPr>
          <p:nvPr>
            <p:ph idx="1"/>
          </p:nvPr>
        </p:nvSpPr>
        <p:spPr/>
        <p:txBody>
          <a:bodyPr/>
          <a:lstStyle/>
          <a:p>
            <a:r>
              <a:rPr lang="es-MX" dirty="0" err="1" smtClean="0"/>
              <a:t>Frustum</a:t>
            </a:r>
            <a:r>
              <a:rPr lang="es-MX" dirty="0" smtClean="0"/>
              <a:t> </a:t>
            </a:r>
            <a:r>
              <a:rPr lang="es-MX" dirty="0" err="1" smtClean="0"/>
              <a:t>Culling</a:t>
            </a:r>
            <a:endParaRPr lang="es-MX" dirty="0" smtClean="0"/>
          </a:p>
          <a:p>
            <a:r>
              <a:rPr lang="es-MX" dirty="0" smtClean="0"/>
              <a:t>Billboard</a:t>
            </a:r>
          </a:p>
          <a:p>
            <a:r>
              <a:rPr lang="es-MX" dirty="0" smtClean="0"/>
              <a:t>Sistemas de Partículas</a:t>
            </a:r>
          </a:p>
          <a:p>
            <a:pPr>
              <a:buNone/>
            </a:pPr>
            <a:endParaRPr lang="es-MX"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Frustum</a:t>
            </a:r>
            <a:r>
              <a:rPr lang="es-MX" dirty="0" smtClean="0"/>
              <a:t> </a:t>
            </a:r>
            <a:r>
              <a:rPr lang="es-MX" dirty="0" err="1" smtClean="0"/>
              <a:t>Culling</a:t>
            </a:r>
            <a:endParaRPr lang="es-MX" dirty="0"/>
          </a:p>
        </p:txBody>
      </p:sp>
      <p:sp>
        <p:nvSpPr>
          <p:cNvPr id="3" name="2 Marcador de contenido"/>
          <p:cNvSpPr>
            <a:spLocks noGrp="1"/>
          </p:cNvSpPr>
          <p:nvPr>
            <p:ph idx="1"/>
          </p:nvPr>
        </p:nvSpPr>
        <p:spPr/>
        <p:txBody>
          <a:bodyPr/>
          <a:lstStyle/>
          <a:p>
            <a:r>
              <a:rPr lang="es-MX" dirty="0" err="1" smtClean="0"/>
              <a:t>Frustum</a:t>
            </a:r>
            <a:r>
              <a:rPr lang="es-MX" dirty="0" smtClean="0"/>
              <a:t> </a:t>
            </a:r>
            <a:r>
              <a:rPr lang="es-MX" dirty="0" err="1" smtClean="0"/>
              <a:t>culling</a:t>
            </a:r>
            <a:r>
              <a:rPr lang="es-MX" dirty="0" smtClean="0"/>
              <a:t> es una técnica que consiste en "pintar" en la pantalla sólo los objetos que están siendo enfocados por la cámara. Por lo que no es necesario renderiar lo que esta fuera del </a:t>
            </a:r>
            <a:r>
              <a:rPr lang="es-MX" dirty="0" err="1" smtClean="0"/>
              <a:t>frustum</a:t>
            </a:r>
            <a:r>
              <a:rPr lang="es-MX" dirty="0" smtClean="0"/>
              <a:t>, ya que no será visible. Ahorrando tiempo de procesador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pic>
        <p:nvPicPr>
          <p:cNvPr id="1028" name="Picture 4" descr="http://www.lighthouse3d.com/opengl/viewfrustum/images/culling.gif"/>
          <p:cNvPicPr>
            <a:picLocks noGrp="1" noChangeAspect="1" noChangeArrowheads="1"/>
          </p:cNvPicPr>
          <p:nvPr>
            <p:ph idx="1"/>
          </p:nvPr>
        </p:nvPicPr>
        <p:blipFill>
          <a:blip r:embed="rId3" cstate="print"/>
          <a:srcRect/>
          <a:stretch>
            <a:fillRect/>
          </a:stretch>
        </p:blipFill>
        <p:spPr bwMode="auto">
          <a:xfrm>
            <a:off x="4572000" y="1285860"/>
            <a:ext cx="3929090" cy="2238378"/>
          </a:xfrm>
          <a:prstGeom prst="rect">
            <a:avLst/>
          </a:prstGeom>
          <a:noFill/>
        </p:spPr>
      </p:pic>
      <p:pic>
        <p:nvPicPr>
          <p:cNvPr id="1030" name="Picture 6" descr="http://www.lighthouse3d.com/opengl/viewfrustum/images/vf.gif"/>
          <p:cNvPicPr>
            <a:picLocks noChangeAspect="1" noChangeArrowheads="1"/>
          </p:cNvPicPr>
          <p:nvPr/>
        </p:nvPicPr>
        <p:blipFill>
          <a:blip r:embed="rId4" cstate="print"/>
          <a:srcRect/>
          <a:stretch>
            <a:fillRect/>
          </a:stretch>
        </p:blipFill>
        <p:spPr bwMode="auto">
          <a:xfrm>
            <a:off x="785786" y="1428736"/>
            <a:ext cx="3572577" cy="2000264"/>
          </a:xfrm>
          <a:prstGeom prst="rect">
            <a:avLst/>
          </a:prstGeom>
          <a:noFill/>
        </p:spPr>
      </p:pic>
      <p:sp>
        <p:nvSpPr>
          <p:cNvPr id="8" name="7 CuadroTexto"/>
          <p:cNvSpPr txBox="1"/>
          <p:nvPr/>
        </p:nvSpPr>
        <p:spPr>
          <a:xfrm>
            <a:off x="1000100" y="4572008"/>
            <a:ext cx="7572428" cy="923330"/>
          </a:xfrm>
          <a:prstGeom prst="rect">
            <a:avLst/>
          </a:prstGeom>
          <a:noFill/>
        </p:spPr>
        <p:txBody>
          <a:bodyPr wrap="square" rtlCol="0">
            <a:spAutoFit/>
          </a:bodyPr>
          <a:lstStyle/>
          <a:p>
            <a:r>
              <a:rPr lang="es-MX" dirty="0" smtClean="0"/>
              <a:t>El objetivo de </a:t>
            </a:r>
            <a:r>
              <a:rPr lang="es-MX" dirty="0" err="1" smtClean="0"/>
              <a:t>frustum</a:t>
            </a:r>
            <a:r>
              <a:rPr lang="es-MX" dirty="0" smtClean="0"/>
              <a:t> </a:t>
            </a:r>
            <a:r>
              <a:rPr lang="es-MX" dirty="0" err="1" smtClean="0"/>
              <a:t>culling</a:t>
            </a:r>
            <a:r>
              <a:rPr lang="es-MX" dirty="0" smtClean="0"/>
              <a:t>  es identificar lo que esta dentro  del </a:t>
            </a:r>
            <a:r>
              <a:rPr lang="es-MX" dirty="0" err="1" smtClean="0"/>
              <a:t>frustum</a:t>
            </a:r>
            <a:r>
              <a:rPr lang="es-MX" dirty="0" smtClean="0"/>
              <a:t> (totalmente o </a:t>
            </a:r>
            <a:r>
              <a:rPr lang="es-MX" dirty="0" err="1" smtClean="0"/>
              <a:t>parcialemente</a:t>
            </a:r>
            <a:r>
              <a:rPr lang="es-MX" dirty="0" smtClean="0"/>
              <a:t>), y el </a:t>
            </a:r>
            <a:r>
              <a:rPr lang="es-MX" dirty="0" err="1" smtClean="0"/>
              <a:t>cull</a:t>
            </a:r>
            <a:r>
              <a:rPr lang="es-MX" dirty="0" smtClean="0"/>
              <a:t> lo que no esta dentro. Solo lo que esta dentro del </a:t>
            </a:r>
            <a:r>
              <a:rPr lang="es-MX" dirty="0" err="1" smtClean="0"/>
              <a:t>frustum</a:t>
            </a:r>
            <a:r>
              <a:rPr lang="es-MX" dirty="0" smtClean="0"/>
              <a:t> se manda al hardware grafico </a:t>
            </a:r>
            <a:endParaRPr lang="es-MX"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Ejemplos</a:t>
            </a:r>
            <a:endParaRPr lang="es-MX" dirty="0"/>
          </a:p>
        </p:txBody>
      </p:sp>
      <p:pic>
        <p:nvPicPr>
          <p:cNvPr id="17410" name="Picture 2" descr="http://geeks.ms/resized-image.ashx/__size/550x0/__key/CommunityServer.Blogs.Components.WeblogFiles/jbosch/frustrum_5F00_true.png"/>
          <p:cNvPicPr>
            <a:picLocks noChangeAspect="1" noChangeArrowheads="1"/>
          </p:cNvPicPr>
          <p:nvPr/>
        </p:nvPicPr>
        <p:blipFill>
          <a:blip r:embed="rId2" cstate="print"/>
          <a:srcRect/>
          <a:stretch>
            <a:fillRect/>
          </a:stretch>
        </p:blipFill>
        <p:spPr bwMode="auto">
          <a:xfrm>
            <a:off x="4857752" y="3071810"/>
            <a:ext cx="4000528" cy="3127686"/>
          </a:xfrm>
          <a:prstGeom prst="rect">
            <a:avLst/>
          </a:prstGeom>
          <a:noFill/>
        </p:spPr>
      </p:pic>
      <p:pic>
        <p:nvPicPr>
          <p:cNvPr id="17412" name="Picture 4" descr="http://geeks.ms/resized-image.ashx/__size/550x0/__key/CommunityServer.Blogs.Components.WeblogFiles/jbosch/frustum_5F00_false.png"/>
          <p:cNvPicPr>
            <a:picLocks noChangeAspect="1" noChangeArrowheads="1"/>
          </p:cNvPicPr>
          <p:nvPr/>
        </p:nvPicPr>
        <p:blipFill>
          <a:blip r:embed="rId3" cstate="print"/>
          <a:srcRect/>
          <a:stretch>
            <a:fillRect/>
          </a:stretch>
        </p:blipFill>
        <p:spPr bwMode="auto">
          <a:xfrm>
            <a:off x="571472" y="1285860"/>
            <a:ext cx="4143404" cy="323938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Billboard</a:t>
            </a:r>
            <a:endParaRPr lang="es-MX" dirty="0"/>
          </a:p>
        </p:txBody>
      </p:sp>
      <p:sp>
        <p:nvSpPr>
          <p:cNvPr id="3" name="2 Marcador de contenido"/>
          <p:cNvSpPr>
            <a:spLocks noGrp="1"/>
          </p:cNvSpPr>
          <p:nvPr>
            <p:ph idx="1"/>
          </p:nvPr>
        </p:nvSpPr>
        <p:spPr/>
        <p:txBody>
          <a:bodyPr>
            <a:normAutofit/>
          </a:bodyPr>
          <a:lstStyle/>
          <a:p>
            <a:r>
              <a:rPr lang="es-MX" dirty="0" smtClean="0"/>
              <a:t>Billboard son formas 2-D  que siempre rotan para encarar a la cámara. Las ventajas de usar  billboard es que solo son 2 triángulos y una textura envés de usar completos modelos 3-D con muchos triángulos.</a:t>
            </a:r>
          </a:p>
          <a:p>
            <a:r>
              <a:rPr lang="es-MX" dirty="0" smtClean="0"/>
              <a:t>Esta técnica es comúnmente utilizada para renderiar arboles, nubes, humo, explosiones, etc.</a:t>
            </a:r>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Creando un billboard</a:t>
            </a:r>
            <a:endParaRPr lang="es-MX" dirty="0"/>
          </a:p>
        </p:txBody>
      </p:sp>
      <p:sp>
        <p:nvSpPr>
          <p:cNvPr id="3" name="2 Marcador de contenido"/>
          <p:cNvSpPr>
            <a:spLocks noGrp="1"/>
          </p:cNvSpPr>
          <p:nvPr>
            <p:ph idx="1"/>
          </p:nvPr>
        </p:nvSpPr>
        <p:spPr/>
        <p:txBody>
          <a:bodyPr>
            <a:normAutofit fontScale="62500" lnSpcReduction="20000"/>
          </a:bodyPr>
          <a:lstStyle/>
          <a:p>
            <a:r>
              <a:rPr lang="es-MX" dirty="0" smtClean="0"/>
              <a:t>Creamos la matriz billboard</a:t>
            </a:r>
          </a:p>
          <a:p>
            <a:r>
              <a:rPr lang="es-MX" dirty="0" smtClean="0"/>
              <a:t>D3DXMatrixInverse( &amp;m_matBillboard, NULL, &amp;</a:t>
            </a:r>
            <a:r>
              <a:rPr lang="es-MX" dirty="0" err="1" smtClean="0"/>
              <a:t>view</a:t>
            </a:r>
            <a:r>
              <a:rPr lang="es-MX" dirty="0" smtClean="0"/>
              <a:t> );</a:t>
            </a:r>
            <a:br>
              <a:rPr lang="es-MX" dirty="0" smtClean="0"/>
            </a:br>
            <a:r>
              <a:rPr lang="es-MX" dirty="0" smtClean="0"/>
              <a:t/>
            </a:r>
            <a:br>
              <a:rPr lang="es-MX" dirty="0" smtClean="0"/>
            </a:br>
            <a:r>
              <a:rPr lang="es-MX" dirty="0" smtClean="0"/>
              <a:t>m_matBillboard._41 = 0.0f;</a:t>
            </a:r>
            <a:br>
              <a:rPr lang="es-MX" dirty="0" smtClean="0"/>
            </a:br>
            <a:r>
              <a:rPr lang="es-MX" dirty="0" smtClean="0"/>
              <a:t>m_matBillboard._42 = 0.0f;</a:t>
            </a:r>
            <a:br>
              <a:rPr lang="es-MX" dirty="0" smtClean="0"/>
            </a:br>
            <a:r>
              <a:rPr lang="es-MX" dirty="0" smtClean="0"/>
              <a:t>m_matBillboard._43 = 0.0f;</a:t>
            </a:r>
          </a:p>
          <a:p>
            <a:r>
              <a:rPr lang="es-MX" dirty="0" smtClean="0"/>
              <a:t>Creamos la matriz para escalar nuestro billboard</a:t>
            </a:r>
          </a:p>
          <a:p>
            <a:pPr lvl="1">
              <a:buNone/>
            </a:pPr>
            <a:r>
              <a:rPr lang="es-MX" dirty="0" smtClean="0"/>
              <a:t>D3DXMatrixScaling(&amp;temp,scale-&gt;</a:t>
            </a:r>
            <a:r>
              <a:rPr lang="es-MX" dirty="0" err="1" smtClean="0"/>
              <a:t>x,scale</a:t>
            </a:r>
            <a:r>
              <a:rPr lang="es-MX" dirty="0" smtClean="0"/>
              <a:t>-&gt;</a:t>
            </a:r>
            <a:r>
              <a:rPr lang="es-MX" dirty="0" err="1" smtClean="0"/>
              <a:t>y,scale</a:t>
            </a:r>
            <a:r>
              <a:rPr lang="es-MX" dirty="0" smtClean="0"/>
              <a:t>-&gt;z);</a:t>
            </a:r>
          </a:p>
          <a:p>
            <a:pPr lvl="1">
              <a:buNone/>
            </a:pPr>
            <a:r>
              <a:rPr lang="es-MX" dirty="0" smtClean="0"/>
              <a:t>// Multiplicamos  por la matriz billboard</a:t>
            </a:r>
            <a:br>
              <a:rPr lang="es-MX" dirty="0" smtClean="0"/>
            </a:br>
            <a:r>
              <a:rPr lang="es-MX" dirty="0" smtClean="0"/>
              <a:t>D3DXMATRIX </a:t>
            </a:r>
            <a:r>
              <a:rPr lang="es-MX" dirty="0" err="1" smtClean="0"/>
              <a:t>result</a:t>
            </a:r>
            <a:r>
              <a:rPr lang="es-MX" dirty="0" smtClean="0"/>
              <a:t>;</a:t>
            </a:r>
            <a:br>
              <a:rPr lang="es-MX" dirty="0" smtClean="0"/>
            </a:br>
            <a:r>
              <a:rPr lang="es-MX" dirty="0" smtClean="0"/>
              <a:t>D3DXMatrixMultiply(&amp;</a:t>
            </a:r>
            <a:r>
              <a:rPr lang="es-MX" dirty="0" err="1" smtClean="0"/>
              <a:t>result,&amp;matBillboardMatrix,&amp;temp</a:t>
            </a:r>
            <a:r>
              <a:rPr lang="es-MX" dirty="0" smtClean="0"/>
              <a:t>);</a:t>
            </a:r>
            <a:br>
              <a:rPr lang="es-MX" dirty="0" smtClean="0"/>
            </a:br>
            <a:r>
              <a:rPr lang="es-MX" dirty="0" smtClean="0"/>
              <a:t/>
            </a:r>
            <a:br>
              <a:rPr lang="es-MX" dirty="0" smtClean="0"/>
            </a:br>
            <a:r>
              <a:rPr lang="es-MX" dirty="0" smtClean="0"/>
              <a:t>Los ponemos como posiciones en el mundo</a:t>
            </a:r>
            <a:br>
              <a:rPr lang="es-MX" dirty="0" smtClean="0"/>
            </a:br>
            <a:r>
              <a:rPr lang="es-MX" dirty="0" smtClean="0"/>
              <a:t>result._41 = pos-&gt;x;</a:t>
            </a:r>
            <a:br>
              <a:rPr lang="es-MX" dirty="0" smtClean="0"/>
            </a:br>
            <a:r>
              <a:rPr lang="es-MX" dirty="0" smtClean="0"/>
              <a:t>result._42 = pos-&gt;y;</a:t>
            </a:r>
            <a:br>
              <a:rPr lang="es-MX" dirty="0" smtClean="0"/>
            </a:br>
            <a:r>
              <a:rPr lang="es-MX" dirty="0" smtClean="0"/>
              <a:t>result._43 = pos-&gt;z;</a:t>
            </a:r>
          </a:p>
          <a:p>
            <a:r>
              <a:rPr lang="es-MX" dirty="0" smtClean="0"/>
              <a:t>Posicionamos la matriz final como una matriz del mundo</a:t>
            </a:r>
            <a:br>
              <a:rPr lang="es-MX" dirty="0" smtClean="0"/>
            </a:br>
            <a:r>
              <a:rPr lang="es-MX" dirty="0" err="1" smtClean="0"/>
              <a:t>gDevice</a:t>
            </a:r>
            <a:r>
              <a:rPr lang="es-MX" dirty="0" smtClean="0"/>
              <a:t>-&gt;</a:t>
            </a:r>
            <a:r>
              <a:rPr lang="es-MX" dirty="0" err="1" smtClean="0"/>
              <a:t>SetTransform</a:t>
            </a:r>
            <a:r>
              <a:rPr lang="es-MX" dirty="0" smtClean="0"/>
              <a:t>(D3DTS_WORLD, &amp;</a:t>
            </a:r>
            <a:r>
              <a:rPr lang="es-MX" dirty="0" err="1" smtClean="0"/>
              <a:t>result</a:t>
            </a:r>
            <a:r>
              <a:rPr lang="es-MX" dirty="0" smtClean="0"/>
              <a:t> )</a:t>
            </a:r>
          </a:p>
          <a:p>
            <a:endParaRPr 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Sistemas de Partículas</a:t>
            </a:r>
            <a:endParaRPr lang="es-MX" dirty="0"/>
          </a:p>
        </p:txBody>
      </p:sp>
      <p:sp>
        <p:nvSpPr>
          <p:cNvPr id="3" name="2 Marcador de contenido"/>
          <p:cNvSpPr>
            <a:spLocks noGrp="1"/>
          </p:cNvSpPr>
          <p:nvPr>
            <p:ph idx="1"/>
          </p:nvPr>
        </p:nvSpPr>
        <p:spPr/>
        <p:txBody>
          <a:bodyPr/>
          <a:lstStyle/>
          <a:p>
            <a:r>
              <a:rPr lang="es-MX" dirty="0" smtClean="0"/>
              <a:t>Los sistemas de partículas son utilizados en los juegos para crear una gran cantidad de </a:t>
            </a:r>
            <a:r>
              <a:rPr lang="es-MX" dirty="0" smtClean="0"/>
              <a:t>efectos (explosiones, humo, sangre).</a:t>
            </a:r>
            <a:endParaRPr lang="es-MX" dirty="0" smtClean="0"/>
          </a:p>
          <a:p>
            <a:r>
              <a:rPr lang="es-MX" dirty="0" smtClean="0"/>
              <a:t>Un sistema de partículas es una colección de pequeños objetos, denominados partículas, que se comportan de un modo predefinido para simular distintos efectos gráficos como humo, nieve, fuego, chispas, explosiones, hojas volando al viento, vapor, 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r>
              <a:rPr lang="es-MX" dirty="0" smtClean="0"/>
              <a:t>Cada partícula posee propiedades que definen su comportamiento en el mundo así como su aspecto. Usualmente una partícula se encuentra compuesta por un pequeño mapa de bits aunque también podría ser un polígono o un conjunto de ellos.</a:t>
            </a:r>
            <a:endParaRPr lang="es-MX"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70</TotalTime>
  <Words>436</Words>
  <Application>Microsoft Office PowerPoint</Application>
  <PresentationFormat>Presentación en pantalla (4:3)</PresentationFormat>
  <Paragraphs>43</Paragraphs>
  <Slides>13</Slides>
  <Notes>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Metro</vt:lpstr>
      <vt:lpstr>Sistema Gráfico</vt:lpstr>
      <vt:lpstr>Temas</vt:lpstr>
      <vt:lpstr>Frustum Culling</vt:lpstr>
      <vt:lpstr>Diapositiva 4</vt:lpstr>
      <vt:lpstr>Ejemplos</vt:lpstr>
      <vt:lpstr>Billboard</vt:lpstr>
      <vt:lpstr>Creando un billboard</vt:lpstr>
      <vt:lpstr>Sistemas de Partículas</vt:lpstr>
      <vt:lpstr>Diapositiva 9</vt:lpstr>
      <vt:lpstr>Arquitectura de un sistema de partículas</vt:lpstr>
      <vt:lpstr>Estados de una partícula</vt:lpstr>
      <vt:lpstr>Diapositiva 12</vt:lpstr>
      <vt:lpstr>Conclusiones (problemáticas y soluciones)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Equipo graficas</dc:title>
  <dc:creator>Madrigal</dc:creator>
  <cp:lastModifiedBy>Ingrid Voss</cp:lastModifiedBy>
  <cp:revision>8</cp:revision>
  <dcterms:created xsi:type="dcterms:W3CDTF">2009-11-02T17:51:29Z</dcterms:created>
  <dcterms:modified xsi:type="dcterms:W3CDTF">2009-11-03T01:16:42Z</dcterms:modified>
</cp:coreProperties>
</file>