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66" r:id="rId3"/>
    <p:sldId id="270" r:id="rId4"/>
    <p:sldId id="272" r:id="rId5"/>
    <p:sldId id="271" r:id="rId6"/>
    <p:sldId id="262" r:id="rId7"/>
    <p:sldId id="257" r:id="rId8"/>
    <p:sldId id="263" r:id="rId9"/>
    <p:sldId id="258" r:id="rId10"/>
    <p:sldId id="264" r:id="rId11"/>
    <p:sldId id="273" r:id="rId12"/>
    <p:sldId id="269" r:id="rId13"/>
    <p:sldId id="267" r:id="rId14"/>
    <p:sldId id="26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7" Type="http://schemas.openxmlformats.org/officeDocument/2006/relationships/hyperlink" Target="https://www.abs.gov.au/AUSSTATS/abs@.nsf/DetailsPage/1259.0.30.001July%202011?OpenDocu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ra.com.au/australian-postcode-location-data/" TargetMode="External"/><Relationship Id="rId5" Type="http://schemas.openxmlformats.org/officeDocument/2006/relationships/hyperlink" Target="https://lukesingham.com/map-of-australia-using-osm-psma-and-shiny/" TargetMode="External"/><Relationship Id="rId4" Type="http://schemas.openxmlformats.org/officeDocument/2006/relationships/hyperlink" Target="https://www.abs.gov.au/AUSSTATS/abs@.nsf/DetailsPage/3235.02018?OpenDocument&amp;fbclid=IwAR3MbUIdzLK3lxAr7cz6m6rVKCujI1wlFi9XqC1uwlUEXHkJRTWkM6YwR2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62703-B7AF-BB45-B82D-74F3DC334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Annalect</a:t>
            </a:r>
            <a:r>
              <a:rPr lang="en-US" dirty="0"/>
              <a:t> Problem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07A65E-AB86-4A48-B301-FDC937CF1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Vivienne</a:t>
            </a:r>
          </a:p>
        </p:txBody>
      </p:sp>
    </p:spTree>
    <p:extLst>
      <p:ext uri="{BB962C8B-B14F-4D97-AF65-F5344CB8AC3E}">
        <p14:creationId xmlns:p14="http://schemas.microsoft.com/office/powerpoint/2010/main" val="15926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Decide on a metric to allocate prioritization of new ACUs w/n states</a:t>
            </a:r>
          </a:p>
          <a:p>
            <a:pPr lvl="1"/>
            <a:r>
              <a:rPr lang="en-US" dirty="0"/>
              <a:t>Ratio of (% Old-age population distribution across states) and (% ACU capacity distribution across states)</a:t>
            </a:r>
          </a:p>
          <a:p>
            <a:pPr lvl="1"/>
            <a:r>
              <a:rPr lang="en-US" dirty="0"/>
              <a:t>If Ratio &gt; 1 then there are more old-age people than ACUs in a state</a:t>
            </a:r>
          </a:p>
          <a:p>
            <a:pPr lvl="1"/>
            <a:r>
              <a:rPr lang="en-US" dirty="0"/>
              <a:t>If Ratio &lt; 1 then there are more ACUs than old-age people in a state</a:t>
            </a:r>
          </a:p>
          <a:p>
            <a:pPr lvl="1"/>
            <a:r>
              <a:rPr lang="en-US" dirty="0"/>
              <a:t>Priority for building ACUs will go to states with higher metric value</a:t>
            </a:r>
          </a:p>
          <a:p>
            <a:r>
              <a:rPr lang="en-US" dirty="0"/>
              <a:t>Decide on a performance metric that will make all states content with the decision (fair or just)</a:t>
            </a:r>
          </a:p>
          <a:p>
            <a:pPr lvl="1"/>
            <a:r>
              <a:rPr lang="en-US" dirty="0"/>
              <a:t>% improvement with the ACU-Population ratio</a:t>
            </a:r>
          </a:p>
          <a:p>
            <a:r>
              <a:rPr lang="en-US" dirty="0"/>
              <a:t>Git and GitHub for versioning</a:t>
            </a:r>
          </a:p>
          <a:p>
            <a:pPr lvl="1"/>
            <a:r>
              <a:rPr lang="en-US" dirty="0"/>
              <a:t>Code is available upon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B52-92BA-1743-8C0A-C51EF47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States with the Highest</a:t>
            </a:r>
            <a:br>
              <a:rPr lang="en-US" dirty="0"/>
            </a:br>
            <a:r>
              <a:rPr lang="en-US" b="1" dirty="0"/>
              <a:t>Ratio %</a:t>
            </a:r>
            <a:r>
              <a:rPr lang="en-US" b="1" dirty="0" err="1"/>
              <a:t>Popn</a:t>
            </a:r>
            <a:r>
              <a:rPr lang="en-US" b="1" dirty="0"/>
              <a:t>-%ACU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BBA36-68D2-BD43-9E5F-80FA8269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063"/>
            <a:ext cx="10515600" cy="4226462"/>
          </a:xfr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E1C9B5-FE24-7843-9928-5CAF8E0008AC}"/>
              </a:ext>
            </a:extLst>
          </p:cNvPr>
          <p:cNvSpPr/>
          <p:nvPr/>
        </p:nvSpPr>
        <p:spPr>
          <a:xfrm>
            <a:off x="838200" y="2707105"/>
            <a:ext cx="10603832" cy="18889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0EC410-DC10-2E4A-8493-5458B17B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6EE2C6-6B4A-4D4C-BF99-28B9AC7A7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365389"/>
              </p:ext>
            </p:extLst>
          </p:nvPr>
        </p:nvGraphicFramePr>
        <p:xfrm>
          <a:off x="838200" y="1825625"/>
          <a:ext cx="10515255" cy="222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255">
                  <a:extLst>
                    <a:ext uri="{9D8B030D-6E8A-4147-A177-3AD203B41FA5}">
                      <a16:colId xmlns:a16="http://schemas.microsoft.com/office/drawing/2014/main" val="3470271529"/>
                    </a:ext>
                  </a:extLst>
                </a:gridCol>
              </a:tblGrid>
              <a:tr h="1047854">
                <a:tc>
                  <a:txBody>
                    <a:bodyPr/>
                    <a:lstStyle/>
                    <a:p>
                      <a:pPr algn="l" fontAlgn="b"/>
                      <a:r>
                        <a:rPr lang="en-PH" sz="1600" u="none" strike="noStrike" dirty="0">
                          <a:effectLst/>
                        </a:rPr>
                        <a:t>(PROPOSED_ACU_CAPACITY + CURRENT_ACU_CAPACITY)/POPULATION = NUM_IN_1K / 1K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0" marR="19680" marT="9525" marB="0" anchor="ctr"/>
                </a:tc>
                <a:extLst>
                  <a:ext uri="{0D108BD9-81ED-4DB2-BD59-A6C34878D82A}">
                    <a16:rowId xmlns:a16="http://schemas.microsoft.com/office/drawing/2014/main" val="655254766"/>
                  </a:ext>
                </a:extLst>
              </a:tr>
              <a:tr h="1177988">
                <a:tc>
                  <a:txBody>
                    <a:bodyPr/>
                    <a:lstStyle/>
                    <a:p>
                      <a:pPr algn="l" fontAlgn="b"/>
                      <a:r>
                        <a:rPr lang="en-PH" sz="1600" u="none" strike="noStrike" dirty="0">
                          <a:effectLst/>
                        </a:rPr>
                        <a:t>PROPOSED_ACU_CAPACITY = (NUM_IN_1K * POPULATION) - (1K * ACU)/1K</a:t>
                      </a:r>
                    </a:p>
                  </a:txBody>
                  <a:tcPr marL="19680" marR="19680" marT="9525" marB="0" anchor="ctr"/>
                </a:tc>
                <a:extLst>
                  <a:ext uri="{0D108BD9-81ED-4DB2-BD59-A6C34878D82A}">
                    <a16:rowId xmlns:a16="http://schemas.microsoft.com/office/drawing/2014/main" val="150307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8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1:</a:t>
            </a:r>
            <a:br>
              <a:rPr lang="en-US" dirty="0"/>
            </a:br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98328"/>
              </p:ext>
            </p:extLst>
          </p:nvPr>
        </p:nvGraphicFramePr>
        <p:xfrm>
          <a:off x="838200" y="1686242"/>
          <a:ext cx="105156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969795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943726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At least 20 in 1000  has access to ACU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18.0401528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At least 20 in 1K, ages 50 and above should have access to an ACU in their state</a:t>
            </a:r>
          </a:p>
          <a:p>
            <a:r>
              <a:rPr lang="en-US" sz="1200" dirty="0"/>
              <a:t>Current Total: 176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322975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CFAD-F43C-B847-A702-35E595A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2D4A-BAF3-3D43-A20D-4A432113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population data gathered for Other Territories (misrepresentation)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38043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r>
              <a:rPr lang="en-US" dirty="0"/>
              <a:t>Population by Age and Sex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LGA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DB00-60B0-014D-ABE9-1562E8D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 Care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34A7-4739-6344-B299-D733732B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Each Age Care Unit has a capacity of 90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At least 20 in 1000 Australian residents, ages 50 and above should have access to an ACU in their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1:</a:t>
            </a:r>
            <a:br>
              <a:rPr lang="en-US" dirty="0"/>
            </a:br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86242"/>
          <a:ext cx="105156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969795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943726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At least 20 in 1000  has access to ACU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18.0401528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At least 20 in 1K, ages 50 and above should have access to an ACU in their state</a:t>
            </a:r>
          </a:p>
          <a:p>
            <a:r>
              <a:rPr lang="en-US" sz="1200" dirty="0"/>
              <a:t>Current Total: 176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405226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DB00-60B0-014D-ABE9-1562E8D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 Care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34A7-4739-6344-B299-D733732B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Each Age Care Unit has a capacity of 90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Introduce improvements to population and age care units ratio to </a:t>
            </a:r>
            <a:r>
              <a:rPr lang="en-US" b="1" dirty="0"/>
              <a:t>all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1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2:</a:t>
            </a:r>
            <a:br>
              <a:rPr lang="en-US" dirty="0"/>
            </a:br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19079"/>
              </p:ext>
            </p:extLst>
          </p:nvPr>
        </p:nvGraphicFramePr>
        <p:xfrm>
          <a:off x="838200" y="1686242"/>
          <a:ext cx="10515601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26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320263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1541620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299896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  <a:gridCol w="2299896">
                  <a:extLst>
                    <a:ext uri="{9D8B030D-6E8A-4147-A177-3AD203B41FA5}">
                      <a16:colId xmlns:a16="http://schemas.microsoft.com/office/drawing/2014/main" val="2093363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% Improvement from Current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27.5669669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27.8883238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25.5804345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22.9232587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30.1745317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25.5416446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22.044305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18.0401528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Introduce improvements to population and age care units ratio to all states</a:t>
            </a:r>
          </a:p>
          <a:p>
            <a:r>
              <a:rPr lang="en-US" sz="1200" dirty="0"/>
              <a:t>Current Total: 196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34575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051-EFAB-2F47-9839-B849612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C2DD-A0C7-E84A-A3A9-2E70D4E3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ratio of old-age population distribution, and available Age Care Units (ACU) across </a:t>
            </a:r>
            <a:r>
              <a:rPr lang="en-US" b="1" dirty="0"/>
              <a:t>states</a:t>
            </a:r>
            <a:r>
              <a:rPr lang="en-US" dirty="0"/>
              <a:t> (or better yet, suburbs) should be as close as possible.</a:t>
            </a:r>
          </a:p>
          <a:p>
            <a:pPr lvl="1"/>
            <a:r>
              <a:rPr lang="en-US" dirty="0"/>
              <a:t>If NSW contains 15% of the old-age population, then about 15% of the ACUs should be in NSW.</a:t>
            </a:r>
          </a:p>
          <a:p>
            <a:r>
              <a:rPr lang="en-US" dirty="0"/>
              <a:t>The ratio of old-age population and the availability of ACUs should be same across all states</a:t>
            </a:r>
          </a:p>
          <a:p>
            <a:pPr lvl="1"/>
            <a:r>
              <a:rPr lang="en-US" dirty="0"/>
              <a:t>If 1 in 35 NSW residents has access to ACU, then this ratio should also hold true for all other Australian states.</a:t>
            </a:r>
          </a:p>
          <a:p>
            <a:r>
              <a:rPr lang="en-US" dirty="0"/>
              <a:t>The scenarios above are too ideal for the real world, so introduce </a:t>
            </a:r>
            <a:r>
              <a:rPr lang="en-US" dirty="0" err="1"/>
              <a:t>socialised</a:t>
            </a:r>
            <a:r>
              <a:rPr lang="en-US" dirty="0"/>
              <a:t> improvements population-ACU ratio across all states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8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E64A-69AB-984E-9DB5-1370E966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population arranged by age and location</a:t>
            </a:r>
          </a:p>
          <a:p>
            <a:r>
              <a:rPr lang="en-US" dirty="0"/>
              <a:t>Gather data regarding the location, and capacity of existing aged care units</a:t>
            </a:r>
          </a:p>
          <a:p>
            <a:r>
              <a:rPr lang="en-US" dirty="0"/>
              <a:t>Merge the two data sources and decide the best possible location for the 200 new aged care units</a:t>
            </a:r>
          </a:p>
          <a:p>
            <a:r>
              <a:rPr lang="en-US" dirty="0"/>
              <a:t>Rank states depending on which ones needs the most number of new ACUs</a:t>
            </a:r>
          </a:p>
          <a:p>
            <a:r>
              <a:rPr lang="en-US" dirty="0"/>
              <a:t>Provide visualisation to effectively report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B52-92BA-1743-8C0A-C51EF47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States with the Highest</a:t>
            </a:r>
            <a:br>
              <a:rPr lang="en-US" dirty="0"/>
            </a:br>
            <a:r>
              <a:rPr lang="en-US" b="1" dirty="0"/>
              <a:t>Ratio %</a:t>
            </a:r>
            <a:r>
              <a:rPr lang="en-US" b="1" dirty="0" err="1"/>
              <a:t>Popn</a:t>
            </a:r>
            <a:r>
              <a:rPr lang="en-US" b="1" dirty="0"/>
              <a:t>-%ACU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BBA36-68D2-BD43-9E5F-80FA8269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063"/>
            <a:ext cx="10515600" cy="4226462"/>
          </a:xfr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E1C9B5-FE24-7843-9928-5CAF8E0008AC}"/>
              </a:ext>
            </a:extLst>
          </p:cNvPr>
          <p:cNvSpPr/>
          <p:nvPr/>
        </p:nvSpPr>
        <p:spPr>
          <a:xfrm>
            <a:off x="838200" y="2707105"/>
            <a:ext cx="10603832" cy="18889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Visualise the problem using </a:t>
            </a:r>
            <a:r>
              <a:rPr lang="en-US" dirty="0" err="1"/>
              <a:t>RShiny</a:t>
            </a:r>
            <a:endParaRPr lang="en-US" dirty="0"/>
          </a:p>
          <a:p>
            <a:pPr lvl="1"/>
            <a:r>
              <a:rPr lang="en-US" dirty="0"/>
              <a:t>Mark the physical location of aged care units in the Australian map. Use leaflet library, and Local Government Area (LGA) shape data</a:t>
            </a:r>
          </a:p>
          <a:p>
            <a:pPr lvl="1"/>
            <a:r>
              <a:rPr lang="en-US" dirty="0"/>
              <a:t>Color the LGAs depending on the old-age population density.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RShiny</a:t>
            </a:r>
            <a:r>
              <a:rPr lang="en-US" dirty="0">
                <a:solidFill>
                  <a:srgbClr val="FF0000"/>
                </a:solidFill>
              </a:rPr>
              <a:t>, Leaflet, </a:t>
            </a:r>
            <a:r>
              <a:rPr lang="en-US" dirty="0" err="1">
                <a:solidFill>
                  <a:srgbClr val="FF0000"/>
                </a:solidFill>
              </a:rPr>
              <a:t>GeoJSON</a:t>
            </a:r>
            <a:r>
              <a:rPr lang="en-US" dirty="0">
                <a:solidFill>
                  <a:srgbClr val="FF0000"/>
                </a:solidFill>
              </a:rPr>
              <a:t>, Mac terminal for processing shapefile data</a:t>
            </a:r>
          </a:p>
          <a:p>
            <a:r>
              <a:rPr lang="en-US" dirty="0"/>
              <a:t>Merge population data with aged care units data</a:t>
            </a:r>
          </a:p>
          <a:p>
            <a:pPr lvl="1"/>
            <a:r>
              <a:rPr lang="en-US" dirty="0"/>
              <a:t>The tricky part is getting data with matching location granularity (smallest possible)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tidyr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836</Words>
  <Application>Microsoft Macintosh PowerPoint</Application>
  <PresentationFormat>Widescreen</PresentationFormat>
  <Paragraphs>190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Annalect Problem Set</vt:lpstr>
      <vt:lpstr>Allocation of 200 New Age Care Units</vt:lpstr>
      <vt:lpstr>Proposal 1: Allocation of 200 New Aged Care Units</vt:lpstr>
      <vt:lpstr>Allocation of 200 New Age Care Units</vt:lpstr>
      <vt:lpstr>Proposal 2: Allocation of 200 New Aged Care Units</vt:lpstr>
      <vt:lpstr>Hypothesis</vt:lpstr>
      <vt:lpstr>Methodology</vt:lpstr>
      <vt:lpstr>Focus on States with the Highest Ratio %Popn-%ACU</vt:lpstr>
      <vt:lpstr>Technical Methodology</vt:lpstr>
      <vt:lpstr>Technical Methodology</vt:lpstr>
      <vt:lpstr>Focus on States with the Highest Ratio %Popn-%ACU</vt:lpstr>
      <vt:lpstr>Formula Used</vt:lpstr>
      <vt:lpstr>Proposal 1: Allocation of 200 New Aged Care Units</vt:lpstr>
      <vt:lpstr>Issues</vt:lpstr>
      <vt:lpstr>Sources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2020-02-15T21:35:06Z</dcterms:created>
  <dcterms:modified xsi:type="dcterms:W3CDTF">2020-02-18T15:28:46Z</dcterms:modified>
</cp:coreProperties>
</file>