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66" r:id="rId3"/>
    <p:sldId id="270" r:id="rId4"/>
    <p:sldId id="272" r:id="rId5"/>
    <p:sldId id="271" r:id="rId6"/>
    <p:sldId id="262" r:id="rId7"/>
    <p:sldId id="257" r:id="rId8"/>
    <p:sldId id="263" r:id="rId9"/>
    <p:sldId id="258" r:id="rId10"/>
    <p:sldId id="264" r:id="rId11"/>
    <p:sldId id="273" r:id="rId12"/>
    <p:sldId id="269" r:id="rId13"/>
    <p:sldId id="267" r:id="rId14"/>
    <p:sldId id="265" r:id="rId15"/>
    <p:sldId id="256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6E7A-20AD-974C-B880-153D8C44A64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3C90-4626-814B-837F-264CA2EC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DC03-7CEF-E94B-BBF3-8D4FE7CE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60814-BB7C-0F44-B71F-FED36ACA5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C886-93C4-D04A-B60C-66C505B4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28D-1FEC-0740-910B-FC975BF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4161-0344-B046-BE34-DD94DD3B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6F3B-EE97-2947-AEDD-B90748E1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E68A-A060-A146-8542-A2B1A64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B33A-F253-B34F-8F16-E90DAEF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1850-253E-9840-8735-9577B0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20AC-E6E5-A44D-8263-A03F87F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63142-FA80-F846-8123-17983012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804F-B5D0-2F45-9881-D40E2D8B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6D72-024A-DB42-93D6-6AFF207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3046-510A-EA4C-BBAA-1732711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B33F-047A-9947-8289-9D2D18D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1FA-9AE7-4F4B-B337-5CA87CB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64F5-5F55-EA41-AAC5-FB843363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98F0-FB02-1E4D-A73B-D38F0E0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2AEB-CD74-2344-9D86-E7A3F29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A732-A6D9-B144-BBC6-E7B4D92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325-6347-8648-9964-EF13245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00A5-D8A2-A149-B94A-4346F66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F19E-1943-4048-881B-6CAD3BCB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F268-F4CC-D04C-B63A-83835F8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6A8-DD22-DE45-9C97-BA294C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7003-1A15-C14B-B592-6C18565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CA67-4476-7E43-9A2F-456C6201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BE1B1-D178-7A4D-ADAD-80912017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70B7-DEFD-D24B-8DD7-81A47CC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AEAD-0D31-3646-9DD2-103C28A6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94E-E6C0-7842-93B5-717178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5F1-2436-0642-9AD5-E2C7FA81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97A5-FE81-9940-B802-74666544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A55C-AC57-E04B-80EE-99A32123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3FB9-9076-1145-B771-FA2EA9A2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2880-5F61-3844-BAAC-88028658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6A57-3B1F-DA41-AE0A-0C56A68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1C1-4BF4-0048-8C64-77EF292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0097-E6B2-094F-BD1E-D96EBF7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546-C82E-9F43-A8AC-B847943F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FCB2-707D-0140-87E3-65A78C6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41E1-CEBE-C340-BE26-72D4B47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1BF4-1610-1A44-9851-32CFF1D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5DB09-86C6-8B48-9339-B9B897D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416B-1D81-F14D-A361-7E7DF7A2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4D9A-C2D8-5745-A7EF-8DC92F4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B21-FCB0-C04C-827D-1AE3875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9EA-28E0-BB47-8CCF-E38A5B2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C93F-94F7-AB40-84EC-1C4F075D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B7A7-053D-9144-B9C1-FDDD941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26C1-4BA6-5C4E-8D5A-806A8ECE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AE1E-0012-AD48-B710-F487632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DB38-ED5E-444A-9664-E839691E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0977-AC4E-0345-B3B4-CC932D9ED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5D429-6865-5D46-976C-D6111F80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F25A-D7E6-C543-B4B9-ED08F68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3124-CA8C-D241-B71D-BAF32AB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8E69-0BC5-C24B-9A16-57C10F5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824D-1FF8-9D4D-9B1C-7AA74C72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59F2-6C20-5D4E-8D58-C5E18CD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B8-7A8F-1341-881F-3E4F98E9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CA26-8E9F-3242-89F7-C51D49D2B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EFDF-1307-E94B-81AC-BE0651EE9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-agedcaredata.gov.au/Resources/Access-data/2019/September/Aged-care-service-list-30-June-2019" TargetMode="External"/><Relationship Id="rId7" Type="http://schemas.openxmlformats.org/officeDocument/2006/relationships/hyperlink" Target="https://www.abs.gov.au/AUSSTATS/abs@.nsf/DetailsPage/1259.0.30.001July%202011?OpenDocu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ra.com.au/australian-postcode-location-data/" TargetMode="External"/><Relationship Id="rId5" Type="http://schemas.openxmlformats.org/officeDocument/2006/relationships/hyperlink" Target="https://lukesingham.com/map-of-australia-using-osm-psma-and-shiny/" TargetMode="External"/><Relationship Id="rId4" Type="http://schemas.openxmlformats.org/officeDocument/2006/relationships/hyperlink" Target="https://www.abs.gov.au/AUSSTATS/abs@.nsf/DetailsPage/3235.02018?OpenDocument&amp;fbclid=IwAR3MbUIdzLK3lxAr7cz6m6rVKCujI1wlFi9XqC1uwlUEXHkJRTWkM6YwR2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62703-B7AF-BB45-B82D-74F3DC334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Annalect</a:t>
            </a:r>
            <a:r>
              <a:rPr lang="en-US" dirty="0"/>
              <a:t> Problem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07A65E-AB86-4A48-B301-FDC937CF1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Vivienne</a:t>
            </a:r>
          </a:p>
        </p:txBody>
      </p:sp>
    </p:spTree>
    <p:extLst>
      <p:ext uri="{BB962C8B-B14F-4D97-AF65-F5344CB8AC3E}">
        <p14:creationId xmlns:p14="http://schemas.microsoft.com/office/powerpoint/2010/main" val="15926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Technical</a:t>
            </a:r>
            <a:r>
              <a:rPr lang="en-US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C1D9-9F25-EF4C-AAE7-FD3FE9B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Decide on a metric to allocate prioritization of new ACUs w/n states</a:t>
            </a:r>
          </a:p>
          <a:p>
            <a:pPr lvl="1"/>
            <a:r>
              <a:rPr lang="en-US" dirty="0"/>
              <a:t>Ratio of (% Old-age population distribution across states) and (% ACU capacity distribution across states)</a:t>
            </a:r>
          </a:p>
          <a:p>
            <a:pPr lvl="1"/>
            <a:r>
              <a:rPr lang="en-US" dirty="0"/>
              <a:t>If Ratio &gt; 1 then there are more old-age people than ACUs in a state</a:t>
            </a:r>
          </a:p>
          <a:p>
            <a:pPr lvl="1"/>
            <a:r>
              <a:rPr lang="en-US" dirty="0"/>
              <a:t>If Ratio &lt; 1 then there are more ACUs than old-age people in a state</a:t>
            </a:r>
          </a:p>
          <a:p>
            <a:pPr lvl="1"/>
            <a:r>
              <a:rPr lang="en-US" dirty="0"/>
              <a:t>Priority for building ACUs will go to states with higher metric value</a:t>
            </a:r>
          </a:p>
          <a:p>
            <a:r>
              <a:rPr lang="en-US" dirty="0"/>
              <a:t>Decide on a performance metric that will make all states content with the decision (fair or just)</a:t>
            </a:r>
          </a:p>
          <a:p>
            <a:pPr lvl="1"/>
            <a:r>
              <a:rPr lang="en-US" dirty="0"/>
              <a:t>% improvement with the ACU-Population ratio</a:t>
            </a:r>
          </a:p>
          <a:p>
            <a:r>
              <a:rPr lang="en-US" dirty="0"/>
              <a:t>Git and GitHub for versioning</a:t>
            </a:r>
          </a:p>
          <a:p>
            <a:pPr lvl="1"/>
            <a:r>
              <a:rPr lang="en-US" dirty="0"/>
              <a:t>Code is available upon request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B52-92BA-1743-8C0A-C51EF47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States with the Highest</a:t>
            </a:r>
            <a:br>
              <a:rPr lang="en-US" dirty="0"/>
            </a:br>
            <a:r>
              <a:rPr lang="en-US" b="1" dirty="0"/>
              <a:t>Ratio %</a:t>
            </a:r>
            <a:r>
              <a:rPr lang="en-US" b="1" dirty="0" err="1"/>
              <a:t>Popn</a:t>
            </a:r>
            <a:r>
              <a:rPr lang="en-US" b="1" dirty="0"/>
              <a:t>-%ACU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BBA36-68D2-BD43-9E5F-80FA8269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063"/>
            <a:ext cx="10515600" cy="4226462"/>
          </a:xfr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E1C9B5-FE24-7843-9928-5CAF8E0008AC}"/>
              </a:ext>
            </a:extLst>
          </p:cNvPr>
          <p:cNvSpPr/>
          <p:nvPr/>
        </p:nvSpPr>
        <p:spPr>
          <a:xfrm>
            <a:off x="838200" y="2707105"/>
            <a:ext cx="10603832" cy="18889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0EC410-DC10-2E4A-8493-5458B17B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6EE2C6-6B4A-4D4C-BF99-28B9AC7A7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365389"/>
              </p:ext>
            </p:extLst>
          </p:nvPr>
        </p:nvGraphicFramePr>
        <p:xfrm>
          <a:off x="838200" y="1825625"/>
          <a:ext cx="10515255" cy="2225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255">
                  <a:extLst>
                    <a:ext uri="{9D8B030D-6E8A-4147-A177-3AD203B41FA5}">
                      <a16:colId xmlns:a16="http://schemas.microsoft.com/office/drawing/2014/main" val="3470271529"/>
                    </a:ext>
                  </a:extLst>
                </a:gridCol>
              </a:tblGrid>
              <a:tr h="1047854">
                <a:tc>
                  <a:txBody>
                    <a:bodyPr/>
                    <a:lstStyle/>
                    <a:p>
                      <a:pPr algn="l" fontAlgn="b"/>
                      <a:r>
                        <a:rPr lang="en-PH" sz="1600" u="none" strike="noStrike" dirty="0">
                          <a:effectLst/>
                        </a:rPr>
                        <a:t>(PROPOSED_ACU_CAPACITY + CURRENT_ACU_CAPACITY)/POPULATION = NUM_IN_1K / 1K</a:t>
                      </a:r>
                      <a:endParaRPr lang="en-P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0" marR="19680" marT="9525" marB="0" anchor="ctr"/>
                </a:tc>
                <a:extLst>
                  <a:ext uri="{0D108BD9-81ED-4DB2-BD59-A6C34878D82A}">
                    <a16:rowId xmlns:a16="http://schemas.microsoft.com/office/drawing/2014/main" val="655254766"/>
                  </a:ext>
                </a:extLst>
              </a:tr>
              <a:tr h="1177988">
                <a:tc>
                  <a:txBody>
                    <a:bodyPr/>
                    <a:lstStyle/>
                    <a:p>
                      <a:pPr algn="l" fontAlgn="b"/>
                      <a:r>
                        <a:rPr lang="en-PH" sz="1600" u="none" strike="noStrike" dirty="0">
                          <a:effectLst/>
                        </a:rPr>
                        <a:t>PROPOSED_ACU_CAPACITY = (NUM_IN_1K * POPULATION) - (1K * ACU)/1K</a:t>
                      </a:r>
                    </a:p>
                  </a:txBody>
                  <a:tcPr marL="19680" marR="19680" marT="9525" marB="0" anchor="ctr"/>
                </a:tc>
                <a:extLst>
                  <a:ext uri="{0D108BD9-81ED-4DB2-BD59-A6C34878D82A}">
                    <a16:rowId xmlns:a16="http://schemas.microsoft.com/office/drawing/2014/main" val="150307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8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0E7-1BD6-E04E-8D7A-E1BA2596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1:</a:t>
            </a:r>
            <a:br>
              <a:rPr lang="en-US" dirty="0"/>
            </a:br>
            <a:r>
              <a:rPr lang="en-US" dirty="0"/>
              <a:t>Allocation of 200 New Aged Care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729BB-67BF-B841-9539-A14B42D8C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398328"/>
              </p:ext>
            </p:extLst>
          </p:nvPr>
        </p:nvGraphicFramePr>
        <p:xfrm>
          <a:off x="838200" y="1686242"/>
          <a:ext cx="1051560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43041516"/>
                    </a:ext>
                  </a:extLst>
                </a:gridCol>
                <a:gridCol w="2969795">
                  <a:extLst>
                    <a:ext uri="{9D8B030D-6E8A-4147-A177-3AD203B41FA5}">
                      <a16:colId xmlns:a16="http://schemas.microsoft.com/office/drawing/2014/main" val="180082217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50480389"/>
                    </a:ext>
                  </a:extLst>
                </a:gridCol>
                <a:gridCol w="2943726">
                  <a:extLst>
                    <a:ext uri="{9D8B030D-6E8A-4147-A177-3AD203B41FA5}">
                      <a16:colId xmlns:a16="http://schemas.microsoft.com/office/drawing/2014/main" val="29475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X in 1000 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Proposed ACUs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At least 20 in 1000  has access to ACU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VIC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QLD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71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TAS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1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67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18.0401528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255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CBB06C-78AB-4C47-A1C6-53599E4C8BF4}"/>
              </a:ext>
            </a:extLst>
          </p:cNvPr>
          <p:cNvSpPr/>
          <p:nvPr/>
        </p:nvSpPr>
        <p:spPr>
          <a:xfrm>
            <a:off x="4848726" y="5958522"/>
            <a:ext cx="725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Assumption: Each Age Care Unit has a capacity of 90</a:t>
            </a:r>
          </a:p>
          <a:p>
            <a:r>
              <a:rPr lang="en-US" sz="1200" dirty="0"/>
              <a:t>Goal: At least 20 in 1K, ages 50 and above should have access to an ACU in their state</a:t>
            </a:r>
          </a:p>
          <a:p>
            <a:r>
              <a:rPr lang="en-US" sz="1200" dirty="0"/>
              <a:t>Current Total: 176 (for leeway and Other Territories)</a:t>
            </a:r>
          </a:p>
        </p:txBody>
      </p:sp>
    </p:spTree>
    <p:extLst>
      <p:ext uri="{BB962C8B-B14F-4D97-AF65-F5344CB8AC3E}">
        <p14:creationId xmlns:p14="http://schemas.microsoft.com/office/powerpoint/2010/main" val="322975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CFAD-F43C-B847-A702-35E595AA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2D4A-BAF3-3D43-A20D-4A432113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population data gathered for Other Territories (misrepresentation)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38043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CEB95-69CA-A146-BE1D-261779E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200 New Aged Care Units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AD7E2-7F49-0B40-ACCE-FC0DDB21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67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54315C-A826-3949-A746-9CC6E781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21513"/>
              </p:ext>
            </p:extLst>
          </p:nvPr>
        </p:nvGraphicFramePr>
        <p:xfrm>
          <a:off x="838200" y="1464678"/>
          <a:ext cx="10515600" cy="432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505123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0155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1921016"/>
                    </a:ext>
                  </a:extLst>
                </a:gridCol>
                <a:gridCol w="2382487">
                  <a:extLst>
                    <a:ext uri="{9D8B030D-6E8A-4147-A177-3AD203B41FA5}">
                      <a16:colId xmlns:a16="http://schemas.microsoft.com/office/drawing/2014/main" val="2352901676"/>
                    </a:ext>
                  </a:extLst>
                </a:gridCol>
                <a:gridCol w="1823753">
                  <a:extLst>
                    <a:ext uri="{9D8B030D-6E8A-4147-A177-3AD203B41FA5}">
                      <a16:colId xmlns:a16="http://schemas.microsoft.com/office/drawing/2014/main" val="3979451838"/>
                    </a:ext>
                  </a:extLst>
                </a:gridCol>
              </a:tblGrid>
              <a:tr h="10593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ACU Distribution by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Population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Ratio of ACU </a:t>
                      </a:r>
                      <a:r>
                        <a:rPr lang="en-US" b="0" dirty="0" err="1"/>
                        <a:t>Distrib</a:t>
                      </a:r>
                      <a:r>
                        <a:rPr lang="en-US" b="0" dirty="0"/>
                        <a:t> and Population </a:t>
                      </a:r>
                      <a:r>
                        <a:rPr lang="en-US" b="0" dirty="0" err="1"/>
                        <a:t>Distrib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12382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59,423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81580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120,857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26209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834,753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89153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211,885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12198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QLD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166,2089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24918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2,695,373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41376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2,096,751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33994"/>
                  </a:ext>
                </a:extLst>
              </a:tr>
              <a:tr h="408674"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649,483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8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57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3B59-EFFC-8642-9D01-47A40B2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5BF5-8A23-DA4B-9C07-06CDED25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version of the 2016 aged care units data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 - now in 2019</a:t>
            </a:r>
          </a:p>
          <a:p>
            <a:r>
              <a:rPr lang="en-US" dirty="0"/>
              <a:t>Population by Age and Sex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Creation of </a:t>
            </a:r>
            <a:r>
              <a:rPr lang="en-US" dirty="0" err="1"/>
              <a:t>GeoJSON</a:t>
            </a:r>
            <a:r>
              <a:rPr lang="en-US" dirty="0"/>
              <a:t> file for Australian postcodes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Postcode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LGA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DB00-60B0-014D-ABE9-1562E8D7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200 New Age Care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34A7-4739-6344-B299-D733732B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Each Age Care Unit has a capacity of 90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At least 20 in 1000 Australian residents, ages 50 and above should have access to an ACU in their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0E7-1BD6-E04E-8D7A-E1BA2596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1:</a:t>
            </a:r>
            <a:br>
              <a:rPr lang="en-US" dirty="0"/>
            </a:br>
            <a:r>
              <a:rPr lang="en-US" dirty="0"/>
              <a:t>Allocation of 200 New Aged Care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729BB-67BF-B841-9539-A14B42D8C9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86242"/>
          <a:ext cx="1051560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43041516"/>
                    </a:ext>
                  </a:extLst>
                </a:gridCol>
                <a:gridCol w="2969795">
                  <a:extLst>
                    <a:ext uri="{9D8B030D-6E8A-4147-A177-3AD203B41FA5}">
                      <a16:colId xmlns:a16="http://schemas.microsoft.com/office/drawing/2014/main" val="180082217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50480389"/>
                    </a:ext>
                  </a:extLst>
                </a:gridCol>
                <a:gridCol w="2943726">
                  <a:extLst>
                    <a:ext uri="{9D8B030D-6E8A-4147-A177-3AD203B41FA5}">
                      <a16:colId xmlns:a16="http://schemas.microsoft.com/office/drawing/2014/main" val="29475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X in 1000 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Proposed ACUs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At least 20 in 1000  has access to ACU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VIC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QLD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71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TAS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P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1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P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67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18.0401528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255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CBB06C-78AB-4C47-A1C6-53599E4C8BF4}"/>
              </a:ext>
            </a:extLst>
          </p:cNvPr>
          <p:cNvSpPr/>
          <p:nvPr/>
        </p:nvSpPr>
        <p:spPr>
          <a:xfrm>
            <a:off x="4848726" y="5958522"/>
            <a:ext cx="725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Assumption: Each Age Care Unit has a capacity of 90</a:t>
            </a:r>
          </a:p>
          <a:p>
            <a:r>
              <a:rPr lang="en-US" sz="1200" dirty="0"/>
              <a:t>Goal: At least 20 in 1K, ages 50 and above should have access to an ACU in their state</a:t>
            </a:r>
          </a:p>
          <a:p>
            <a:r>
              <a:rPr lang="en-US" sz="1200" dirty="0"/>
              <a:t>Current Total: 176 (for leeway and Other Territories)</a:t>
            </a:r>
          </a:p>
        </p:txBody>
      </p:sp>
    </p:spTree>
    <p:extLst>
      <p:ext uri="{BB962C8B-B14F-4D97-AF65-F5344CB8AC3E}">
        <p14:creationId xmlns:p14="http://schemas.microsoft.com/office/powerpoint/2010/main" val="405226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DB00-60B0-014D-ABE9-1562E8D7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200 New Age Care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34A7-4739-6344-B299-D733732B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Each Age Care Unit has a capacity of 90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Introduce improvements to population and age care units ratio to </a:t>
            </a:r>
            <a:r>
              <a:rPr lang="en-US" b="1" dirty="0"/>
              <a:t>all states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1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A0E7-1BD6-E04E-8D7A-E1BA2596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2:</a:t>
            </a:r>
            <a:br>
              <a:rPr lang="en-US" dirty="0"/>
            </a:br>
            <a:r>
              <a:rPr lang="en-US" dirty="0"/>
              <a:t>Allocation of 200 New Aged Care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729BB-67BF-B841-9539-A14B42D8C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19079"/>
              </p:ext>
            </p:extLst>
          </p:nvPr>
        </p:nvGraphicFramePr>
        <p:xfrm>
          <a:off x="838200" y="1686242"/>
          <a:ext cx="10515601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926">
                  <a:extLst>
                    <a:ext uri="{9D8B030D-6E8A-4147-A177-3AD203B41FA5}">
                      <a16:colId xmlns:a16="http://schemas.microsoft.com/office/drawing/2014/main" val="4043041516"/>
                    </a:ext>
                  </a:extLst>
                </a:gridCol>
                <a:gridCol w="2320263">
                  <a:extLst>
                    <a:ext uri="{9D8B030D-6E8A-4147-A177-3AD203B41FA5}">
                      <a16:colId xmlns:a16="http://schemas.microsoft.com/office/drawing/2014/main" val="1800822170"/>
                    </a:ext>
                  </a:extLst>
                </a:gridCol>
                <a:gridCol w="1541620">
                  <a:extLst>
                    <a:ext uri="{9D8B030D-6E8A-4147-A177-3AD203B41FA5}">
                      <a16:colId xmlns:a16="http://schemas.microsoft.com/office/drawing/2014/main" val="2050480389"/>
                    </a:ext>
                  </a:extLst>
                </a:gridCol>
                <a:gridCol w="2299896">
                  <a:extLst>
                    <a:ext uri="{9D8B030D-6E8A-4147-A177-3AD203B41FA5}">
                      <a16:colId xmlns:a16="http://schemas.microsoft.com/office/drawing/2014/main" val="2947554206"/>
                    </a:ext>
                  </a:extLst>
                </a:gridCol>
                <a:gridCol w="2299896">
                  <a:extLst>
                    <a:ext uri="{9D8B030D-6E8A-4147-A177-3AD203B41FA5}">
                      <a16:colId xmlns:a16="http://schemas.microsoft.com/office/drawing/2014/main" val="2093363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X in 1000 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Proposed ACUs to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State</a:t>
                      </a:r>
                      <a:br>
                        <a:rPr lang="en-US" b="0" dirty="0"/>
                      </a:br>
                      <a:r>
                        <a:rPr lang="en-US" b="0" dirty="0"/>
                        <a:t>X in 1000  has access to 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Proposed % Improvement from Current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27.55796693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27.5669669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VIC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27.87932377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27.8883238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0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QLD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25.5714345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25.5804345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22.85825867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22.9232587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SA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30.16553166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30.1745317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71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TAS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25.46664464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25.5416446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1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ACT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22.03430501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22.044305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67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NT</a:t>
                      </a:r>
                    </a:p>
                  </a:txBody>
                  <a:tcPr marL="9525" marR="9525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18.0401528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9255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4CBB06C-78AB-4C47-A1C6-53599E4C8BF4}"/>
              </a:ext>
            </a:extLst>
          </p:cNvPr>
          <p:cNvSpPr/>
          <p:nvPr/>
        </p:nvSpPr>
        <p:spPr>
          <a:xfrm>
            <a:off x="4848726" y="5958522"/>
            <a:ext cx="725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Assumption: Each Age Care Unit has a capacity of 90</a:t>
            </a:r>
          </a:p>
          <a:p>
            <a:r>
              <a:rPr lang="en-US" sz="1200" dirty="0"/>
              <a:t>Goal: Introduce improvements to population and age care units ratio to all states</a:t>
            </a:r>
          </a:p>
          <a:p>
            <a:r>
              <a:rPr lang="en-US" sz="1200" dirty="0"/>
              <a:t>Current Total: 196 (for leeway and Other Territories)</a:t>
            </a:r>
          </a:p>
        </p:txBody>
      </p:sp>
    </p:spTree>
    <p:extLst>
      <p:ext uri="{BB962C8B-B14F-4D97-AF65-F5344CB8AC3E}">
        <p14:creationId xmlns:p14="http://schemas.microsoft.com/office/powerpoint/2010/main" val="34575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051-EFAB-2F47-9839-B849612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C2DD-A0C7-E84A-A3A9-2E70D4E3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ratio of old-age population distribution, and available Age Care Units (ACU) across </a:t>
            </a:r>
            <a:r>
              <a:rPr lang="en-US" b="1" dirty="0"/>
              <a:t>states</a:t>
            </a:r>
            <a:r>
              <a:rPr lang="en-US" dirty="0"/>
              <a:t> (or better yet, suburbs) should be as close as possible.</a:t>
            </a:r>
          </a:p>
          <a:p>
            <a:pPr lvl="1"/>
            <a:r>
              <a:rPr lang="en-US" dirty="0"/>
              <a:t>If NSW contains 15% of the old-age population, then about 15% of the ACUs should be in NSW.</a:t>
            </a:r>
          </a:p>
          <a:p>
            <a:r>
              <a:rPr lang="en-US" dirty="0"/>
              <a:t>The ratio of old-age population and the availability of ACUs should be same across all states</a:t>
            </a:r>
          </a:p>
          <a:p>
            <a:pPr lvl="1"/>
            <a:r>
              <a:rPr lang="en-US" dirty="0"/>
              <a:t>If 1 in 35 NSW residents has access to ACU, then this ratio should also hold true for all other Australian states.</a:t>
            </a:r>
          </a:p>
          <a:p>
            <a:r>
              <a:rPr lang="en-US" dirty="0"/>
              <a:t>The scenarios above are too ideal for the real world, so introduce </a:t>
            </a:r>
            <a:r>
              <a:rPr lang="en-US" dirty="0" err="1"/>
              <a:t>socialised</a:t>
            </a:r>
            <a:r>
              <a:rPr lang="en-US" dirty="0"/>
              <a:t> improvements population-ACU ratio across all states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8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8F2-6600-9143-988A-F30CA8B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E64A-69AB-984E-9DB5-1370E966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data on population arranged by age and location</a:t>
            </a:r>
          </a:p>
          <a:p>
            <a:r>
              <a:rPr lang="en-US" dirty="0"/>
              <a:t>Gather data regarding the location, and capacity of existing aged care units</a:t>
            </a:r>
          </a:p>
          <a:p>
            <a:r>
              <a:rPr lang="en-US" dirty="0"/>
              <a:t>Merge the two data sources and decide the best possible location for the 200 new aged care units</a:t>
            </a:r>
          </a:p>
          <a:p>
            <a:r>
              <a:rPr lang="en-US" dirty="0"/>
              <a:t>Rank states depending on which ones needs the most number of new ACUs</a:t>
            </a:r>
          </a:p>
          <a:p>
            <a:r>
              <a:rPr lang="en-US" dirty="0"/>
              <a:t>Provide visualisation to effectively report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B52-92BA-1743-8C0A-C51EF47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States with the Highest</a:t>
            </a:r>
            <a:br>
              <a:rPr lang="en-US" dirty="0"/>
            </a:br>
            <a:r>
              <a:rPr lang="en-US" b="1" dirty="0"/>
              <a:t>Ratio %</a:t>
            </a:r>
            <a:r>
              <a:rPr lang="en-US" b="1" dirty="0" err="1"/>
              <a:t>Popn</a:t>
            </a:r>
            <a:r>
              <a:rPr lang="en-US" b="1" dirty="0"/>
              <a:t>-%ACU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BBA36-68D2-BD43-9E5F-80FA8269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063"/>
            <a:ext cx="10515600" cy="4226462"/>
          </a:xfr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E1C9B5-FE24-7843-9928-5CAF8E0008AC}"/>
              </a:ext>
            </a:extLst>
          </p:cNvPr>
          <p:cNvSpPr/>
          <p:nvPr/>
        </p:nvSpPr>
        <p:spPr>
          <a:xfrm>
            <a:off x="838200" y="2707105"/>
            <a:ext cx="10603832" cy="18889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Technical</a:t>
            </a:r>
            <a:r>
              <a:rPr lang="en-US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C1D9-9F25-EF4C-AAE7-FD3FE9B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Visualise the problem using </a:t>
            </a:r>
            <a:r>
              <a:rPr lang="en-US" dirty="0" err="1"/>
              <a:t>RShiny</a:t>
            </a:r>
            <a:endParaRPr lang="en-US" dirty="0"/>
          </a:p>
          <a:p>
            <a:pPr lvl="1"/>
            <a:r>
              <a:rPr lang="en-US" dirty="0"/>
              <a:t>Mark the physical location of aged care units in the Australian map. Use leaflet library, and Local Government Area (LGA) shape data</a:t>
            </a:r>
          </a:p>
          <a:p>
            <a:pPr lvl="1"/>
            <a:r>
              <a:rPr lang="en-US" dirty="0"/>
              <a:t>Color the LGAs depending on the old-age population density.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R, </a:t>
            </a:r>
            <a:r>
              <a:rPr lang="en-US" dirty="0" err="1">
                <a:solidFill>
                  <a:srgbClr val="FF0000"/>
                </a:solidFill>
              </a:rPr>
              <a:t>RShiny</a:t>
            </a:r>
            <a:r>
              <a:rPr lang="en-US" dirty="0">
                <a:solidFill>
                  <a:srgbClr val="FF0000"/>
                </a:solidFill>
              </a:rPr>
              <a:t>, Leaflet, </a:t>
            </a:r>
            <a:r>
              <a:rPr lang="en-US" dirty="0" err="1">
                <a:solidFill>
                  <a:srgbClr val="FF0000"/>
                </a:solidFill>
              </a:rPr>
              <a:t>GeoJSON</a:t>
            </a:r>
            <a:r>
              <a:rPr lang="en-US" dirty="0">
                <a:solidFill>
                  <a:srgbClr val="FF0000"/>
                </a:solidFill>
              </a:rPr>
              <a:t>, Mac terminal for processing shapefile data</a:t>
            </a:r>
          </a:p>
          <a:p>
            <a:r>
              <a:rPr lang="en-US" dirty="0"/>
              <a:t>Merge population data with aged care units data</a:t>
            </a:r>
          </a:p>
          <a:p>
            <a:pPr lvl="1"/>
            <a:r>
              <a:rPr lang="en-US" dirty="0"/>
              <a:t>The tricky part is getting data with matching location granularity (smallest possible)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R, 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tidyr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1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914</Words>
  <Application>Microsoft Macintosh PowerPoint</Application>
  <PresentationFormat>Widescreen</PresentationFormat>
  <Paragraphs>236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Annalect Problem Set</vt:lpstr>
      <vt:lpstr>Allocation of 200 New Age Care Units</vt:lpstr>
      <vt:lpstr>Proposal 1: Allocation of 200 New Aged Care Units</vt:lpstr>
      <vt:lpstr>Allocation of 200 New Age Care Units</vt:lpstr>
      <vt:lpstr>Proposal 2: Allocation of 200 New Aged Care Units</vt:lpstr>
      <vt:lpstr>Hypothesis</vt:lpstr>
      <vt:lpstr>Methodology</vt:lpstr>
      <vt:lpstr>Focus on States with the Highest Ratio %Popn-%ACU</vt:lpstr>
      <vt:lpstr>Technical Methodology</vt:lpstr>
      <vt:lpstr>Technical Methodology</vt:lpstr>
      <vt:lpstr>Focus on States with the Highest Ratio %Popn-%ACU</vt:lpstr>
      <vt:lpstr>Formula Used</vt:lpstr>
      <vt:lpstr>Proposal 1: Allocation of 200 New Aged Care Units</vt:lpstr>
      <vt:lpstr>Issues</vt:lpstr>
      <vt:lpstr>Allocation of 200 New Aged Care Units</vt:lpstr>
      <vt:lpstr>Sources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2020-02-15T21:35:06Z</dcterms:created>
  <dcterms:modified xsi:type="dcterms:W3CDTF">2020-02-18T15:23:57Z</dcterms:modified>
</cp:coreProperties>
</file>