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8" r:id="rId2"/>
    <p:sldId id="266" r:id="rId3"/>
    <p:sldId id="267" r:id="rId4"/>
    <p:sldId id="262" r:id="rId5"/>
    <p:sldId id="257" r:id="rId6"/>
    <p:sldId id="263" r:id="rId7"/>
    <p:sldId id="265" r:id="rId8"/>
    <p:sldId id="258" r:id="rId9"/>
    <p:sldId id="264" r:id="rId10"/>
    <p:sldId id="256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9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36E7A-20AD-974C-B880-153D8C44A64B}" type="datetimeFigureOut">
              <a:rPr lang="en-US" smtClean="0"/>
              <a:t>2/16/20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83C90-4626-814B-837F-264CA2EC8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18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83C90-4626-814B-837F-264CA2EC81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04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83C90-4626-814B-837F-264CA2EC81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85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83C90-4626-814B-837F-264CA2EC81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32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83C90-4626-814B-837F-264CA2EC81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4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8DC03-7CEF-E94B-BBF3-8D4FE7CEB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60814-BB7C-0F44-B71F-FED36ACA5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CC886-93C4-D04A-B60C-66C505B4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8D28D-1FEC-0740-910B-FC975BFE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B4161-0344-B046-BE34-DD94DD3B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2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6F3B-EE97-2947-AEDD-B90748E19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4E68A-A060-A146-8542-A2B1A649D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4B33A-F253-B34F-8F16-E90DAEF5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31850-253E-9840-8735-9577B09E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F20AC-E6E5-A44D-8263-A03F87F2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1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363142-FA80-F846-8123-179830122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7804F-B5D0-2F45-9881-D40E2D8BC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26D72-024A-DB42-93D6-6AFF2078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23046-510A-EA4C-BBAA-1732711F4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2B33F-047A-9947-8289-9D2D18DA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9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671FA-9AE7-4F4B-B337-5CA87CBDE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564F5-5F55-EA41-AAC5-FB8433631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798F0-FB02-1E4D-A73B-D38F0E06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E2AEB-CD74-2344-9D86-E7A3F29E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3A732-A6D9-B144-BBC6-E7B4D921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4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C325-6347-8648-9964-EF132450E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500A5-D8A2-A149-B94A-4346F66EA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9F19E-1943-4048-881B-6CAD3BCB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EF268-F4CC-D04C-B63A-83835F86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6C6A8-DD22-DE45-9C97-BA294CAE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2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97003-1A15-C14B-B592-6C185650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CCA67-4476-7E43-9A2F-456C6201C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BE1B1-D178-7A4D-ADAD-80912017D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570B7-DEFD-D24B-8DD7-81A47CCB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FAEAD-0D31-3646-9DD2-103C28A6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3994E-E6C0-7842-93B5-71717818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7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825F1-2436-0642-9AD5-E2C7FA814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F97A5-FE81-9940-B802-746665448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0A55C-AC57-E04B-80EE-99A32123E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53FB9-9076-1145-B771-FA2EA9A24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D2880-5F61-3844-BAAC-88028658F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7E6A57-3B1F-DA41-AE0A-0C56A68C5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01B1C1-4BF4-0048-8C64-77EF292B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6E0097-E6B2-094F-BD1E-D96EBF7B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6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17546-C82E-9F43-A8AC-B847943FE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B3FCB2-707D-0140-87E3-65A78C61A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341E1-CEBE-C340-BE26-72D4B473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C1BF4-1610-1A44-9851-32CFF1D2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4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65DB09-86C6-8B48-9339-B9B897D5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9416B-1D81-F14D-A361-7E7DF7A2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54D9A-C2D8-5745-A7EF-8DC92F4A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7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D9B21-FCB0-C04C-827D-1AE38756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A29EA-28E0-BB47-8CCF-E38A5B24B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6C93F-94F7-AB40-84EC-1C4F075DD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2B7A7-053D-9144-B9C1-FDDD9418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E26C1-4BA6-5C4E-8D5A-806A8ECE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1AE1E-0012-AD48-B710-F4876322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3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DB38-ED5E-444A-9664-E839691E5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310977-AC4E-0345-B3B4-CC932D9ED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5D429-6865-5D46-976C-D6111F805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2F25A-D7E6-C543-B4B9-ED08F68C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83124-CA8C-D241-B71D-BAF32AB94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58E69-0BC5-C24B-9A16-57C10F5C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94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3D824D-1FF8-9D4D-9B1C-7AA74C72C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559F2-6C20-5D4E-8D58-C5E18CD9A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228B8-7A8F-1341-881F-3E4F98E92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FCA26-8E9F-3242-89F7-C51D49D2B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3EFDF-1307-E94B-81AC-BE0651EE9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n-agedcaredata.gov.au/Resources/Access-data/2019/September/Aged-care-service-list-30-June-2019" TargetMode="External"/><Relationship Id="rId7" Type="http://schemas.openxmlformats.org/officeDocument/2006/relationships/hyperlink" Target="https://www.abs.gov.au/AUSSTATS/abs@.nsf/DetailsPage/1259.0.30.001July%202011?OpenDocume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rra.com.au/australian-postcode-location-data/" TargetMode="External"/><Relationship Id="rId5" Type="http://schemas.openxmlformats.org/officeDocument/2006/relationships/hyperlink" Target="https://lukesingham.com/map-of-australia-using-osm-psma-and-shiny/" TargetMode="External"/><Relationship Id="rId4" Type="http://schemas.openxmlformats.org/officeDocument/2006/relationships/hyperlink" Target="https://www.abs.gov.au/AUSSTATS/abs@.nsf/DetailsPage/3235.02018?OpenDocument&amp;fbclid=IwAR3MbUIdzLK3lxAr7cz6m6rVKCujI1wlFi9XqC1uwlUEXHkJRTWkM6YwR2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262703-B7AF-BB45-B82D-74F3DC334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Annalect</a:t>
            </a:r>
            <a:r>
              <a:rPr lang="en-US" dirty="0"/>
              <a:t> Problem Set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A07A65E-AB86-4A48-B301-FDC937CF1B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Vivienne</a:t>
            </a:r>
          </a:p>
        </p:txBody>
      </p:sp>
    </p:spTree>
    <p:extLst>
      <p:ext uri="{BB962C8B-B14F-4D97-AF65-F5344CB8AC3E}">
        <p14:creationId xmlns:p14="http://schemas.microsoft.com/office/powerpoint/2010/main" val="1592621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5CEB95-69CA-A146-BE1D-261779E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of 200 New Aged Care Units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EAD7E2-7F49-0B40-ACCE-FC0DDB21C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67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454315C-A826-3949-A746-9CC6E781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121513"/>
              </p:ext>
            </p:extLst>
          </p:nvPr>
        </p:nvGraphicFramePr>
        <p:xfrm>
          <a:off x="838200" y="1464678"/>
          <a:ext cx="10515600" cy="4328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35051234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001555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11921016"/>
                    </a:ext>
                  </a:extLst>
                </a:gridCol>
                <a:gridCol w="2382487">
                  <a:extLst>
                    <a:ext uri="{9D8B030D-6E8A-4147-A177-3AD203B41FA5}">
                      <a16:colId xmlns:a16="http://schemas.microsoft.com/office/drawing/2014/main" val="2352901676"/>
                    </a:ext>
                  </a:extLst>
                </a:gridCol>
                <a:gridCol w="1823753">
                  <a:extLst>
                    <a:ext uri="{9D8B030D-6E8A-4147-A177-3AD203B41FA5}">
                      <a16:colId xmlns:a16="http://schemas.microsoft.com/office/drawing/2014/main" val="3979451838"/>
                    </a:ext>
                  </a:extLst>
                </a:gridCol>
              </a:tblGrid>
              <a:tr h="105938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ACU Distribution by 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Population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Ratio of ACU </a:t>
                      </a:r>
                      <a:r>
                        <a:rPr lang="en-US" b="0" dirty="0" err="1"/>
                        <a:t>Distrib</a:t>
                      </a:r>
                      <a:r>
                        <a:rPr lang="en-US" b="0" dirty="0"/>
                        <a:t> and Population </a:t>
                      </a:r>
                      <a:r>
                        <a:rPr lang="en-US" b="0" dirty="0" err="1"/>
                        <a:t>Distrib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412382"/>
                  </a:ext>
                </a:extLst>
              </a:tr>
              <a:tr h="408674">
                <a:tc>
                  <a:txBody>
                    <a:bodyPr/>
                    <a:lstStyle/>
                    <a:p>
                      <a:r>
                        <a:rPr lang="en-US" dirty="0"/>
                        <a:t>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59,423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881580"/>
                  </a:ext>
                </a:extLst>
              </a:tr>
              <a:tr h="408674">
                <a:tc>
                  <a:txBody>
                    <a:bodyPr/>
                    <a:lstStyle/>
                    <a:p>
                      <a:r>
                        <a:rPr lang="en-US" dirty="0"/>
                        <a:t>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120,857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226209"/>
                  </a:ext>
                </a:extLst>
              </a:tr>
              <a:tr h="408674">
                <a:tc>
                  <a:txBody>
                    <a:bodyPr/>
                    <a:lstStyle/>
                    <a:p>
                      <a:r>
                        <a:rPr lang="en-US" dirty="0"/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834,753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189153"/>
                  </a:ext>
                </a:extLst>
              </a:tr>
              <a:tr h="408674">
                <a:tc>
                  <a:txBody>
                    <a:bodyPr/>
                    <a:lstStyle/>
                    <a:p>
                      <a:r>
                        <a:rPr lang="en-US" dirty="0"/>
                        <a:t>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211,885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612198"/>
                  </a:ext>
                </a:extLst>
              </a:tr>
              <a:tr h="408674">
                <a:tc>
                  <a:txBody>
                    <a:bodyPr/>
                    <a:lstStyle/>
                    <a:p>
                      <a:r>
                        <a:rPr lang="en-US" dirty="0"/>
                        <a:t>QLD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166,2089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124918"/>
                  </a:ext>
                </a:extLst>
              </a:tr>
              <a:tr h="408674">
                <a:tc>
                  <a:txBody>
                    <a:bodyPr/>
                    <a:lstStyle/>
                    <a:p>
                      <a:r>
                        <a:rPr lang="en-US" dirty="0"/>
                        <a:t>NSW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2,695,373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441376"/>
                  </a:ext>
                </a:extLst>
              </a:tr>
              <a:tr h="408674">
                <a:tc>
                  <a:txBody>
                    <a:bodyPr/>
                    <a:lstStyle/>
                    <a:p>
                      <a:r>
                        <a:rPr lang="en-US" dirty="0"/>
                        <a:t>VIC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2,096,751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133994"/>
                  </a:ext>
                </a:extLst>
              </a:tr>
              <a:tr h="408674">
                <a:tc>
                  <a:txBody>
                    <a:bodyPr/>
                    <a:lstStyle/>
                    <a:p>
                      <a:r>
                        <a:rPr lang="en-US" dirty="0"/>
                        <a:t>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649,483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587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574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63B59-EFFC-8642-9D01-47A40B2B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D5BF5-8A23-DA4B-9C07-06CDED256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Recent version of the 2016 aged care units data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 - now in 2019</a:t>
            </a:r>
          </a:p>
          <a:p>
            <a:r>
              <a:rPr lang="en-US" dirty="0"/>
              <a:t>Population by Age and Sex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Creation of </a:t>
            </a:r>
            <a:r>
              <a:rPr lang="en-US" dirty="0" err="1"/>
              <a:t>GeoJSON</a:t>
            </a:r>
            <a:r>
              <a:rPr lang="en-US" dirty="0"/>
              <a:t> file for Australian postcodes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Postcode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r>
              <a:rPr lang="en-US" dirty="0"/>
              <a:t> (</a:t>
            </a:r>
            <a:r>
              <a:rPr lang="en-US" dirty="0">
                <a:hlinkClick r:id="rId6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LGA (</a:t>
            </a:r>
            <a:r>
              <a:rPr lang="en-US" dirty="0">
                <a:hlinkClick r:id="rId7"/>
              </a:rPr>
              <a:t>link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60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DB00-60B0-014D-ABE9-1562E8D7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of 200 New Age Care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534A7-4739-6344-B299-D733732BC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Each Age Care Unit has a capacity of 90</a:t>
            </a:r>
          </a:p>
          <a:p>
            <a:r>
              <a:rPr lang="en-US" dirty="0"/>
              <a:t>Goal</a:t>
            </a:r>
          </a:p>
          <a:p>
            <a:pPr lvl="1"/>
            <a:r>
              <a:rPr lang="en-US" dirty="0"/>
              <a:t>1 in 35 Australian residents, ages 50 and above should have access to an ACU in their state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432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7A0E7-1BD6-E04E-8D7A-E1BA2596F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of 200 New Aged Care Units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729BB-67BF-B841-9539-A14B42D8C9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0699209"/>
              </p:ext>
            </p:extLst>
          </p:nvPr>
        </p:nvGraphicFramePr>
        <p:xfrm>
          <a:off x="838200" y="1825625"/>
          <a:ext cx="10515600" cy="399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0430415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008221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5048038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47554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Current State</a:t>
                      </a:r>
                      <a:br>
                        <a:rPr lang="en-US" b="0" dirty="0"/>
                      </a:br>
                      <a:r>
                        <a:rPr lang="en-US" b="0" dirty="0"/>
                        <a:t>1 in X has access to ACU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 of Proposed ACUs to 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Proposed State</a:t>
                      </a:r>
                      <a:br>
                        <a:rPr lang="en-US" b="0" dirty="0"/>
                      </a:br>
                      <a:r>
                        <a:rPr lang="en-US" b="0" dirty="0"/>
                        <a:t>1 in X has access to ACU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08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NSW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36.2871471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6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VIC</a:t>
                      </a:r>
                    </a:p>
                  </a:txBody>
                  <a:tcPr marL="9525" marR="9525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35.8688757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0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QLD</a:t>
                      </a:r>
                    </a:p>
                  </a:txBody>
                  <a:tcPr marL="9525" marR="9525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39.1061362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50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WA</a:t>
                      </a:r>
                    </a:p>
                  </a:txBody>
                  <a:tcPr marL="9525" marR="9525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43.7478644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4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SA</a:t>
                      </a:r>
                    </a:p>
                  </a:txBody>
                  <a:tcPr marL="9525" marR="9525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33.1504185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714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TAS</a:t>
                      </a:r>
                    </a:p>
                  </a:txBody>
                  <a:tcPr marL="9525" marR="9525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39.2670497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192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ACT</a:t>
                      </a:r>
                    </a:p>
                  </a:txBody>
                  <a:tcPr marL="9525" marR="9525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45.3837777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673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NT</a:t>
                      </a:r>
                    </a:p>
                  </a:txBody>
                  <a:tcPr marL="9525" marR="9525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55.431903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92557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4CBB06C-78AB-4C47-A1C6-53599E4C8BF4}"/>
              </a:ext>
            </a:extLst>
          </p:cNvPr>
          <p:cNvSpPr/>
          <p:nvPr/>
        </p:nvSpPr>
        <p:spPr>
          <a:xfrm>
            <a:off x="4848726" y="5958522"/>
            <a:ext cx="7251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Assumption: Each Age Care Unit has a capacity of 90</a:t>
            </a:r>
          </a:p>
          <a:p>
            <a:r>
              <a:rPr lang="en-US" sz="1200" dirty="0"/>
              <a:t>Goal: 1 in 35 Australian residents, ages 50 and above should have access to an ACU in their state</a:t>
            </a:r>
          </a:p>
          <a:p>
            <a:r>
              <a:rPr lang="en-US" sz="1200" dirty="0"/>
              <a:t>Current Total: 181 (for leeway and Other Territories)</a:t>
            </a:r>
          </a:p>
        </p:txBody>
      </p:sp>
    </p:spTree>
    <p:extLst>
      <p:ext uri="{BB962C8B-B14F-4D97-AF65-F5344CB8AC3E}">
        <p14:creationId xmlns:p14="http://schemas.microsoft.com/office/powerpoint/2010/main" val="3229751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C2051-EFAB-2F47-9839-B8496127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2C2DD-A0C7-E84A-A3A9-2E70D4E37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ratio of old-age population distribution, and available Age Care Units (ACU) across </a:t>
            </a:r>
            <a:r>
              <a:rPr lang="en-US" b="1" dirty="0"/>
              <a:t>states</a:t>
            </a:r>
            <a:r>
              <a:rPr lang="en-US" dirty="0"/>
              <a:t> (or better yet, suburbs) should be as close as possible.</a:t>
            </a:r>
          </a:p>
          <a:p>
            <a:pPr lvl="1"/>
            <a:r>
              <a:rPr lang="en-US" dirty="0"/>
              <a:t>If NSW contains 15% of the old-age population, then about 15% of the ACUs should be in NSW.</a:t>
            </a:r>
          </a:p>
          <a:p>
            <a:pPr lvl="1"/>
            <a:endParaRPr lang="en-US" dirty="0"/>
          </a:p>
          <a:p>
            <a:r>
              <a:rPr lang="en-US" dirty="0"/>
              <a:t>The ratio of old-age population and the availability of ACUs should be same across all states</a:t>
            </a:r>
          </a:p>
          <a:p>
            <a:pPr lvl="1"/>
            <a:r>
              <a:rPr lang="en-US" dirty="0"/>
              <a:t>If 1 in 35 NSW residents has access to ACU, then this ratio should also hold true for all other Australian states.</a:t>
            </a:r>
          </a:p>
        </p:txBody>
      </p:sp>
    </p:spTree>
    <p:extLst>
      <p:ext uri="{BB962C8B-B14F-4D97-AF65-F5344CB8AC3E}">
        <p14:creationId xmlns:p14="http://schemas.microsoft.com/office/powerpoint/2010/main" val="426878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C8F2-6600-9143-988A-F30CA8B3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6E64A-69AB-984E-9DB5-1370E9661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 data on population arranged by age and location</a:t>
            </a:r>
          </a:p>
          <a:p>
            <a:r>
              <a:rPr lang="en-US" dirty="0"/>
              <a:t>Gather data regarding the location, and capacity of existing aged care units</a:t>
            </a:r>
          </a:p>
          <a:p>
            <a:r>
              <a:rPr lang="en-US" dirty="0"/>
              <a:t>Merge the two data sources and decide the best possible location for the 200 new aged care units</a:t>
            </a:r>
          </a:p>
          <a:p>
            <a:r>
              <a:rPr lang="en-US" dirty="0"/>
              <a:t>Provide visualisation to effectively report findings</a:t>
            </a:r>
          </a:p>
        </p:txBody>
      </p:sp>
    </p:spTree>
    <p:extLst>
      <p:ext uri="{BB962C8B-B14F-4D97-AF65-F5344CB8AC3E}">
        <p14:creationId xmlns:p14="http://schemas.microsoft.com/office/powerpoint/2010/main" val="345390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9BB52-92BA-1743-8C0A-C51EF474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States with the Highest</a:t>
            </a:r>
            <a:br>
              <a:rPr lang="en-US" dirty="0"/>
            </a:br>
            <a:r>
              <a:rPr lang="en-US" b="1" dirty="0"/>
              <a:t>Ratio %</a:t>
            </a:r>
            <a:r>
              <a:rPr lang="en-US" b="1" dirty="0" err="1"/>
              <a:t>Popn</a:t>
            </a:r>
            <a:r>
              <a:rPr lang="en-US" b="1" dirty="0"/>
              <a:t>-%ACU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74BBA36-68D2-BD43-9E5F-80FA8269C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8063"/>
            <a:ext cx="10515600" cy="4226462"/>
          </a:xfr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1E1C9B5-FE24-7843-9928-5CAF8E0008AC}"/>
              </a:ext>
            </a:extLst>
          </p:cNvPr>
          <p:cNvSpPr/>
          <p:nvPr/>
        </p:nvSpPr>
        <p:spPr>
          <a:xfrm>
            <a:off x="838200" y="2707105"/>
            <a:ext cx="10603832" cy="188895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42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CFAD-F43C-B847-A702-35E595AA1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A2D4A-BAF3-3D43-A20D-4A4321131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population data gathered for Other Territories (misrepresentation)</a:t>
            </a:r>
          </a:p>
        </p:txBody>
      </p:sp>
    </p:spTree>
    <p:extLst>
      <p:ext uri="{BB962C8B-B14F-4D97-AF65-F5344CB8AC3E}">
        <p14:creationId xmlns:p14="http://schemas.microsoft.com/office/powerpoint/2010/main" val="2380432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4FF89-F7D9-0D49-8660-0CA7CF985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Technical</a:t>
            </a:r>
            <a:r>
              <a:rPr lang="en-US" dirty="0"/>
              <a:t>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2C1D9-9F25-EF4C-AAE7-FD3FE9B75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Visualise the problem using </a:t>
            </a:r>
            <a:r>
              <a:rPr lang="en-US" dirty="0" err="1"/>
              <a:t>RShiny</a:t>
            </a:r>
            <a:endParaRPr lang="en-US" dirty="0"/>
          </a:p>
          <a:p>
            <a:pPr lvl="1"/>
            <a:r>
              <a:rPr lang="en-US" dirty="0"/>
              <a:t>Mark the physical location of aged care units in the Australian map. Use leaflet library, and Local Government Area (LGA) shape data</a:t>
            </a:r>
          </a:p>
          <a:p>
            <a:pPr lvl="1"/>
            <a:r>
              <a:rPr lang="en-US" dirty="0"/>
              <a:t>Color the LGAs depending on the old-age population density.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R, </a:t>
            </a:r>
            <a:r>
              <a:rPr lang="en-US" dirty="0" err="1">
                <a:solidFill>
                  <a:srgbClr val="FF0000"/>
                </a:solidFill>
              </a:rPr>
              <a:t>RShiny</a:t>
            </a:r>
            <a:r>
              <a:rPr lang="en-US" dirty="0">
                <a:solidFill>
                  <a:srgbClr val="FF0000"/>
                </a:solidFill>
              </a:rPr>
              <a:t>, Leaflet, </a:t>
            </a:r>
            <a:r>
              <a:rPr lang="en-US" dirty="0" err="1">
                <a:solidFill>
                  <a:srgbClr val="FF0000"/>
                </a:solidFill>
              </a:rPr>
              <a:t>GeoJSON</a:t>
            </a:r>
            <a:r>
              <a:rPr lang="en-US" dirty="0">
                <a:solidFill>
                  <a:srgbClr val="FF0000"/>
                </a:solidFill>
              </a:rPr>
              <a:t>, Mac terminal for processing shapefile data</a:t>
            </a:r>
          </a:p>
          <a:p>
            <a:r>
              <a:rPr lang="en-US" dirty="0"/>
              <a:t>Merge population data with aged care units data</a:t>
            </a:r>
          </a:p>
          <a:p>
            <a:pPr lvl="1"/>
            <a:r>
              <a:rPr lang="en-US" dirty="0"/>
              <a:t>The tricky part is getting data with matching location granularity (smallest possible)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R, </a:t>
            </a:r>
            <a:r>
              <a:rPr lang="en-US" dirty="0" err="1">
                <a:solidFill>
                  <a:srgbClr val="FF0000"/>
                </a:solidFill>
              </a:rPr>
              <a:t>dplyr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tidyr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013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4FF89-F7D9-0D49-8660-0CA7CF985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Technical</a:t>
            </a:r>
            <a:r>
              <a:rPr lang="en-US" dirty="0"/>
              <a:t>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2C1D9-9F25-EF4C-AAE7-FD3FE9B75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Decide on a metric to allocate ACUs</a:t>
            </a:r>
          </a:p>
          <a:p>
            <a:pPr lvl="1"/>
            <a:r>
              <a:rPr lang="en-US" dirty="0"/>
              <a:t>Ratio of (% Old-age population distribution across states) and (% ACU capacity distribution across states)</a:t>
            </a:r>
          </a:p>
          <a:p>
            <a:pPr lvl="1"/>
            <a:r>
              <a:rPr lang="en-US" dirty="0"/>
              <a:t>If Ratio &gt; 1 then there are more old-age people than ACUs in a state</a:t>
            </a:r>
          </a:p>
          <a:p>
            <a:pPr lvl="1"/>
            <a:r>
              <a:rPr lang="en-US" dirty="0"/>
              <a:t>If Ratio &lt; 1 then there are more ACUs than old-age people in a state</a:t>
            </a:r>
          </a:p>
          <a:p>
            <a:pPr lvl="1"/>
            <a:r>
              <a:rPr lang="en-US" dirty="0"/>
              <a:t>Priority for building ACUs will go to states with higher metric value</a:t>
            </a:r>
          </a:p>
          <a:p>
            <a:r>
              <a:rPr lang="en-US" dirty="0"/>
              <a:t>Git and GitHub for versioning</a:t>
            </a:r>
          </a:p>
          <a:p>
            <a:pPr lvl="1"/>
            <a:r>
              <a:rPr lang="en-US" dirty="0"/>
              <a:t>Code is available upon request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303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3885</TotalTime>
  <Words>582</Words>
  <Application>Microsoft Macintosh PowerPoint</Application>
  <PresentationFormat>Widescreen</PresentationFormat>
  <Paragraphs>133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Annalect Problem Set</vt:lpstr>
      <vt:lpstr>Allocation of 200 New Age Care Units</vt:lpstr>
      <vt:lpstr>Allocation of 200 New Aged Care Units</vt:lpstr>
      <vt:lpstr>Hypothesis</vt:lpstr>
      <vt:lpstr>Methodology</vt:lpstr>
      <vt:lpstr>Focus on States with the Highest Ratio %Popn-%ACU</vt:lpstr>
      <vt:lpstr>Issues</vt:lpstr>
      <vt:lpstr>Technical Methodology</vt:lpstr>
      <vt:lpstr>Technical Methodology</vt:lpstr>
      <vt:lpstr>Allocation of 200 New Aged Care Units</vt:lpstr>
      <vt:lpstr>Sources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61</cp:revision>
  <dcterms:created xsi:type="dcterms:W3CDTF">2020-02-15T21:35:06Z</dcterms:created>
  <dcterms:modified xsi:type="dcterms:W3CDTF">2020-02-18T14:23:53Z</dcterms:modified>
</cp:coreProperties>
</file>