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 of Diseases Using Medical Images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Vijay Karthik Deverkonda</a:t>
            </a:r>
          </a:p>
          <a:p>
            <a:pPr/>
            <a:r>
              <a:t>University at Albany</a:t>
            </a:r>
          </a:p>
          <a:p>
            <a:pPr/>
            <a:r>
              <a:t>December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  <a:r>
              <a:t>Model Performance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Test Accuracy: Achieved an accuracy of 93.9%.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Precision, Recall, F1-Score: High metrics indicating reliable predictions.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• Accuracy: Overall 93% on the test set.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• Precision: 92% for pneumonia detection.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• Recall: 89%, highlighting sensitivity to true positive cases.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• F1-Score: 90%, balancing precision and recall effectively.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Low false negatives are critical, as missing pneumonia cases can lead to severe outcomes.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High F1-Score ensures the model balances precision and recall effectively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Confusion Matrix Analysis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Demonstrated effective differentiation between pneumonia and non-pneumonia cases.</a:t>
            </a:r>
          </a:p>
          <a:p>
            <a:pPr marL="185166" indent="-185166" defTabSz="246888">
              <a:spcBef>
                <a:spcPts val="400"/>
              </a:spcBef>
              <a:defRPr sz="1728"/>
            </a:pPr>
            <a:r>
              <a:t>- Minimal false negatives, crucial for medical diagnostics.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Accuracy and Loss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380330"/>
            <a:ext cx="8229600" cy="4525964"/>
          </a:xfrm>
          <a:prstGeom prst="rect">
            <a:avLst/>
          </a:prstGeom>
        </p:spPr>
        <p:txBody>
          <a:bodyPr/>
          <a:lstStyle/>
          <a:p>
            <a:pPr/>
            <a:r>
              <a:t>Training Progress</a:t>
            </a:r>
          </a:p>
          <a:p>
            <a:pPr/>
            <a:r>
              <a:t>- Monitored accuracy and loss over epochs.</a:t>
            </a:r>
          </a:p>
          <a:p>
            <a:pPr/>
            <a:r>
              <a:t>- Training and validation accuracy increased over time.</a:t>
            </a:r>
          </a:p>
          <a:p>
            <a:pPr/>
            <a:r>
              <a:t>- Training and validation loss decreased, indicating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del Accuracy and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93192">
              <a:defRPr b="0" sz="3784"/>
            </a:lvl1pPr>
          </a:lstStyle>
          <a:p>
            <a:pPr/>
            <a:r>
              <a:t>Model Accuracy and Loss</a:t>
            </a:r>
          </a:p>
        </p:txBody>
      </p:sp>
      <p:sp>
        <p:nvSpPr>
          <p:cNvPr id="127" name="• Decreasing training loss: Indicates that the model is minimizing its error on the training data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3740" indent="-213740" defTabSz="914400">
              <a:lnSpc>
                <a:spcPct val="135000"/>
              </a:lnSpc>
              <a:spcBef>
                <a:spcPts val="600"/>
              </a:spcBef>
              <a:tabLst>
                <a:tab pos="152400" algn="r"/>
                <a:tab pos="203200" algn="l"/>
              </a:tabLst>
              <a:defRPr sz="714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•	</a:t>
            </a:r>
            <a:r>
              <a:rPr b="1"/>
              <a:t>Decreasing training loss</a:t>
            </a:r>
            <a:r>
              <a:t>: Indicates that the model is minimizing its error on the training data.</a:t>
            </a:r>
          </a:p>
          <a:p>
            <a:pPr marL="213740" indent="-213740" defTabSz="914400">
              <a:lnSpc>
                <a:spcPct val="135000"/>
              </a:lnSpc>
              <a:spcBef>
                <a:spcPts val="600"/>
              </a:spcBef>
              <a:tabLst>
                <a:tab pos="152400" algn="r"/>
                <a:tab pos="203200" algn="l"/>
              </a:tabLst>
              <a:defRPr sz="714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Validation loss</a:t>
            </a:r>
            <a:r>
              <a:t>: Represents how well the model performs on unseen data. It should decrease in tandem with training loss.</a:t>
            </a:r>
          </a:p>
          <a:p>
            <a:pPr marL="213740" indent="-213740" defTabSz="914400">
              <a:lnSpc>
                <a:spcPct val="135000"/>
              </a:lnSpc>
              <a:spcBef>
                <a:spcPts val="600"/>
              </a:spcBef>
              <a:tabLst>
                <a:tab pos="152400" algn="r"/>
                <a:tab pos="203200" algn="l"/>
              </a:tabLst>
              <a:defRPr sz="714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Overfitting detection</a:t>
            </a:r>
            <a:r>
              <a:t>: If validation loss starts to increase while training loss decreases, it suggests overfitting, meaning the model is learning noise or specific details of the training data that do not generalize.</a:t>
            </a:r>
          </a:p>
        </p:txBody>
      </p:sp>
      <p:pic>
        <p:nvPicPr>
          <p:cNvPr id="128" name="accuracy_loss_plot.png" descr="accuracy_loss_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34" y="1077254"/>
            <a:ext cx="91440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X-ray Predictions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Model Predictions</a:t>
            </a:r>
          </a:p>
          <a:p>
            <a:pPr/>
            <a:r>
              <a:t>- Displayed samples of correctly and incorrectly classified images.</a:t>
            </a:r>
          </a:p>
          <a:p>
            <a:pPr/>
            <a:r>
              <a:t>- Correct Predictions: Model’s prediction matches the true label.</a:t>
            </a:r>
          </a:p>
          <a:p>
            <a:pPr/>
            <a:r>
              <a:t>- Incorrect Predictions: Instances for further analysis and improvement.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andom X-ray Predi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93192">
              <a:defRPr b="0" sz="3784"/>
            </a:lvl1pPr>
          </a:lstStyle>
          <a:p>
            <a:pPr/>
            <a:r>
              <a:t>Random X-ray Predictions</a:t>
            </a:r>
          </a:p>
        </p:txBody>
      </p:sp>
      <p:pic>
        <p:nvPicPr>
          <p:cNvPr id="134" name="random_xrays_predictions.jpg" descr="random_xrays_predictions.jpg"/>
          <p:cNvPicPr>
            <a:picLocks noChangeAspect="1"/>
          </p:cNvPicPr>
          <p:nvPr/>
        </p:nvPicPr>
        <p:blipFill>
          <a:blip r:embed="rId2">
            <a:extLst/>
          </a:blip>
          <a:srcRect l="28" t="896" r="28" b="24638"/>
          <a:stretch>
            <a:fillRect/>
          </a:stretch>
        </p:blipFill>
        <p:spPr>
          <a:xfrm>
            <a:off x="1578173" y="152925"/>
            <a:ext cx="5914673" cy="4406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Key Findings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The ensemble deep learning model effectively detects pneumonia from chest X-ray images.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Combining MobileNetV2, DenseNet121, and Vision Transformer enhances diagnostic reliability.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Implications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Provides a balanced and efficient diagnostic aid for healthcare professionals.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Potential to reduce radiologists’ workload and expedite patient care.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  <a:p>
            <a:pPr/>
            <a:r>
              <a:t>- Incorporate external datasets to further validate model generalization.</a:t>
            </a:r>
          </a:p>
          <a:p>
            <a:pPr/>
            <a:r>
              <a:t>- Optimize ensemble weighting techniques for enhanced performance.</a:t>
            </a:r>
          </a:p>
          <a:p>
            <a:pPr/>
            <a:r>
              <a:t>- Explore real-time deployment in clinical settings.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(Part 1)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600"/>
              </a:spcBef>
              <a:defRPr sz="2624"/>
            </a:pPr>
            <a:r>
              <a:t>1. Sirazitdinov et al. 'Deep neural network ensemble for pneumonia localization.'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2. Cheplygina et al. 'Not-so-supervised: semi-supervised learning in medical imaging.'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3. Zhang et al. 'Automated methods for pneumonia detection.'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4. Dalhoumi et al. 'Adaptive accuracy-weighted ensemble for classification.'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5. Franquet, T. 'Imaging of community-acquired pneumonia.'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(Part 2)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600"/>
              </a:spcBef>
              <a:defRPr sz="2816"/>
            </a:pPr>
            <a:r>
              <a:t>6. Shao, Y. et al. 'Hierarchical lung field segmentation.'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7. Ibragimov, B. et al. 'Game-theoretic framework for image segmentation.'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8. Wang, X. et al. 'ChestX-Ray8: chest X-Ray database.'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9. Rajpurkar, P. et al. 'ChexNet: pneumonia detection with deep learning.'</a:t>
            </a:r>
          </a:p>
          <a:p>
            <a:pPr marL="301752" indent="-301752" defTabSz="402336">
              <a:spcBef>
                <a:spcPts val="600"/>
              </a:spcBef>
              <a:defRPr sz="2816"/>
            </a:pPr>
            <a:r>
              <a:t>10. Abiyev, R.H. 'Deep convolutional neural networks for chest diseases.'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Acknowledgments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Thank you for your attention!</a:t>
            </a:r>
          </a:p>
          <a:p>
            <a:pPr/>
            <a:r>
              <a:t>Questions and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/>
        </p:nvSpPr>
        <p:spPr>
          <a:xfrm>
            <a:off x="1024787" y="1604403"/>
            <a:ext cx="6380595" cy="32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Presentation Flow:</a:t>
            </a:r>
          </a:p>
          <a:p>
            <a:pPr/>
          </a:p>
          <a:p>
            <a:pPr lvl="1"/>
            <a:r>
              <a:t>1. Title Slide: Introduction to the project.</a:t>
            </a:r>
          </a:p>
          <a:p>
            <a:pPr lvl="1"/>
            <a:r>
              <a:t>2. Introduction: Purpose and significance of the study.</a:t>
            </a:r>
          </a:p>
          <a:p>
            <a:pPr lvl="1"/>
            <a:r>
              <a:t>3. Research Objectives: Goals of the research.</a:t>
            </a:r>
          </a:p>
          <a:p>
            <a:pPr lvl="1"/>
            <a:r>
              <a:t>4. Literature Review: Existing methods and research gap.</a:t>
            </a:r>
          </a:p>
          <a:p>
            <a:pPr lvl="1"/>
            <a:r>
              <a:t>5. Methodology: Approach, data collection, and preprocessing.</a:t>
            </a:r>
          </a:p>
          <a:p>
            <a:pPr lvl="1"/>
            <a:r>
              <a:t>6. Results: Model performance and analysis.</a:t>
            </a:r>
          </a:p>
          <a:p>
            <a:pPr lvl="1"/>
            <a:r>
              <a:t>7. Conclusion: Key findings and implications.</a:t>
            </a:r>
          </a:p>
          <a:p>
            <a:pPr lvl="1"/>
            <a:r>
              <a:t>8. Recommendations: Future work and improvements.</a:t>
            </a:r>
          </a:p>
          <a:p>
            <a:pPr lvl="1"/>
            <a:r>
              <a:t>9. References and Acknowledgments.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Significance of Pneumonia Detection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Pneumonia is a leading cause of morbidity and mortality worldwide.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Diagnosis relies heavily on chest X-ray imaging, which is time-consuming and subject to human error.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Role of Artificial Intelligence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AI and deep learning have revolutionized medical imaging and diagnostics.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Automated solutions can enhance accuracy and efficiency in pneumonia detection.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Purpose of the Study</a:t>
            </a:r>
          </a:p>
          <a:p>
            <a:pPr/>
            <a:r>
              <a:t>- Develop a comprehensive approach using deep learning models to detect pneumonia from chest X-ray images.</a:t>
            </a:r>
          </a:p>
          <a:p>
            <a:pPr/>
            <a:r>
              <a:t>- Leverage pre-trained models and ensemble techniques to improve diagnostic accuracy and robustness.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Objectives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defRPr sz="3072"/>
            </a:pPr>
            <a:r>
              <a:t>Primary Goals</a:t>
            </a:r>
          </a:p>
          <a:p>
            <a:pPr marL="329184" indent="-329184" defTabSz="438911">
              <a:defRPr sz="3072"/>
            </a:pPr>
            <a:r>
              <a:t>- Enhance the accuracy of pneumonia detection using deep learning models.</a:t>
            </a:r>
          </a:p>
          <a:p>
            <a:pPr marL="329184" indent="-329184" defTabSz="438911">
              <a:defRPr sz="3072"/>
            </a:pPr>
            <a:r>
              <a:t>- Improve model robustness to address challenges like data scarcity and diagnostic variability.</a:t>
            </a:r>
          </a:p>
          <a:p>
            <a:pPr marL="329184" indent="-329184" defTabSz="438911">
              <a:defRPr sz="3072"/>
            </a:pPr>
            <a:r>
              <a:t>- Validate the model across multiple datasets for generalizability in different clinical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6600" indent="-236600" defTabSz="315468">
              <a:spcBef>
                <a:spcPts val="500"/>
              </a:spcBef>
              <a:defRPr sz="2208"/>
            </a:pPr>
            <a:r>
              <a:t>Advancements in Pneumonia Detection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Sirazitdinov et al.: Used ensemble models combining RetinaNet and Mask R-CNN.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Cheplygina et al.: Highlighted limitations of semi-supervised learning.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Zhang et al.: Applied transfer learning with pre-trained CNN models.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Dalhoumi et al.: Employed adaptive weighting in ensemble learning.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Research Gap</a:t>
            </a:r>
          </a:p>
          <a:p>
            <a:pPr marL="236600" indent="-236600" defTabSz="315468">
              <a:spcBef>
                <a:spcPts val="500"/>
              </a:spcBef>
              <a:defRPr sz="2208"/>
            </a:pPr>
            <a:r>
              <a:t>- Need for models that combine efficiency, accuracy, and generalizability.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t>Model Architecture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Utilized MobileNetV2 as the backbone for its balance of efficiency and performance.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Added fully connected layers with L2 regularization and dropout to prevent overfitting.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Implemented a sigmoid output layer for binary classification (pneumonia-positive or negative).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Data Augmentation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t>- Applied techniques like rotations, zooms, and flips to increase data diversity.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and Preprocessing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271993"/>
            <a:ext cx="8229600" cy="4419989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Dataset Details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Large dataset of chest X-ray images.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Divided into training, validation, and test sets.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.- Training: 70% of the dataset, Validation: 15%, Testing: 15%.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Data normalization ensures consistent brightness and contrast.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Augmentation mimics real-world conditions, improving model adaptability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Preprocessing Steps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Resized images to 224 × 224 pixels.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Normalized pixel values for consistency.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- Employed data augmentation to mimic real-world variability.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Ensemble Learning Approach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Ensemble Model Components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Combined MobileNetV2, DenseNet121, and Vision Transformer.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Each model captures different aspects of the data.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Ensemble Strategy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Weighted outputs based on validation accuracy.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Aimed to leverage strengths of individual models for improved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