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57" r:id="rId4"/>
    <p:sldId id="265" r:id="rId5"/>
    <p:sldId id="259" r:id="rId6"/>
    <p:sldId id="269" r:id="rId7"/>
    <p:sldId id="276" r:id="rId8"/>
    <p:sldId id="278" r:id="rId9"/>
    <p:sldId id="274" r:id="rId10"/>
    <p:sldId id="268" r:id="rId11"/>
    <p:sldId id="270" r:id="rId12"/>
    <p:sldId id="279" r:id="rId13"/>
    <p:sldId id="272" r:id="rId14"/>
    <p:sldId id="280" r:id="rId15"/>
    <p:sldId id="281" r:id="rId16"/>
    <p:sldId id="282" r:id="rId17"/>
    <p:sldId id="260" r:id="rId18"/>
    <p:sldId id="261" r:id="rId19"/>
    <p:sldId id="262" r:id="rId20"/>
    <p:sldId id="263" r:id="rId2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26"/>
    <a:srgbClr val="000059"/>
    <a:srgbClr val="68DFE7"/>
    <a:srgbClr val="00EBA9"/>
    <a:srgbClr val="1F77B4"/>
    <a:srgbClr val="00CDA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8" autoAdjust="0"/>
    <p:restoredTop sz="94660"/>
  </p:normalViewPr>
  <p:slideViewPr>
    <p:cSldViewPr snapToGrid="0">
      <p:cViewPr varScale="1">
        <p:scale>
          <a:sx n="111" d="100"/>
          <a:sy n="111" d="100"/>
        </p:scale>
        <p:origin x="54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668CEC-26AC-46DB-838B-B8972272FE3D}" type="datetimeFigureOut">
              <a:rPr lang="es-CO" smtClean="0"/>
              <a:t>11/07/2023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A48A21-A62D-4AD6-9A7E-242FB10BDAB3}" type="slidenum">
              <a:rPr lang="es-CO" smtClean="0"/>
              <a:t>‹Nº›</a:t>
            </a:fld>
            <a:endParaRPr lang="es-CO"/>
          </a:p>
        </p:txBody>
      </p:sp>
    </p:spTree>
    <p:extLst>
      <p:ext uri="{BB962C8B-B14F-4D97-AF65-F5344CB8AC3E}">
        <p14:creationId xmlns:p14="http://schemas.microsoft.com/office/powerpoint/2010/main" val="2096021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E8CEF1-3344-8E24-B017-C682EF925D8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28F3C5F6-E243-1EFE-DDB5-1F761066A8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DFB67E75-A3FE-C7BB-9FCC-D0C914532763}"/>
              </a:ext>
            </a:extLst>
          </p:cNvPr>
          <p:cNvSpPr>
            <a:spLocks noGrp="1"/>
          </p:cNvSpPr>
          <p:nvPr>
            <p:ph type="dt" sz="half" idx="10"/>
          </p:nvPr>
        </p:nvSpPr>
        <p:spPr/>
        <p:txBody>
          <a:bodyPr/>
          <a:lstStyle/>
          <a:p>
            <a:fld id="{24C9BC6D-5413-48A4-AAB1-D0444DE237AE}" type="datetime1">
              <a:rPr lang="es-CO" smtClean="0"/>
              <a:t>11/07/2023</a:t>
            </a:fld>
            <a:endParaRPr lang="es-CO"/>
          </a:p>
        </p:txBody>
      </p:sp>
      <p:sp>
        <p:nvSpPr>
          <p:cNvPr id="5" name="Marcador de pie de página 4">
            <a:extLst>
              <a:ext uri="{FF2B5EF4-FFF2-40B4-BE49-F238E27FC236}">
                <a16:creationId xmlns:a16="http://schemas.microsoft.com/office/drawing/2014/main" id="{C7F651AA-6ADE-5DBA-7877-12A3F7CC0782}"/>
              </a:ext>
            </a:extLst>
          </p:cNvPr>
          <p:cNvSpPr>
            <a:spLocks noGrp="1"/>
          </p:cNvSpPr>
          <p:nvPr>
            <p:ph type="ftr" sz="quarter" idx="11"/>
          </p:nvPr>
        </p:nvSpPr>
        <p:spPr/>
        <p:txBody>
          <a:bodyPr/>
          <a:lstStyle/>
          <a:p>
            <a:r>
              <a:rPr lang="es-ES"/>
              <a:t>R5 Soluciones financieras, pero justas</a:t>
            </a:r>
            <a:endParaRPr lang="es-CO"/>
          </a:p>
        </p:txBody>
      </p:sp>
      <p:sp>
        <p:nvSpPr>
          <p:cNvPr id="6" name="Marcador de número de diapositiva 5">
            <a:extLst>
              <a:ext uri="{FF2B5EF4-FFF2-40B4-BE49-F238E27FC236}">
                <a16:creationId xmlns:a16="http://schemas.microsoft.com/office/drawing/2014/main" id="{BE689879-01A5-692B-F8CC-1D656529F33E}"/>
              </a:ext>
            </a:extLst>
          </p:cNvPr>
          <p:cNvSpPr>
            <a:spLocks noGrp="1"/>
          </p:cNvSpPr>
          <p:nvPr>
            <p:ph type="sldNum" sz="quarter" idx="12"/>
          </p:nvPr>
        </p:nvSpPr>
        <p:spPr/>
        <p:txBody>
          <a:bodyPr/>
          <a:lstStyle/>
          <a:p>
            <a:fld id="{FD575419-7D32-492B-9FFC-C2EB16A2467E}" type="slidenum">
              <a:rPr lang="es-CO" smtClean="0"/>
              <a:t>‹Nº›</a:t>
            </a:fld>
            <a:endParaRPr lang="es-CO"/>
          </a:p>
        </p:txBody>
      </p:sp>
    </p:spTree>
    <p:extLst>
      <p:ext uri="{BB962C8B-B14F-4D97-AF65-F5344CB8AC3E}">
        <p14:creationId xmlns:p14="http://schemas.microsoft.com/office/powerpoint/2010/main" val="1106637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1595B7-7095-8A58-AD6E-89674B52390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4931ED8-A534-920C-1F63-694E154891C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56A3213-4CB4-E084-893C-6D8AD56ABC9B}"/>
              </a:ext>
            </a:extLst>
          </p:cNvPr>
          <p:cNvSpPr>
            <a:spLocks noGrp="1"/>
          </p:cNvSpPr>
          <p:nvPr>
            <p:ph type="dt" sz="half" idx="10"/>
          </p:nvPr>
        </p:nvSpPr>
        <p:spPr/>
        <p:txBody>
          <a:bodyPr/>
          <a:lstStyle/>
          <a:p>
            <a:fld id="{BB827251-A9B6-40AC-AED8-960FEE4C35C5}" type="datetime1">
              <a:rPr lang="es-CO" smtClean="0"/>
              <a:t>11/07/2023</a:t>
            </a:fld>
            <a:endParaRPr lang="es-CO"/>
          </a:p>
        </p:txBody>
      </p:sp>
      <p:sp>
        <p:nvSpPr>
          <p:cNvPr id="5" name="Marcador de pie de página 4">
            <a:extLst>
              <a:ext uri="{FF2B5EF4-FFF2-40B4-BE49-F238E27FC236}">
                <a16:creationId xmlns:a16="http://schemas.microsoft.com/office/drawing/2014/main" id="{8321AAE8-340E-C7A9-AB8B-BCD14E8F1AF5}"/>
              </a:ext>
            </a:extLst>
          </p:cNvPr>
          <p:cNvSpPr>
            <a:spLocks noGrp="1"/>
          </p:cNvSpPr>
          <p:nvPr>
            <p:ph type="ftr" sz="quarter" idx="11"/>
          </p:nvPr>
        </p:nvSpPr>
        <p:spPr/>
        <p:txBody>
          <a:bodyPr/>
          <a:lstStyle/>
          <a:p>
            <a:r>
              <a:rPr lang="es-ES"/>
              <a:t>R5 Soluciones financieras, pero justas</a:t>
            </a:r>
            <a:endParaRPr lang="es-CO"/>
          </a:p>
        </p:txBody>
      </p:sp>
      <p:sp>
        <p:nvSpPr>
          <p:cNvPr id="6" name="Marcador de número de diapositiva 5">
            <a:extLst>
              <a:ext uri="{FF2B5EF4-FFF2-40B4-BE49-F238E27FC236}">
                <a16:creationId xmlns:a16="http://schemas.microsoft.com/office/drawing/2014/main" id="{F40532CD-9611-68D3-9121-874A11BEEC28}"/>
              </a:ext>
            </a:extLst>
          </p:cNvPr>
          <p:cNvSpPr>
            <a:spLocks noGrp="1"/>
          </p:cNvSpPr>
          <p:nvPr>
            <p:ph type="sldNum" sz="quarter" idx="12"/>
          </p:nvPr>
        </p:nvSpPr>
        <p:spPr/>
        <p:txBody>
          <a:bodyPr/>
          <a:lstStyle/>
          <a:p>
            <a:fld id="{FD575419-7D32-492B-9FFC-C2EB16A2467E}" type="slidenum">
              <a:rPr lang="es-CO" smtClean="0"/>
              <a:t>‹Nº›</a:t>
            </a:fld>
            <a:endParaRPr lang="es-CO"/>
          </a:p>
        </p:txBody>
      </p:sp>
    </p:spTree>
    <p:extLst>
      <p:ext uri="{BB962C8B-B14F-4D97-AF65-F5344CB8AC3E}">
        <p14:creationId xmlns:p14="http://schemas.microsoft.com/office/powerpoint/2010/main" val="568230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36E5EF9-E03E-53C9-1D8D-200FE8A7C44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ACD0776F-DDAA-826F-BAAF-6868C6F2393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9B1BD0-691F-AEEE-8FA1-6AD8B5B2A2F7}"/>
              </a:ext>
            </a:extLst>
          </p:cNvPr>
          <p:cNvSpPr>
            <a:spLocks noGrp="1"/>
          </p:cNvSpPr>
          <p:nvPr>
            <p:ph type="dt" sz="half" idx="10"/>
          </p:nvPr>
        </p:nvSpPr>
        <p:spPr/>
        <p:txBody>
          <a:bodyPr/>
          <a:lstStyle/>
          <a:p>
            <a:fld id="{91D3FFCB-C1C1-40BE-A946-7E20EC432D2A}" type="datetime1">
              <a:rPr lang="es-CO" smtClean="0"/>
              <a:t>11/07/2023</a:t>
            </a:fld>
            <a:endParaRPr lang="es-CO"/>
          </a:p>
        </p:txBody>
      </p:sp>
      <p:sp>
        <p:nvSpPr>
          <p:cNvPr id="5" name="Marcador de pie de página 4">
            <a:extLst>
              <a:ext uri="{FF2B5EF4-FFF2-40B4-BE49-F238E27FC236}">
                <a16:creationId xmlns:a16="http://schemas.microsoft.com/office/drawing/2014/main" id="{EAAE3817-748A-0590-2F63-E3013468DAC6}"/>
              </a:ext>
            </a:extLst>
          </p:cNvPr>
          <p:cNvSpPr>
            <a:spLocks noGrp="1"/>
          </p:cNvSpPr>
          <p:nvPr>
            <p:ph type="ftr" sz="quarter" idx="11"/>
          </p:nvPr>
        </p:nvSpPr>
        <p:spPr/>
        <p:txBody>
          <a:bodyPr/>
          <a:lstStyle/>
          <a:p>
            <a:r>
              <a:rPr lang="es-ES"/>
              <a:t>R5 Soluciones financieras, pero justas</a:t>
            </a:r>
            <a:endParaRPr lang="es-CO"/>
          </a:p>
        </p:txBody>
      </p:sp>
      <p:sp>
        <p:nvSpPr>
          <p:cNvPr id="6" name="Marcador de número de diapositiva 5">
            <a:extLst>
              <a:ext uri="{FF2B5EF4-FFF2-40B4-BE49-F238E27FC236}">
                <a16:creationId xmlns:a16="http://schemas.microsoft.com/office/drawing/2014/main" id="{DF03EFD6-C608-67F3-3BFC-CD65D3817003}"/>
              </a:ext>
            </a:extLst>
          </p:cNvPr>
          <p:cNvSpPr>
            <a:spLocks noGrp="1"/>
          </p:cNvSpPr>
          <p:nvPr>
            <p:ph type="sldNum" sz="quarter" idx="12"/>
          </p:nvPr>
        </p:nvSpPr>
        <p:spPr/>
        <p:txBody>
          <a:bodyPr/>
          <a:lstStyle/>
          <a:p>
            <a:fld id="{FD575419-7D32-492B-9FFC-C2EB16A2467E}" type="slidenum">
              <a:rPr lang="es-CO" smtClean="0"/>
              <a:t>‹Nº›</a:t>
            </a:fld>
            <a:endParaRPr lang="es-CO"/>
          </a:p>
        </p:txBody>
      </p:sp>
    </p:spTree>
    <p:extLst>
      <p:ext uri="{BB962C8B-B14F-4D97-AF65-F5344CB8AC3E}">
        <p14:creationId xmlns:p14="http://schemas.microsoft.com/office/powerpoint/2010/main" val="1317732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17824A-57C1-6C43-F003-5AE0D2C87B6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AC8B49E-4B18-0842-ADDA-679ACB54F4F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4020D5B-95E6-AF7C-CF8C-622BF361B49E}"/>
              </a:ext>
            </a:extLst>
          </p:cNvPr>
          <p:cNvSpPr>
            <a:spLocks noGrp="1"/>
          </p:cNvSpPr>
          <p:nvPr>
            <p:ph type="dt" sz="half" idx="10"/>
          </p:nvPr>
        </p:nvSpPr>
        <p:spPr/>
        <p:txBody>
          <a:bodyPr/>
          <a:lstStyle/>
          <a:p>
            <a:fld id="{3F2ABDFE-4370-4C67-89C9-B1B116A0500A}" type="datetime1">
              <a:rPr lang="es-CO" smtClean="0"/>
              <a:t>11/07/2023</a:t>
            </a:fld>
            <a:endParaRPr lang="es-CO"/>
          </a:p>
        </p:txBody>
      </p:sp>
      <p:sp>
        <p:nvSpPr>
          <p:cNvPr id="5" name="Marcador de pie de página 4">
            <a:extLst>
              <a:ext uri="{FF2B5EF4-FFF2-40B4-BE49-F238E27FC236}">
                <a16:creationId xmlns:a16="http://schemas.microsoft.com/office/drawing/2014/main" id="{9AB1762F-0F79-0DE3-96B7-51E0B16444A5}"/>
              </a:ext>
            </a:extLst>
          </p:cNvPr>
          <p:cNvSpPr>
            <a:spLocks noGrp="1"/>
          </p:cNvSpPr>
          <p:nvPr>
            <p:ph type="ftr" sz="quarter" idx="11"/>
          </p:nvPr>
        </p:nvSpPr>
        <p:spPr/>
        <p:txBody>
          <a:bodyPr/>
          <a:lstStyle/>
          <a:p>
            <a:r>
              <a:rPr lang="es-ES"/>
              <a:t>R5 Soluciones financieras, pero justas</a:t>
            </a:r>
            <a:endParaRPr lang="es-CO"/>
          </a:p>
        </p:txBody>
      </p:sp>
      <p:sp>
        <p:nvSpPr>
          <p:cNvPr id="6" name="Marcador de número de diapositiva 5">
            <a:extLst>
              <a:ext uri="{FF2B5EF4-FFF2-40B4-BE49-F238E27FC236}">
                <a16:creationId xmlns:a16="http://schemas.microsoft.com/office/drawing/2014/main" id="{9D51F75D-BE12-2E0D-1438-822167B89C08}"/>
              </a:ext>
            </a:extLst>
          </p:cNvPr>
          <p:cNvSpPr>
            <a:spLocks noGrp="1"/>
          </p:cNvSpPr>
          <p:nvPr>
            <p:ph type="sldNum" sz="quarter" idx="12"/>
          </p:nvPr>
        </p:nvSpPr>
        <p:spPr/>
        <p:txBody>
          <a:bodyPr/>
          <a:lstStyle/>
          <a:p>
            <a:fld id="{FD575419-7D32-492B-9FFC-C2EB16A2467E}" type="slidenum">
              <a:rPr lang="es-CO" smtClean="0"/>
              <a:t>‹Nº›</a:t>
            </a:fld>
            <a:endParaRPr lang="es-CO"/>
          </a:p>
        </p:txBody>
      </p:sp>
    </p:spTree>
    <p:extLst>
      <p:ext uri="{BB962C8B-B14F-4D97-AF65-F5344CB8AC3E}">
        <p14:creationId xmlns:p14="http://schemas.microsoft.com/office/powerpoint/2010/main" val="3268489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6147E6-B8B2-626A-85CB-65594683542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A4279C6-2FB4-8B9C-CCCD-2816AC7755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7B7F05D-9E21-6CDD-98B4-0F926B4EE58A}"/>
              </a:ext>
            </a:extLst>
          </p:cNvPr>
          <p:cNvSpPr>
            <a:spLocks noGrp="1"/>
          </p:cNvSpPr>
          <p:nvPr>
            <p:ph type="dt" sz="half" idx="10"/>
          </p:nvPr>
        </p:nvSpPr>
        <p:spPr/>
        <p:txBody>
          <a:bodyPr/>
          <a:lstStyle/>
          <a:p>
            <a:fld id="{A5ED83D5-5469-40EE-A031-58DD6B4BF5FB}" type="datetime1">
              <a:rPr lang="es-CO" smtClean="0"/>
              <a:t>11/07/2023</a:t>
            </a:fld>
            <a:endParaRPr lang="es-CO"/>
          </a:p>
        </p:txBody>
      </p:sp>
      <p:sp>
        <p:nvSpPr>
          <p:cNvPr id="5" name="Marcador de pie de página 4">
            <a:extLst>
              <a:ext uri="{FF2B5EF4-FFF2-40B4-BE49-F238E27FC236}">
                <a16:creationId xmlns:a16="http://schemas.microsoft.com/office/drawing/2014/main" id="{096ED06D-0CAA-25B9-3098-F9F18FB219D1}"/>
              </a:ext>
            </a:extLst>
          </p:cNvPr>
          <p:cNvSpPr>
            <a:spLocks noGrp="1"/>
          </p:cNvSpPr>
          <p:nvPr>
            <p:ph type="ftr" sz="quarter" idx="11"/>
          </p:nvPr>
        </p:nvSpPr>
        <p:spPr/>
        <p:txBody>
          <a:bodyPr/>
          <a:lstStyle/>
          <a:p>
            <a:r>
              <a:rPr lang="es-ES"/>
              <a:t>R5 Soluciones financieras, pero justas</a:t>
            </a:r>
            <a:endParaRPr lang="es-CO"/>
          </a:p>
        </p:txBody>
      </p:sp>
      <p:sp>
        <p:nvSpPr>
          <p:cNvPr id="6" name="Marcador de número de diapositiva 5">
            <a:extLst>
              <a:ext uri="{FF2B5EF4-FFF2-40B4-BE49-F238E27FC236}">
                <a16:creationId xmlns:a16="http://schemas.microsoft.com/office/drawing/2014/main" id="{71BBBBE8-F950-AA44-5652-EC12A5925D4B}"/>
              </a:ext>
            </a:extLst>
          </p:cNvPr>
          <p:cNvSpPr>
            <a:spLocks noGrp="1"/>
          </p:cNvSpPr>
          <p:nvPr>
            <p:ph type="sldNum" sz="quarter" idx="12"/>
          </p:nvPr>
        </p:nvSpPr>
        <p:spPr/>
        <p:txBody>
          <a:bodyPr/>
          <a:lstStyle/>
          <a:p>
            <a:fld id="{FD575419-7D32-492B-9FFC-C2EB16A2467E}" type="slidenum">
              <a:rPr lang="es-CO" smtClean="0"/>
              <a:t>‹Nº›</a:t>
            </a:fld>
            <a:endParaRPr lang="es-CO"/>
          </a:p>
        </p:txBody>
      </p:sp>
    </p:spTree>
    <p:extLst>
      <p:ext uri="{BB962C8B-B14F-4D97-AF65-F5344CB8AC3E}">
        <p14:creationId xmlns:p14="http://schemas.microsoft.com/office/powerpoint/2010/main" val="1702637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655C20-10C5-7891-B834-4E4097A418B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47A0D92-1FB3-AC7A-5C73-E35FC88E74C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DA0B9B96-C49E-1F67-2B6B-8BFCC984141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3D37119C-33CC-CE05-135C-F3D4347EF5C3}"/>
              </a:ext>
            </a:extLst>
          </p:cNvPr>
          <p:cNvSpPr>
            <a:spLocks noGrp="1"/>
          </p:cNvSpPr>
          <p:nvPr>
            <p:ph type="dt" sz="half" idx="10"/>
          </p:nvPr>
        </p:nvSpPr>
        <p:spPr/>
        <p:txBody>
          <a:bodyPr/>
          <a:lstStyle/>
          <a:p>
            <a:fld id="{FEBDF5F8-4730-4A78-AEC0-3AF003F0D4F7}" type="datetime1">
              <a:rPr lang="es-CO" smtClean="0"/>
              <a:t>11/07/2023</a:t>
            </a:fld>
            <a:endParaRPr lang="es-CO"/>
          </a:p>
        </p:txBody>
      </p:sp>
      <p:sp>
        <p:nvSpPr>
          <p:cNvPr id="6" name="Marcador de pie de página 5">
            <a:extLst>
              <a:ext uri="{FF2B5EF4-FFF2-40B4-BE49-F238E27FC236}">
                <a16:creationId xmlns:a16="http://schemas.microsoft.com/office/drawing/2014/main" id="{0A7F4231-A7DF-01BE-5E07-C54FD82AE516}"/>
              </a:ext>
            </a:extLst>
          </p:cNvPr>
          <p:cNvSpPr>
            <a:spLocks noGrp="1"/>
          </p:cNvSpPr>
          <p:nvPr>
            <p:ph type="ftr" sz="quarter" idx="11"/>
          </p:nvPr>
        </p:nvSpPr>
        <p:spPr/>
        <p:txBody>
          <a:bodyPr/>
          <a:lstStyle/>
          <a:p>
            <a:r>
              <a:rPr lang="es-ES"/>
              <a:t>R5 Soluciones financieras, pero justas</a:t>
            </a:r>
            <a:endParaRPr lang="es-CO"/>
          </a:p>
        </p:txBody>
      </p:sp>
      <p:sp>
        <p:nvSpPr>
          <p:cNvPr id="7" name="Marcador de número de diapositiva 6">
            <a:extLst>
              <a:ext uri="{FF2B5EF4-FFF2-40B4-BE49-F238E27FC236}">
                <a16:creationId xmlns:a16="http://schemas.microsoft.com/office/drawing/2014/main" id="{8E8D194A-56DA-DC65-9547-669FE115A693}"/>
              </a:ext>
            </a:extLst>
          </p:cNvPr>
          <p:cNvSpPr>
            <a:spLocks noGrp="1"/>
          </p:cNvSpPr>
          <p:nvPr>
            <p:ph type="sldNum" sz="quarter" idx="12"/>
          </p:nvPr>
        </p:nvSpPr>
        <p:spPr/>
        <p:txBody>
          <a:bodyPr/>
          <a:lstStyle/>
          <a:p>
            <a:fld id="{FD575419-7D32-492B-9FFC-C2EB16A2467E}" type="slidenum">
              <a:rPr lang="es-CO" smtClean="0"/>
              <a:t>‹Nº›</a:t>
            </a:fld>
            <a:endParaRPr lang="es-CO"/>
          </a:p>
        </p:txBody>
      </p:sp>
    </p:spTree>
    <p:extLst>
      <p:ext uri="{BB962C8B-B14F-4D97-AF65-F5344CB8AC3E}">
        <p14:creationId xmlns:p14="http://schemas.microsoft.com/office/powerpoint/2010/main" val="985941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AB61C7-8381-CF25-17F2-D1DB6E3CA51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38F92CD-1703-FB25-2D1A-91C35104A4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C604726-86FB-861D-FD5D-3788FFC8A3C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8A9E9A19-AFFB-7DC0-E7CA-A7C41AC94F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4F5FA2A-AF39-2ADD-47B5-62AB88BA207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B3AD9F9D-CC32-06EB-6855-51DE93F89B81}"/>
              </a:ext>
            </a:extLst>
          </p:cNvPr>
          <p:cNvSpPr>
            <a:spLocks noGrp="1"/>
          </p:cNvSpPr>
          <p:nvPr>
            <p:ph type="dt" sz="half" idx="10"/>
          </p:nvPr>
        </p:nvSpPr>
        <p:spPr/>
        <p:txBody>
          <a:bodyPr/>
          <a:lstStyle/>
          <a:p>
            <a:fld id="{50AEA723-6430-49A2-843E-82CE3A155DDE}" type="datetime1">
              <a:rPr lang="es-CO" smtClean="0"/>
              <a:t>11/07/2023</a:t>
            </a:fld>
            <a:endParaRPr lang="es-CO"/>
          </a:p>
        </p:txBody>
      </p:sp>
      <p:sp>
        <p:nvSpPr>
          <p:cNvPr id="8" name="Marcador de pie de página 7">
            <a:extLst>
              <a:ext uri="{FF2B5EF4-FFF2-40B4-BE49-F238E27FC236}">
                <a16:creationId xmlns:a16="http://schemas.microsoft.com/office/drawing/2014/main" id="{EC7BB2FB-27E5-E467-77E2-09D031961648}"/>
              </a:ext>
            </a:extLst>
          </p:cNvPr>
          <p:cNvSpPr>
            <a:spLocks noGrp="1"/>
          </p:cNvSpPr>
          <p:nvPr>
            <p:ph type="ftr" sz="quarter" idx="11"/>
          </p:nvPr>
        </p:nvSpPr>
        <p:spPr/>
        <p:txBody>
          <a:bodyPr/>
          <a:lstStyle/>
          <a:p>
            <a:r>
              <a:rPr lang="es-ES"/>
              <a:t>R5 Soluciones financieras, pero justas</a:t>
            </a:r>
            <a:endParaRPr lang="es-CO"/>
          </a:p>
        </p:txBody>
      </p:sp>
      <p:sp>
        <p:nvSpPr>
          <p:cNvPr id="9" name="Marcador de número de diapositiva 8">
            <a:extLst>
              <a:ext uri="{FF2B5EF4-FFF2-40B4-BE49-F238E27FC236}">
                <a16:creationId xmlns:a16="http://schemas.microsoft.com/office/drawing/2014/main" id="{C42F7C81-7FE3-D696-0F46-1BE4DFEA462B}"/>
              </a:ext>
            </a:extLst>
          </p:cNvPr>
          <p:cNvSpPr>
            <a:spLocks noGrp="1"/>
          </p:cNvSpPr>
          <p:nvPr>
            <p:ph type="sldNum" sz="quarter" idx="12"/>
          </p:nvPr>
        </p:nvSpPr>
        <p:spPr/>
        <p:txBody>
          <a:bodyPr/>
          <a:lstStyle/>
          <a:p>
            <a:fld id="{FD575419-7D32-492B-9FFC-C2EB16A2467E}" type="slidenum">
              <a:rPr lang="es-CO" smtClean="0"/>
              <a:t>‹Nº›</a:t>
            </a:fld>
            <a:endParaRPr lang="es-CO"/>
          </a:p>
        </p:txBody>
      </p:sp>
    </p:spTree>
    <p:extLst>
      <p:ext uri="{BB962C8B-B14F-4D97-AF65-F5344CB8AC3E}">
        <p14:creationId xmlns:p14="http://schemas.microsoft.com/office/powerpoint/2010/main" val="716041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A6EE9D-B35B-DA10-F32F-2C0F4EF588C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00AAC9B7-64CC-100E-7D1E-9AC5917EBD6B}"/>
              </a:ext>
            </a:extLst>
          </p:cNvPr>
          <p:cNvSpPr>
            <a:spLocks noGrp="1"/>
          </p:cNvSpPr>
          <p:nvPr>
            <p:ph type="dt" sz="half" idx="10"/>
          </p:nvPr>
        </p:nvSpPr>
        <p:spPr/>
        <p:txBody>
          <a:bodyPr/>
          <a:lstStyle/>
          <a:p>
            <a:fld id="{5C3CB7FF-BE7D-4049-81C0-16DE5CDE20F5}" type="datetime1">
              <a:rPr lang="es-CO" smtClean="0"/>
              <a:t>11/07/2023</a:t>
            </a:fld>
            <a:endParaRPr lang="es-CO"/>
          </a:p>
        </p:txBody>
      </p:sp>
      <p:sp>
        <p:nvSpPr>
          <p:cNvPr id="4" name="Marcador de pie de página 3">
            <a:extLst>
              <a:ext uri="{FF2B5EF4-FFF2-40B4-BE49-F238E27FC236}">
                <a16:creationId xmlns:a16="http://schemas.microsoft.com/office/drawing/2014/main" id="{310BEC31-5E84-37E2-CCE5-5BCC376F5E87}"/>
              </a:ext>
            </a:extLst>
          </p:cNvPr>
          <p:cNvSpPr>
            <a:spLocks noGrp="1"/>
          </p:cNvSpPr>
          <p:nvPr>
            <p:ph type="ftr" sz="quarter" idx="11"/>
          </p:nvPr>
        </p:nvSpPr>
        <p:spPr/>
        <p:txBody>
          <a:bodyPr/>
          <a:lstStyle/>
          <a:p>
            <a:r>
              <a:rPr lang="es-ES"/>
              <a:t>R5 Soluciones financieras, pero justas</a:t>
            </a:r>
            <a:endParaRPr lang="es-CO"/>
          </a:p>
        </p:txBody>
      </p:sp>
      <p:sp>
        <p:nvSpPr>
          <p:cNvPr id="5" name="Marcador de número de diapositiva 4">
            <a:extLst>
              <a:ext uri="{FF2B5EF4-FFF2-40B4-BE49-F238E27FC236}">
                <a16:creationId xmlns:a16="http://schemas.microsoft.com/office/drawing/2014/main" id="{24D51608-7784-A686-4821-FD633223D8A1}"/>
              </a:ext>
            </a:extLst>
          </p:cNvPr>
          <p:cNvSpPr>
            <a:spLocks noGrp="1"/>
          </p:cNvSpPr>
          <p:nvPr>
            <p:ph type="sldNum" sz="quarter" idx="12"/>
          </p:nvPr>
        </p:nvSpPr>
        <p:spPr/>
        <p:txBody>
          <a:bodyPr/>
          <a:lstStyle/>
          <a:p>
            <a:fld id="{FD575419-7D32-492B-9FFC-C2EB16A2467E}" type="slidenum">
              <a:rPr lang="es-CO" smtClean="0"/>
              <a:t>‹Nº›</a:t>
            </a:fld>
            <a:endParaRPr lang="es-CO"/>
          </a:p>
        </p:txBody>
      </p:sp>
    </p:spTree>
    <p:extLst>
      <p:ext uri="{BB962C8B-B14F-4D97-AF65-F5344CB8AC3E}">
        <p14:creationId xmlns:p14="http://schemas.microsoft.com/office/powerpoint/2010/main" val="3364392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DE9A48D-7C5B-33DE-3458-C7021CCEF702}"/>
              </a:ext>
            </a:extLst>
          </p:cNvPr>
          <p:cNvSpPr>
            <a:spLocks noGrp="1"/>
          </p:cNvSpPr>
          <p:nvPr>
            <p:ph type="dt" sz="half" idx="10"/>
          </p:nvPr>
        </p:nvSpPr>
        <p:spPr/>
        <p:txBody>
          <a:bodyPr/>
          <a:lstStyle/>
          <a:p>
            <a:fld id="{7DA4D03F-856C-4D85-9FCA-BBEABAA24768}" type="datetime1">
              <a:rPr lang="es-CO" smtClean="0"/>
              <a:t>11/07/2023</a:t>
            </a:fld>
            <a:endParaRPr lang="es-CO"/>
          </a:p>
        </p:txBody>
      </p:sp>
      <p:sp>
        <p:nvSpPr>
          <p:cNvPr id="3" name="Marcador de pie de página 2">
            <a:extLst>
              <a:ext uri="{FF2B5EF4-FFF2-40B4-BE49-F238E27FC236}">
                <a16:creationId xmlns:a16="http://schemas.microsoft.com/office/drawing/2014/main" id="{ACAE87E3-1F35-9EF3-8E1D-FFFA719CA7A9}"/>
              </a:ext>
            </a:extLst>
          </p:cNvPr>
          <p:cNvSpPr>
            <a:spLocks noGrp="1"/>
          </p:cNvSpPr>
          <p:nvPr>
            <p:ph type="ftr" sz="quarter" idx="11"/>
          </p:nvPr>
        </p:nvSpPr>
        <p:spPr/>
        <p:txBody>
          <a:bodyPr/>
          <a:lstStyle/>
          <a:p>
            <a:r>
              <a:rPr lang="es-ES"/>
              <a:t>R5 Soluciones financieras, pero justas</a:t>
            </a:r>
            <a:endParaRPr lang="es-CO"/>
          </a:p>
        </p:txBody>
      </p:sp>
      <p:sp>
        <p:nvSpPr>
          <p:cNvPr id="4" name="Marcador de número de diapositiva 3">
            <a:extLst>
              <a:ext uri="{FF2B5EF4-FFF2-40B4-BE49-F238E27FC236}">
                <a16:creationId xmlns:a16="http://schemas.microsoft.com/office/drawing/2014/main" id="{EFDB45C7-6C68-638E-F5CD-15F8214631CA}"/>
              </a:ext>
            </a:extLst>
          </p:cNvPr>
          <p:cNvSpPr>
            <a:spLocks noGrp="1"/>
          </p:cNvSpPr>
          <p:nvPr>
            <p:ph type="sldNum" sz="quarter" idx="12"/>
          </p:nvPr>
        </p:nvSpPr>
        <p:spPr/>
        <p:txBody>
          <a:bodyPr/>
          <a:lstStyle/>
          <a:p>
            <a:fld id="{FD575419-7D32-492B-9FFC-C2EB16A2467E}" type="slidenum">
              <a:rPr lang="es-CO" smtClean="0"/>
              <a:t>‹Nº›</a:t>
            </a:fld>
            <a:endParaRPr lang="es-CO"/>
          </a:p>
        </p:txBody>
      </p:sp>
    </p:spTree>
    <p:extLst>
      <p:ext uri="{BB962C8B-B14F-4D97-AF65-F5344CB8AC3E}">
        <p14:creationId xmlns:p14="http://schemas.microsoft.com/office/powerpoint/2010/main" val="2296479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B11D6E-0FC3-877D-D611-1E8DC6166BC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28EB1A5-A911-CF21-58D9-424FEF330E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8CC80B5-6518-A370-7770-D4DF6241C3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7CB55B1-8A28-C150-B72A-303A41D7055B}"/>
              </a:ext>
            </a:extLst>
          </p:cNvPr>
          <p:cNvSpPr>
            <a:spLocks noGrp="1"/>
          </p:cNvSpPr>
          <p:nvPr>
            <p:ph type="dt" sz="half" idx="10"/>
          </p:nvPr>
        </p:nvSpPr>
        <p:spPr/>
        <p:txBody>
          <a:bodyPr/>
          <a:lstStyle/>
          <a:p>
            <a:fld id="{4A79A2D1-C277-4668-B42C-21062BB1727F}" type="datetime1">
              <a:rPr lang="es-CO" smtClean="0"/>
              <a:t>11/07/2023</a:t>
            </a:fld>
            <a:endParaRPr lang="es-CO"/>
          </a:p>
        </p:txBody>
      </p:sp>
      <p:sp>
        <p:nvSpPr>
          <p:cNvPr id="6" name="Marcador de pie de página 5">
            <a:extLst>
              <a:ext uri="{FF2B5EF4-FFF2-40B4-BE49-F238E27FC236}">
                <a16:creationId xmlns:a16="http://schemas.microsoft.com/office/drawing/2014/main" id="{A87F8023-30AE-F3BA-2388-DDA87EB1A359}"/>
              </a:ext>
            </a:extLst>
          </p:cNvPr>
          <p:cNvSpPr>
            <a:spLocks noGrp="1"/>
          </p:cNvSpPr>
          <p:nvPr>
            <p:ph type="ftr" sz="quarter" idx="11"/>
          </p:nvPr>
        </p:nvSpPr>
        <p:spPr/>
        <p:txBody>
          <a:bodyPr/>
          <a:lstStyle/>
          <a:p>
            <a:r>
              <a:rPr lang="es-ES"/>
              <a:t>R5 Soluciones financieras, pero justas</a:t>
            </a:r>
            <a:endParaRPr lang="es-CO"/>
          </a:p>
        </p:txBody>
      </p:sp>
      <p:sp>
        <p:nvSpPr>
          <p:cNvPr id="7" name="Marcador de número de diapositiva 6">
            <a:extLst>
              <a:ext uri="{FF2B5EF4-FFF2-40B4-BE49-F238E27FC236}">
                <a16:creationId xmlns:a16="http://schemas.microsoft.com/office/drawing/2014/main" id="{0FF7680B-C796-FA55-384D-9803B0705434}"/>
              </a:ext>
            </a:extLst>
          </p:cNvPr>
          <p:cNvSpPr>
            <a:spLocks noGrp="1"/>
          </p:cNvSpPr>
          <p:nvPr>
            <p:ph type="sldNum" sz="quarter" idx="12"/>
          </p:nvPr>
        </p:nvSpPr>
        <p:spPr/>
        <p:txBody>
          <a:bodyPr/>
          <a:lstStyle/>
          <a:p>
            <a:fld id="{FD575419-7D32-492B-9FFC-C2EB16A2467E}" type="slidenum">
              <a:rPr lang="es-CO" smtClean="0"/>
              <a:t>‹Nº›</a:t>
            </a:fld>
            <a:endParaRPr lang="es-CO"/>
          </a:p>
        </p:txBody>
      </p:sp>
    </p:spTree>
    <p:extLst>
      <p:ext uri="{BB962C8B-B14F-4D97-AF65-F5344CB8AC3E}">
        <p14:creationId xmlns:p14="http://schemas.microsoft.com/office/powerpoint/2010/main" val="693066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B217B8-AC8A-A0F0-A01E-D6E46DA066F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A6F38891-C8BC-3931-F3DC-0248B9FEE0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1ECA0B7E-C1A7-4E38-42A4-A46E69F605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FF51108-0A59-C692-F4B3-F205C1B62C7C}"/>
              </a:ext>
            </a:extLst>
          </p:cNvPr>
          <p:cNvSpPr>
            <a:spLocks noGrp="1"/>
          </p:cNvSpPr>
          <p:nvPr>
            <p:ph type="dt" sz="half" idx="10"/>
          </p:nvPr>
        </p:nvSpPr>
        <p:spPr/>
        <p:txBody>
          <a:bodyPr/>
          <a:lstStyle/>
          <a:p>
            <a:fld id="{62BFF51B-3A9D-41A3-BD72-11C67D582940}" type="datetime1">
              <a:rPr lang="es-CO" smtClean="0"/>
              <a:t>11/07/2023</a:t>
            </a:fld>
            <a:endParaRPr lang="es-CO"/>
          </a:p>
        </p:txBody>
      </p:sp>
      <p:sp>
        <p:nvSpPr>
          <p:cNvPr id="6" name="Marcador de pie de página 5">
            <a:extLst>
              <a:ext uri="{FF2B5EF4-FFF2-40B4-BE49-F238E27FC236}">
                <a16:creationId xmlns:a16="http://schemas.microsoft.com/office/drawing/2014/main" id="{8D7AFD1C-C773-1AEE-06C3-1AFF52808747}"/>
              </a:ext>
            </a:extLst>
          </p:cNvPr>
          <p:cNvSpPr>
            <a:spLocks noGrp="1"/>
          </p:cNvSpPr>
          <p:nvPr>
            <p:ph type="ftr" sz="quarter" idx="11"/>
          </p:nvPr>
        </p:nvSpPr>
        <p:spPr/>
        <p:txBody>
          <a:bodyPr/>
          <a:lstStyle/>
          <a:p>
            <a:r>
              <a:rPr lang="es-ES"/>
              <a:t>R5 Soluciones financieras, pero justas</a:t>
            </a:r>
            <a:endParaRPr lang="es-CO"/>
          </a:p>
        </p:txBody>
      </p:sp>
      <p:sp>
        <p:nvSpPr>
          <p:cNvPr id="7" name="Marcador de número de diapositiva 6">
            <a:extLst>
              <a:ext uri="{FF2B5EF4-FFF2-40B4-BE49-F238E27FC236}">
                <a16:creationId xmlns:a16="http://schemas.microsoft.com/office/drawing/2014/main" id="{66DEEF0D-0AF3-CCEA-D746-1031298C2C1E}"/>
              </a:ext>
            </a:extLst>
          </p:cNvPr>
          <p:cNvSpPr>
            <a:spLocks noGrp="1"/>
          </p:cNvSpPr>
          <p:nvPr>
            <p:ph type="sldNum" sz="quarter" idx="12"/>
          </p:nvPr>
        </p:nvSpPr>
        <p:spPr/>
        <p:txBody>
          <a:bodyPr/>
          <a:lstStyle/>
          <a:p>
            <a:fld id="{FD575419-7D32-492B-9FFC-C2EB16A2467E}" type="slidenum">
              <a:rPr lang="es-CO" smtClean="0"/>
              <a:t>‹Nº›</a:t>
            </a:fld>
            <a:endParaRPr lang="es-CO"/>
          </a:p>
        </p:txBody>
      </p:sp>
    </p:spTree>
    <p:extLst>
      <p:ext uri="{BB962C8B-B14F-4D97-AF65-F5344CB8AC3E}">
        <p14:creationId xmlns:p14="http://schemas.microsoft.com/office/powerpoint/2010/main" val="3808176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8ABAAD6-A96A-9121-758D-7575FCC399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21DA077-DDA0-E810-01EC-29E868EB22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079C676-C797-0469-8427-C3D548F9F2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457429-3FC1-4032-9497-D55ACF6EF951}" type="datetime1">
              <a:rPr lang="es-CO" smtClean="0"/>
              <a:t>11/07/2023</a:t>
            </a:fld>
            <a:endParaRPr lang="es-CO"/>
          </a:p>
        </p:txBody>
      </p:sp>
      <p:sp>
        <p:nvSpPr>
          <p:cNvPr id="5" name="Marcador de pie de página 4">
            <a:extLst>
              <a:ext uri="{FF2B5EF4-FFF2-40B4-BE49-F238E27FC236}">
                <a16:creationId xmlns:a16="http://schemas.microsoft.com/office/drawing/2014/main" id="{1A9E736B-F463-608C-B269-67FDB12659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R5 Soluciones financieras, pero justas</a:t>
            </a:r>
            <a:endParaRPr lang="es-CO"/>
          </a:p>
        </p:txBody>
      </p:sp>
      <p:sp>
        <p:nvSpPr>
          <p:cNvPr id="6" name="Marcador de número de diapositiva 5">
            <a:extLst>
              <a:ext uri="{FF2B5EF4-FFF2-40B4-BE49-F238E27FC236}">
                <a16:creationId xmlns:a16="http://schemas.microsoft.com/office/drawing/2014/main" id="{6296D816-0E71-7BF7-D6E1-DF19A8FFCA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575419-7D32-492B-9FFC-C2EB16A2467E}" type="slidenum">
              <a:rPr lang="es-CO" smtClean="0"/>
              <a:t>‹Nº›</a:t>
            </a:fld>
            <a:endParaRPr lang="es-CO"/>
          </a:p>
        </p:txBody>
      </p:sp>
    </p:spTree>
    <p:extLst>
      <p:ext uri="{BB962C8B-B14F-4D97-AF65-F5344CB8AC3E}">
        <p14:creationId xmlns:p14="http://schemas.microsoft.com/office/powerpoint/2010/main" val="1998974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sv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4.svg"/><Relationship Id="rId7" Type="http://schemas.openxmlformats.org/officeDocument/2006/relationships/image" Target="../media/image32.sv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1.xml"/><Relationship Id="rId5" Type="http://schemas.openxmlformats.org/officeDocument/2006/relationships/image" Target="../media/image36.sv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1.xml"/><Relationship Id="rId5" Type="http://schemas.openxmlformats.org/officeDocument/2006/relationships/image" Target="../media/image42.sv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svg"/><Relationship Id="rId3" Type="http://schemas.openxmlformats.org/officeDocument/2006/relationships/image" Target="../media/image42.svg"/><Relationship Id="rId7" Type="http://schemas.openxmlformats.org/officeDocument/2006/relationships/image" Target="../media/image46.svg"/><Relationship Id="rId12" Type="http://schemas.openxmlformats.org/officeDocument/2006/relationships/image" Target="../media/image51.png"/><Relationship Id="rId2" Type="http://schemas.openxmlformats.org/officeDocument/2006/relationships/image" Target="../media/image41.png"/><Relationship Id="rId1" Type="http://schemas.openxmlformats.org/officeDocument/2006/relationships/slideLayout" Target="../slideLayouts/slideLayout1.xml"/><Relationship Id="rId6" Type="http://schemas.openxmlformats.org/officeDocument/2006/relationships/image" Target="../media/image45.png"/><Relationship Id="rId11" Type="http://schemas.openxmlformats.org/officeDocument/2006/relationships/image" Target="../media/image50.svg"/><Relationship Id="rId5" Type="http://schemas.openxmlformats.org/officeDocument/2006/relationships/image" Target="../media/image44.sv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image" Target="../media/image5.svg"/><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slide" Target="slide14.xml"/><Relationship Id="rId11" Type="http://schemas.openxmlformats.org/officeDocument/2006/relationships/image" Target="../media/image4.png"/><Relationship Id="rId5" Type="http://schemas.openxmlformats.org/officeDocument/2006/relationships/slide" Target="slide13.xml"/><Relationship Id="rId10" Type="http://schemas.openxmlformats.org/officeDocument/2006/relationships/image" Target="../media/image3.svg"/><Relationship Id="rId4" Type="http://schemas.openxmlformats.org/officeDocument/2006/relationships/slide" Target="slide6.xml"/><Relationship Id="rId9"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sv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4AD6EB9C-E470-8DD3-5997-4FDD67AF4137}"/>
              </a:ext>
            </a:extLst>
          </p:cNvPr>
          <p:cNvSpPr/>
          <p:nvPr/>
        </p:nvSpPr>
        <p:spPr>
          <a:xfrm>
            <a:off x="6355081" y="5074920"/>
            <a:ext cx="5440680" cy="205740"/>
          </a:xfrm>
          <a:prstGeom prst="rect">
            <a:avLst/>
          </a:prstGeom>
          <a:solidFill>
            <a:srgbClr val="00EB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CuadroTexto 13">
            <a:extLst>
              <a:ext uri="{FF2B5EF4-FFF2-40B4-BE49-F238E27FC236}">
                <a16:creationId xmlns:a16="http://schemas.microsoft.com/office/drawing/2014/main" id="{44177675-7BFE-4449-19D2-542968BA5EBA}"/>
              </a:ext>
            </a:extLst>
          </p:cNvPr>
          <p:cNvSpPr txBox="1"/>
          <p:nvPr/>
        </p:nvSpPr>
        <p:spPr>
          <a:xfrm>
            <a:off x="6096000" y="3956708"/>
            <a:ext cx="5871503" cy="1323952"/>
          </a:xfrm>
          <a:prstGeom prst="rect">
            <a:avLst/>
          </a:prstGeom>
          <a:noFill/>
        </p:spPr>
        <p:txBody>
          <a:bodyPr wrap="square">
            <a:spAutoFit/>
          </a:bodyPr>
          <a:lstStyle/>
          <a:p>
            <a:pPr algn="ctr">
              <a:lnSpc>
                <a:spcPct val="150000"/>
              </a:lnSpc>
            </a:pPr>
            <a:r>
              <a:rPr lang="es-CO" sz="2800" b="1" i="0" dirty="0">
                <a:solidFill>
                  <a:srgbClr val="000059"/>
                </a:solidFill>
                <a:effectLst/>
                <a:latin typeface="Poppins" panose="00000500000000000000" pitchFamily="2" charset="0"/>
              </a:rPr>
              <a:t>Proceso Data </a:t>
            </a:r>
            <a:r>
              <a:rPr lang="es-CO" sz="2800" b="1" i="0" dirty="0" err="1">
                <a:solidFill>
                  <a:srgbClr val="000059"/>
                </a:solidFill>
                <a:effectLst/>
                <a:latin typeface="Poppins" panose="00000500000000000000" pitchFamily="2" charset="0"/>
              </a:rPr>
              <a:t>Scientist</a:t>
            </a:r>
            <a:r>
              <a:rPr lang="es-CO" sz="2800" b="1" i="0" dirty="0">
                <a:solidFill>
                  <a:srgbClr val="000059"/>
                </a:solidFill>
                <a:effectLst/>
                <a:latin typeface="Poppins" panose="00000500000000000000" pitchFamily="2" charset="0"/>
              </a:rPr>
              <a:t> Junior</a:t>
            </a:r>
          </a:p>
          <a:p>
            <a:pPr algn="ctr">
              <a:lnSpc>
                <a:spcPct val="150000"/>
              </a:lnSpc>
            </a:pPr>
            <a:r>
              <a:rPr lang="es-CO" sz="2800" b="1" dirty="0">
                <a:solidFill>
                  <a:srgbClr val="000059"/>
                </a:solidFill>
                <a:latin typeface="Poppins" panose="00000500000000000000" pitchFamily="2" charset="0"/>
              </a:rPr>
              <a:t>Vivian Daniela Garavito López</a:t>
            </a:r>
            <a:endParaRPr lang="es-CO" sz="2800" b="1" i="0" dirty="0">
              <a:solidFill>
                <a:srgbClr val="000059"/>
              </a:solidFill>
              <a:effectLst/>
              <a:latin typeface="Poppins" panose="00000500000000000000" pitchFamily="2" charset="0"/>
            </a:endParaRPr>
          </a:p>
        </p:txBody>
      </p:sp>
      <p:pic>
        <p:nvPicPr>
          <p:cNvPr id="1026" name="Picture 2">
            <a:extLst>
              <a:ext uri="{FF2B5EF4-FFF2-40B4-BE49-F238E27FC236}">
                <a16:creationId xmlns:a16="http://schemas.microsoft.com/office/drawing/2014/main" id="{D7B4C083-83CF-C9E5-B9A7-E4D43FEE82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2667" y="285681"/>
            <a:ext cx="1794639" cy="1021564"/>
          </a:xfrm>
          <a:prstGeom prst="rect">
            <a:avLst/>
          </a:prstGeom>
          <a:noFill/>
          <a:extLst>
            <a:ext uri="{909E8E84-426E-40DD-AFC4-6F175D3DCCD1}">
              <a14:hiddenFill xmlns:a14="http://schemas.microsoft.com/office/drawing/2010/main">
                <a:solidFill>
                  <a:srgbClr val="FFFFFF"/>
                </a:solidFill>
              </a14:hiddenFill>
            </a:ext>
          </a:extLst>
        </p:spPr>
      </p:pic>
      <p:sp>
        <p:nvSpPr>
          <p:cNvPr id="16" name="CuadroTexto 15">
            <a:extLst>
              <a:ext uri="{FF2B5EF4-FFF2-40B4-BE49-F238E27FC236}">
                <a16:creationId xmlns:a16="http://schemas.microsoft.com/office/drawing/2014/main" id="{A988B131-2432-338C-A2D2-C8EB5313AC99}"/>
              </a:ext>
            </a:extLst>
          </p:cNvPr>
          <p:cNvSpPr txBox="1"/>
          <p:nvPr/>
        </p:nvSpPr>
        <p:spPr>
          <a:xfrm>
            <a:off x="2546252" y="3615397"/>
            <a:ext cx="184731" cy="369332"/>
          </a:xfrm>
          <a:prstGeom prst="rect">
            <a:avLst/>
          </a:prstGeom>
          <a:noFill/>
        </p:spPr>
        <p:txBody>
          <a:bodyPr wrap="none" rtlCol="0">
            <a:spAutoFit/>
          </a:bodyPr>
          <a:lstStyle/>
          <a:p>
            <a:endParaRPr lang="es-CO" dirty="0"/>
          </a:p>
        </p:txBody>
      </p:sp>
      <p:sp>
        <p:nvSpPr>
          <p:cNvPr id="19" name="Diagrama de flujo: datos almacenados 18">
            <a:extLst>
              <a:ext uri="{FF2B5EF4-FFF2-40B4-BE49-F238E27FC236}">
                <a16:creationId xmlns:a16="http://schemas.microsoft.com/office/drawing/2014/main" id="{5F67BDA6-B57E-0CBD-B859-FCBA487FB6D4}"/>
              </a:ext>
            </a:extLst>
          </p:cNvPr>
          <p:cNvSpPr/>
          <p:nvPr/>
        </p:nvSpPr>
        <p:spPr>
          <a:xfrm>
            <a:off x="128049" y="0"/>
            <a:ext cx="1274618" cy="6572319"/>
          </a:xfrm>
          <a:prstGeom prst="flowChartOnlineStorage">
            <a:avLst/>
          </a:prstGeom>
          <a:gradFill flip="none" rotWithShape="1">
            <a:gsLst>
              <a:gs pos="28000">
                <a:srgbClr val="00CDA6"/>
              </a:gs>
              <a:gs pos="50000">
                <a:srgbClr val="00EBA9"/>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0" name="Diagrama de flujo: datos almacenados 19">
            <a:extLst>
              <a:ext uri="{FF2B5EF4-FFF2-40B4-BE49-F238E27FC236}">
                <a16:creationId xmlns:a16="http://schemas.microsoft.com/office/drawing/2014/main" id="{4A3B10C1-F008-8126-E73C-AA29BD94043D}"/>
              </a:ext>
            </a:extLst>
          </p:cNvPr>
          <p:cNvSpPr/>
          <p:nvPr/>
        </p:nvSpPr>
        <p:spPr>
          <a:xfrm rot="16200000">
            <a:off x="5728899" y="226007"/>
            <a:ext cx="1274618" cy="11651585"/>
          </a:xfrm>
          <a:prstGeom prst="flowChartOnlineStorage">
            <a:avLst/>
          </a:prstGeom>
          <a:gradFill flip="none" rotWithShape="1">
            <a:gsLst>
              <a:gs pos="57000">
                <a:srgbClr val="00CDA6"/>
              </a:gs>
              <a:gs pos="30000">
                <a:srgbClr val="68DFE7"/>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1802022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a:extLst>
              <a:ext uri="{FF2B5EF4-FFF2-40B4-BE49-F238E27FC236}">
                <a16:creationId xmlns:a16="http://schemas.microsoft.com/office/drawing/2014/main" id="{A988B131-2432-338C-A2D2-C8EB5313AC99}"/>
              </a:ext>
            </a:extLst>
          </p:cNvPr>
          <p:cNvSpPr txBox="1"/>
          <p:nvPr/>
        </p:nvSpPr>
        <p:spPr>
          <a:xfrm>
            <a:off x="3460652" y="2309111"/>
            <a:ext cx="184731" cy="369332"/>
          </a:xfrm>
          <a:prstGeom prst="rect">
            <a:avLst/>
          </a:prstGeom>
          <a:noFill/>
        </p:spPr>
        <p:txBody>
          <a:bodyPr wrap="none" rtlCol="0">
            <a:spAutoFit/>
          </a:bodyPr>
          <a:lstStyle/>
          <a:p>
            <a:endParaRPr lang="es-CO" dirty="0"/>
          </a:p>
        </p:txBody>
      </p:sp>
      <p:sp>
        <p:nvSpPr>
          <p:cNvPr id="19" name="Diagrama de flujo: datos almacenados 18">
            <a:extLst>
              <a:ext uri="{FF2B5EF4-FFF2-40B4-BE49-F238E27FC236}">
                <a16:creationId xmlns:a16="http://schemas.microsoft.com/office/drawing/2014/main" id="{5F67BDA6-B57E-0CBD-B859-FCBA487FB6D4}"/>
              </a:ext>
            </a:extLst>
          </p:cNvPr>
          <p:cNvSpPr/>
          <p:nvPr/>
        </p:nvSpPr>
        <p:spPr>
          <a:xfrm>
            <a:off x="128049" y="0"/>
            <a:ext cx="184731" cy="6548437"/>
          </a:xfrm>
          <a:prstGeom prst="flowChartOnlineStorage">
            <a:avLst/>
          </a:prstGeom>
          <a:gradFill flip="none" rotWithShape="1">
            <a:gsLst>
              <a:gs pos="28000">
                <a:srgbClr val="00CDA6"/>
              </a:gs>
              <a:gs pos="50000">
                <a:srgbClr val="00EBA9"/>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 name="Rectángulo 1">
            <a:extLst>
              <a:ext uri="{FF2B5EF4-FFF2-40B4-BE49-F238E27FC236}">
                <a16:creationId xmlns:a16="http://schemas.microsoft.com/office/drawing/2014/main" id="{B4B7EB87-47AF-163E-2908-A64C22F3090B}"/>
              </a:ext>
            </a:extLst>
          </p:cNvPr>
          <p:cNvSpPr/>
          <p:nvPr/>
        </p:nvSpPr>
        <p:spPr>
          <a:xfrm>
            <a:off x="378974" y="433233"/>
            <a:ext cx="2855933" cy="199228"/>
          </a:xfrm>
          <a:prstGeom prst="rect">
            <a:avLst/>
          </a:prstGeom>
          <a:solidFill>
            <a:srgbClr val="68DF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Diagrama de flujo: datos almacenados 19">
            <a:extLst>
              <a:ext uri="{FF2B5EF4-FFF2-40B4-BE49-F238E27FC236}">
                <a16:creationId xmlns:a16="http://schemas.microsoft.com/office/drawing/2014/main" id="{4A3B10C1-F008-8126-E73C-AA29BD94043D}"/>
              </a:ext>
            </a:extLst>
          </p:cNvPr>
          <p:cNvSpPr/>
          <p:nvPr/>
        </p:nvSpPr>
        <p:spPr>
          <a:xfrm rot="16200000">
            <a:off x="6091715" y="486251"/>
            <a:ext cx="175259" cy="12025312"/>
          </a:xfrm>
          <a:prstGeom prst="flowChartOnlineStorage">
            <a:avLst/>
          </a:prstGeom>
          <a:gradFill flip="none" rotWithShape="1">
            <a:gsLst>
              <a:gs pos="57000">
                <a:srgbClr val="00CDA6"/>
              </a:gs>
              <a:gs pos="30000">
                <a:srgbClr val="68DFE7"/>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 name="CuadroTexto 2">
            <a:extLst>
              <a:ext uri="{FF2B5EF4-FFF2-40B4-BE49-F238E27FC236}">
                <a16:creationId xmlns:a16="http://schemas.microsoft.com/office/drawing/2014/main" id="{9561B2CE-71E4-0B3B-B91B-27B713A505DA}"/>
              </a:ext>
            </a:extLst>
          </p:cNvPr>
          <p:cNvSpPr txBox="1"/>
          <p:nvPr/>
        </p:nvSpPr>
        <p:spPr>
          <a:xfrm>
            <a:off x="248159" y="-38100"/>
            <a:ext cx="2986748" cy="677621"/>
          </a:xfrm>
          <a:prstGeom prst="rect">
            <a:avLst/>
          </a:prstGeom>
          <a:noFill/>
        </p:spPr>
        <p:txBody>
          <a:bodyPr wrap="square">
            <a:spAutoFit/>
          </a:bodyPr>
          <a:lstStyle>
            <a:defPPr>
              <a:defRPr lang="es-CO"/>
            </a:defPPr>
            <a:lvl1pPr algn="ctr">
              <a:lnSpc>
                <a:spcPct val="150000"/>
              </a:lnSpc>
              <a:defRPr sz="2800" b="1" i="0">
                <a:solidFill>
                  <a:srgbClr val="000059"/>
                </a:solidFill>
                <a:effectLst/>
                <a:latin typeface="Poppins" panose="00000500000000000000" pitchFamily="2" charset="0"/>
              </a:defRPr>
            </a:lvl1pPr>
          </a:lstStyle>
          <a:p>
            <a:r>
              <a:rPr lang="es-CO" dirty="0"/>
              <a:t>Otros aspectos</a:t>
            </a:r>
          </a:p>
        </p:txBody>
      </p:sp>
      <p:pic>
        <p:nvPicPr>
          <p:cNvPr id="15" name="Gráfico 14" descr="Coche con relleno sólido">
            <a:extLst>
              <a:ext uri="{FF2B5EF4-FFF2-40B4-BE49-F238E27FC236}">
                <a16:creationId xmlns:a16="http://schemas.microsoft.com/office/drawing/2014/main" id="{1FB32645-0FF5-B10F-7511-9C419BB92F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8974" y="624873"/>
            <a:ext cx="791301" cy="791301"/>
          </a:xfrm>
          <a:prstGeom prst="rect">
            <a:avLst/>
          </a:prstGeom>
        </p:spPr>
      </p:pic>
      <p:sp>
        <p:nvSpPr>
          <p:cNvPr id="4" name="CuadroTexto 3">
            <a:extLst>
              <a:ext uri="{FF2B5EF4-FFF2-40B4-BE49-F238E27FC236}">
                <a16:creationId xmlns:a16="http://schemas.microsoft.com/office/drawing/2014/main" id="{23A03EDA-53B8-2D1F-6807-53F52836801C}"/>
              </a:ext>
            </a:extLst>
          </p:cNvPr>
          <p:cNvSpPr txBox="1"/>
          <p:nvPr/>
        </p:nvSpPr>
        <p:spPr>
          <a:xfrm>
            <a:off x="1236469" y="824909"/>
            <a:ext cx="5042099" cy="384977"/>
          </a:xfrm>
          <a:prstGeom prst="rect">
            <a:avLst/>
          </a:prstGeom>
          <a:noFill/>
        </p:spPr>
        <p:txBody>
          <a:bodyPr wrap="square">
            <a:spAutoFit/>
          </a:bodyPr>
          <a:lstStyle>
            <a:defPPr>
              <a:defRPr lang="es-CO"/>
            </a:defPPr>
            <a:lvl1pPr algn="ctr">
              <a:lnSpc>
                <a:spcPct val="150000"/>
              </a:lnSpc>
              <a:defRPr sz="2800" b="1" i="0">
                <a:solidFill>
                  <a:srgbClr val="000059"/>
                </a:solidFill>
                <a:effectLst/>
                <a:latin typeface="Poppins" panose="00000500000000000000" pitchFamily="2" charset="0"/>
              </a:defRPr>
            </a:lvl1pPr>
          </a:lstStyle>
          <a:p>
            <a:pPr algn="l"/>
            <a:r>
              <a:rPr lang="es-CO" sz="1400" b="0" dirty="0">
                <a:solidFill>
                  <a:srgbClr val="000026"/>
                </a:solidFill>
              </a:rPr>
              <a:t>El fraude está variando según la marca del vehículo.</a:t>
            </a:r>
          </a:p>
        </p:txBody>
      </p:sp>
      <p:pic>
        <p:nvPicPr>
          <p:cNvPr id="10" name="Imagen 9">
            <a:extLst>
              <a:ext uri="{FF2B5EF4-FFF2-40B4-BE49-F238E27FC236}">
                <a16:creationId xmlns:a16="http://schemas.microsoft.com/office/drawing/2014/main" id="{590F9E2A-02AF-0126-B6FD-6F7567D9ED5E}"/>
              </a:ext>
            </a:extLst>
          </p:cNvPr>
          <p:cNvPicPr>
            <a:picLocks noChangeAspect="1"/>
          </p:cNvPicPr>
          <p:nvPr/>
        </p:nvPicPr>
        <p:blipFill>
          <a:blip r:embed="rId4"/>
          <a:stretch>
            <a:fillRect/>
          </a:stretch>
        </p:blipFill>
        <p:spPr>
          <a:xfrm>
            <a:off x="548167" y="1601562"/>
            <a:ext cx="5335700" cy="3986930"/>
          </a:xfrm>
          <a:prstGeom prst="rect">
            <a:avLst/>
          </a:prstGeom>
        </p:spPr>
      </p:pic>
      <p:pic>
        <p:nvPicPr>
          <p:cNvPr id="12" name="Gráfico 11" descr="Neanderthal hembra con relleno sólido">
            <a:extLst>
              <a:ext uri="{FF2B5EF4-FFF2-40B4-BE49-F238E27FC236}">
                <a16:creationId xmlns:a16="http://schemas.microsoft.com/office/drawing/2014/main" id="{E0E41C37-9D43-682D-ECBD-12DDA620344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57352" y="490935"/>
            <a:ext cx="718951" cy="718951"/>
          </a:xfrm>
          <a:prstGeom prst="rect">
            <a:avLst/>
          </a:prstGeom>
        </p:spPr>
      </p:pic>
      <p:sp>
        <p:nvSpPr>
          <p:cNvPr id="23" name="CuadroTexto 22">
            <a:extLst>
              <a:ext uri="{FF2B5EF4-FFF2-40B4-BE49-F238E27FC236}">
                <a16:creationId xmlns:a16="http://schemas.microsoft.com/office/drawing/2014/main" id="{3B3AD215-1EC8-DC75-F1F7-D206055DECE9}"/>
              </a:ext>
            </a:extLst>
          </p:cNvPr>
          <p:cNvSpPr txBox="1"/>
          <p:nvPr/>
        </p:nvSpPr>
        <p:spPr>
          <a:xfrm>
            <a:off x="6901743" y="544831"/>
            <a:ext cx="5042099" cy="708143"/>
          </a:xfrm>
          <a:prstGeom prst="rect">
            <a:avLst/>
          </a:prstGeom>
          <a:noFill/>
        </p:spPr>
        <p:txBody>
          <a:bodyPr wrap="square">
            <a:spAutoFit/>
          </a:bodyPr>
          <a:lstStyle>
            <a:defPPr>
              <a:defRPr lang="es-CO"/>
            </a:defPPr>
            <a:lvl1pPr algn="ctr">
              <a:lnSpc>
                <a:spcPct val="150000"/>
              </a:lnSpc>
              <a:defRPr sz="2800" b="1" i="0">
                <a:solidFill>
                  <a:srgbClr val="000059"/>
                </a:solidFill>
                <a:effectLst/>
                <a:latin typeface="Poppins" panose="00000500000000000000" pitchFamily="2" charset="0"/>
              </a:defRPr>
            </a:lvl1pPr>
          </a:lstStyle>
          <a:p>
            <a:pPr algn="l"/>
            <a:r>
              <a:rPr lang="es-CO" sz="1400" b="0" dirty="0">
                <a:solidFill>
                  <a:srgbClr val="000026"/>
                </a:solidFill>
              </a:rPr>
              <a:t>El fraude vario muy poco según el género de la persona que realiza la denuncia. </a:t>
            </a:r>
          </a:p>
        </p:txBody>
      </p:sp>
      <p:pic>
        <p:nvPicPr>
          <p:cNvPr id="8" name="Imagen 7">
            <a:extLst>
              <a:ext uri="{FF2B5EF4-FFF2-40B4-BE49-F238E27FC236}">
                <a16:creationId xmlns:a16="http://schemas.microsoft.com/office/drawing/2014/main" id="{0BAA7BF2-CD73-5D85-AC19-A071F98AAFFF}"/>
              </a:ext>
            </a:extLst>
          </p:cNvPr>
          <p:cNvPicPr>
            <a:picLocks noChangeAspect="1"/>
          </p:cNvPicPr>
          <p:nvPr/>
        </p:nvPicPr>
        <p:blipFill>
          <a:blip r:embed="rId7"/>
          <a:stretch>
            <a:fillRect/>
          </a:stretch>
        </p:blipFill>
        <p:spPr>
          <a:xfrm>
            <a:off x="5800739" y="1543860"/>
            <a:ext cx="5991225" cy="4476750"/>
          </a:xfrm>
          <a:prstGeom prst="rect">
            <a:avLst/>
          </a:prstGeom>
        </p:spPr>
      </p:pic>
    </p:spTree>
    <p:extLst>
      <p:ext uri="{BB962C8B-B14F-4D97-AF65-F5344CB8AC3E}">
        <p14:creationId xmlns:p14="http://schemas.microsoft.com/office/powerpoint/2010/main" val="756013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a:extLst>
              <a:ext uri="{FF2B5EF4-FFF2-40B4-BE49-F238E27FC236}">
                <a16:creationId xmlns:a16="http://schemas.microsoft.com/office/drawing/2014/main" id="{A988B131-2432-338C-A2D2-C8EB5313AC99}"/>
              </a:ext>
            </a:extLst>
          </p:cNvPr>
          <p:cNvSpPr txBox="1"/>
          <p:nvPr/>
        </p:nvSpPr>
        <p:spPr>
          <a:xfrm>
            <a:off x="3460652" y="2309111"/>
            <a:ext cx="184731" cy="369332"/>
          </a:xfrm>
          <a:prstGeom prst="rect">
            <a:avLst/>
          </a:prstGeom>
          <a:noFill/>
        </p:spPr>
        <p:txBody>
          <a:bodyPr wrap="none" rtlCol="0">
            <a:spAutoFit/>
          </a:bodyPr>
          <a:lstStyle/>
          <a:p>
            <a:endParaRPr lang="es-CO" dirty="0"/>
          </a:p>
        </p:txBody>
      </p:sp>
      <p:sp>
        <p:nvSpPr>
          <p:cNvPr id="19" name="Diagrama de flujo: datos almacenados 18">
            <a:extLst>
              <a:ext uri="{FF2B5EF4-FFF2-40B4-BE49-F238E27FC236}">
                <a16:creationId xmlns:a16="http://schemas.microsoft.com/office/drawing/2014/main" id="{5F67BDA6-B57E-0CBD-B859-FCBA487FB6D4}"/>
              </a:ext>
            </a:extLst>
          </p:cNvPr>
          <p:cNvSpPr/>
          <p:nvPr/>
        </p:nvSpPr>
        <p:spPr>
          <a:xfrm>
            <a:off x="128049" y="0"/>
            <a:ext cx="184731" cy="6548437"/>
          </a:xfrm>
          <a:prstGeom prst="flowChartOnlineStorage">
            <a:avLst/>
          </a:prstGeom>
          <a:gradFill flip="none" rotWithShape="1">
            <a:gsLst>
              <a:gs pos="28000">
                <a:srgbClr val="00CDA6"/>
              </a:gs>
              <a:gs pos="50000">
                <a:srgbClr val="00EBA9"/>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0" name="Diagrama de flujo: datos almacenados 19">
            <a:extLst>
              <a:ext uri="{FF2B5EF4-FFF2-40B4-BE49-F238E27FC236}">
                <a16:creationId xmlns:a16="http://schemas.microsoft.com/office/drawing/2014/main" id="{4A3B10C1-F008-8126-E73C-AA29BD94043D}"/>
              </a:ext>
            </a:extLst>
          </p:cNvPr>
          <p:cNvSpPr/>
          <p:nvPr/>
        </p:nvSpPr>
        <p:spPr>
          <a:xfrm rot="16200000">
            <a:off x="6091715" y="486251"/>
            <a:ext cx="175259" cy="12025312"/>
          </a:xfrm>
          <a:prstGeom prst="flowChartOnlineStorage">
            <a:avLst/>
          </a:prstGeom>
          <a:gradFill flip="none" rotWithShape="1">
            <a:gsLst>
              <a:gs pos="57000">
                <a:srgbClr val="00CDA6"/>
              </a:gs>
              <a:gs pos="30000">
                <a:srgbClr val="68DFE7"/>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4" name="CuadroTexto 3">
            <a:extLst>
              <a:ext uri="{FF2B5EF4-FFF2-40B4-BE49-F238E27FC236}">
                <a16:creationId xmlns:a16="http://schemas.microsoft.com/office/drawing/2014/main" id="{23A03EDA-53B8-2D1F-6807-53F52836801C}"/>
              </a:ext>
            </a:extLst>
          </p:cNvPr>
          <p:cNvSpPr txBox="1"/>
          <p:nvPr/>
        </p:nvSpPr>
        <p:spPr>
          <a:xfrm>
            <a:off x="1061518" y="728092"/>
            <a:ext cx="4390432" cy="738664"/>
          </a:xfrm>
          <a:prstGeom prst="rect">
            <a:avLst/>
          </a:prstGeom>
          <a:noFill/>
        </p:spPr>
        <p:txBody>
          <a:bodyPr wrap="square">
            <a:spAutoFit/>
          </a:bodyPr>
          <a:lstStyle>
            <a:defPPr>
              <a:defRPr lang="es-CO"/>
            </a:defPPr>
            <a:lvl1pPr algn="ctr">
              <a:lnSpc>
                <a:spcPct val="150000"/>
              </a:lnSpc>
              <a:defRPr sz="2800" b="1" i="0">
                <a:solidFill>
                  <a:srgbClr val="000059"/>
                </a:solidFill>
                <a:effectLst/>
                <a:latin typeface="Poppins" panose="00000500000000000000" pitchFamily="2" charset="0"/>
              </a:defRPr>
            </a:lvl1pPr>
          </a:lstStyle>
          <a:p>
            <a:pPr algn="l">
              <a:lnSpc>
                <a:spcPct val="100000"/>
              </a:lnSpc>
            </a:pPr>
            <a:r>
              <a:rPr lang="es-CO" sz="1400" b="0" dirty="0">
                <a:solidFill>
                  <a:srgbClr val="000026"/>
                </a:solidFill>
              </a:rPr>
              <a:t>El fraude se relaciona con la categoría del vehículo, como era de esperarse ya que también sucede con la marca.</a:t>
            </a:r>
          </a:p>
        </p:txBody>
      </p:sp>
      <p:pic>
        <p:nvPicPr>
          <p:cNvPr id="11" name="Gráfico 10" descr="Coche con relleno sólido">
            <a:extLst>
              <a:ext uri="{FF2B5EF4-FFF2-40B4-BE49-F238E27FC236}">
                <a16:creationId xmlns:a16="http://schemas.microsoft.com/office/drawing/2014/main" id="{FD55F369-BE5A-28B9-EB6B-53192CB907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8974" y="810383"/>
            <a:ext cx="663570" cy="663570"/>
          </a:xfrm>
          <a:prstGeom prst="rect">
            <a:avLst/>
          </a:prstGeom>
        </p:spPr>
      </p:pic>
      <p:pic>
        <p:nvPicPr>
          <p:cNvPr id="13" name="Imagen 12">
            <a:extLst>
              <a:ext uri="{FF2B5EF4-FFF2-40B4-BE49-F238E27FC236}">
                <a16:creationId xmlns:a16="http://schemas.microsoft.com/office/drawing/2014/main" id="{FB7157A2-ECFA-6779-327C-6BB776DF7776}"/>
              </a:ext>
            </a:extLst>
          </p:cNvPr>
          <p:cNvPicPr>
            <a:picLocks noChangeAspect="1"/>
          </p:cNvPicPr>
          <p:nvPr/>
        </p:nvPicPr>
        <p:blipFill>
          <a:blip r:embed="rId4"/>
          <a:stretch>
            <a:fillRect/>
          </a:stretch>
        </p:blipFill>
        <p:spPr>
          <a:xfrm>
            <a:off x="465040" y="1886714"/>
            <a:ext cx="5568528" cy="4160903"/>
          </a:xfrm>
          <a:prstGeom prst="rect">
            <a:avLst/>
          </a:prstGeom>
        </p:spPr>
      </p:pic>
      <p:sp>
        <p:nvSpPr>
          <p:cNvPr id="17" name="CuadroTexto 16">
            <a:extLst>
              <a:ext uri="{FF2B5EF4-FFF2-40B4-BE49-F238E27FC236}">
                <a16:creationId xmlns:a16="http://schemas.microsoft.com/office/drawing/2014/main" id="{23D967FB-4A0A-FA18-0730-7475007F48C9}"/>
              </a:ext>
            </a:extLst>
          </p:cNvPr>
          <p:cNvSpPr txBox="1"/>
          <p:nvPr/>
        </p:nvSpPr>
        <p:spPr>
          <a:xfrm>
            <a:off x="6718770" y="712881"/>
            <a:ext cx="5042099" cy="307777"/>
          </a:xfrm>
          <a:prstGeom prst="rect">
            <a:avLst/>
          </a:prstGeom>
          <a:noFill/>
        </p:spPr>
        <p:txBody>
          <a:bodyPr wrap="square">
            <a:spAutoFit/>
          </a:bodyPr>
          <a:lstStyle>
            <a:defPPr>
              <a:defRPr lang="es-CO"/>
            </a:defPPr>
            <a:lvl1pPr algn="ctr">
              <a:lnSpc>
                <a:spcPct val="150000"/>
              </a:lnSpc>
              <a:defRPr sz="2800" b="1" i="0">
                <a:solidFill>
                  <a:srgbClr val="000059"/>
                </a:solidFill>
                <a:effectLst/>
                <a:latin typeface="Poppins" panose="00000500000000000000" pitchFamily="2" charset="0"/>
              </a:defRPr>
            </a:lvl1pPr>
          </a:lstStyle>
          <a:p>
            <a:pPr algn="l">
              <a:lnSpc>
                <a:spcPct val="100000"/>
              </a:lnSpc>
            </a:pPr>
            <a:r>
              <a:rPr lang="es-CO" sz="1400" b="0" dirty="0">
                <a:solidFill>
                  <a:srgbClr val="000026"/>
                </a:solidFill>
              </a:rPr>
              <a:t>El fraude está relacionado según el tipo de agente</a:t>
            </a:r>
          </a:p>
        </p:txBody>
      </p:sp>
      <p:pic>
        <p:nvPicPr>
          <p:cNvPr id="18" name="Imagen 17">
            <a:extLst>
              <a:ext uri="{FF2B5EF4-FFF2-40B4-BE49-F238E27FC236}">
                <a16:creationId xmlns:a16="http://schemas.microsoft.com/office/drawing/2014/main" id="{33ED1842-A7E2-6568-7970-D06F1453F41A}"/>
              </a:ext>
            </a:extLst>
          </p:cNvPr>
          <p:cNvPicPr>
            <a:picLocks noChangeAspect="1"/>
          </p:cNvPicPr>
          <p:nvPr/>
        </p:nvPicPr>
        <p:blipFill>
          <a:blip r:embed="rId5"/>
          <a:stretch>
            <a:fillRect/>
          </a:stretch>
        </p:blipFill>
        <p:spPr>
          <a:xfrm>
            <a:off x="5927469" y="1811947"/>
            <a:ext cx="5648362" cy="4220557"/>
          </a:xfrm>
          <a:prstGeom prst="rect">
            <a:avLst/>
          </a:prstGeom>
        </p:spPr>
      </p:pic>
      <p:pic>
        <p:nvPicPr>
          <p:cNvPr id="21" name="Gráfico 20" descr="Libreta de direcciones con relleno sólido">
            <a:extLst>
              <a:ext uri="{FF2B5EF4-FFF2-40B4-BE49-F238E27FC236}">
                <a16:creationId xmlns:a16="http://schemas.microsoft.com/office/drawing/2014/main" id="{517EDEDE-B6B2-7292-4A5A-46C350BAAFB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70866" y="494982"/>
            <a:ext cx="791301" cy="791301"/>
          </a:xfrm>
          <a:prstGeom prst="rect">
            <a:avLst/>
          </a:prstGeom>
        </p:spPr>
      </p:pic>
      <p:sp>
        <p:nvSpPr>
          <p:cNvPr id="5" name="Rectángulo 4">
            <a:extLst>
              <a:ext uri="{FF2B5EF4-FFF2-40B4-BE49-F238E27FC236}">
                <a16:creationId xmlns:a16="http://schemas.microsoft.com/office/drawing/2014/main" id="{CEC09CB9-B4D5-3477-591D-F4FA24625750}"/>
              </a:ext>
            </a:extLst>
          </p:cNvPr>
          <p:cNvSpPr/>
          <p:nvPr/>
        </p:nvSpPr>
        <p:spPr>
          <a:xfrm>
            <a:off x="378974" y="433233"/>
            <a:ext cx="2855933" cy="199228"/>
          </a:xfrm>
          <a:prstGeom prst="rect">
            <a:avLst/>
          </a:prstGeom>
          <a:solidFill>
            <a:srgbClr val="68DF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CuadroTexto 5">
            <a:extLst>
              <a:ext uri="{FF2B5EF4-FFF2-40B4-BE49-F238E27FC236}">
                <a16:creationId xmlns:a16="http://schemas.microsoft.com/office/drawing/2014/main" id="{2319EC0F-7F83-B3A8-0F28-6088112BE7AA}"/>
              </a:ext>
            </a:extLst>
          </p:cNvPr>
          <p:cNvSpPr txBox="1"/>
          <p:nvPr/>
        </p:nvSpPr>
        <p:spPr>
          <a:xfrm>
            <a:off x="248159" y="-38100"/>
            <a:ext cx="2986748" cy="677621"/>
          </a:xfrm>
          <a:prstGeom prst="rect">
            <a:avLst/>
          </a:prstGeom>
          <a:noFill/>
        </p:spPr>
        <p:txBody>
          <a:bodyPr wrap="square">
            <a:spAutoFit/>
          </a:bodyPr>
          <a:lstStyle>
            <a:defPPr>
              <a:defRPr lang="es-CO"/>
            </a:defPPr>
            <a:lvl1pPr algn="ctr">
              <a:lnSpc>
                <a:spcPct val="150000"/>
              </a:lnSpc>
              <a:defRPr sz="2800" b="1" i="0">
                <a:solidFill>
                  <a:srgbClr val="000059"/>
                </a:solidFill>
                <a:effectLst/>
                <a:latin typeface="Poppins" panose="00000500000000000000" pitchFamily="2" charset="0"/>
              </a:defRPr>
            </a:lvl1pPr>
          </a:lstStyle>
          <a:p>
            <a:r>
              <a:rPr lang="es-CO" dirty="0"/>
              <a:t>Otros aspectos</a:t>
            </a:r>
          </a:p>
        </p:txBody>
      </p:sp>
    </p:spTree>
    <p:extLst>
      <p:ext uri="{BB962C8B-B14F-4D97-AF65-F5344CB8AC3E}">
        <p14:creationId xmlns:p14="http://schemas.microsoft.com/office/powerpoint/2010/main" val="2177650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iagrama de flujo: datos almacenados 18">
            <a:extLst>
              <a:ext uri="{FF2B5EF4-FFF2-40B4-BE49-F238E27FC236}">
                <a16:creationId xmlns:a16="http://schemas.microsoft.com/office/drawing/2014/main" id="{5F67BDA6-B57E-0CBD-B859-FCBA487FB6D4}"/>
              </a:ext>
            </a:extLst>
          </p:cNvPr>
          <p:cNvSpPr/>
          <p:nvPr/>
        </p:nvSpPr>
        <p:spPr>
          <a:xfrm>
            <a:off x="-1" y="-38100"/>
            <a:ext cx="4197928" cy="6548437"/>
          </a:xfrm>
          <a:prstGeom prst="flowChartOnlineStorage">
            <a:avLst/>
          </a:prstGeom>
          <a:gradFill flip="none" rotWithShape="1">
            <a:gsLst>
              <a:gs pos="28000">
                <a:srgbClr val="00CDA6"/>
              </a:gs>
              <a:gs pos="50000">
                <a:srgbClr val="00EBA9"/>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 name="Rectángulo 1">
            <a:extLst>
              <a:ext uri="{FF2B5EF4-FFF2-40B4-BE49-F238E27FC236}">
                <a16:creationId xmlns:a16="http://schemas.microsoft.com/office/drawing/2014/main" id="{B4B7EB87-47AF-163E-2908-A64C22F3090B}"/>
              </a:ext>
            </a:extLst>
          </p:cNvPr>
          <p:cNvSpPr/>
          <p:nvPr/>
        </p:nvSpPr>
        <p:spPr>
          <a:xfrm>
            <a:off x="-13054" y="425942"/>
            <a:ext cx="3892327" cy="175260"/>
          </a:xfrm>
          <a:prstGeom prst="rect">
            <a:avLst/>
          </a:prstGeom>
          <a:solidFill>
            <a:srgbClr val="68DF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Diagrama de flujo: datos almacenados 19">
            <a:extLst>
              <a:ext uri="{FF2B5EF4-FFF2-40B4-BE49-F238E27FC236}">
                <a16:creationId xmlns:a16="http://schemas.microsoft.com/office/drawing/2014/main" id="{4A3B10C1-F008-8126-E73C-AA29BD94043D}"/>
              </a:ext>
            </a:extLst>
          </p:cNvPr>
          <p:cNvSpPr/>
          <p:nvPr/>
        </p:nvSpPr>
        <p:spPr>
          <a:xfrm rot="16200000">
            <a:off x="4257460" y="-1076542"/>
            <a:ext cx="3677082" cy="12192001"/>
          </a:xfrm>
          <a:prstGeom prst="flowChartOnlineStorage">
            <a:avLst/>
          </a:prstGeom>
          <a:gradFill flip="none" rotWithShape="1">
            <a:gsLst>
              <a:gs pos="57000">
                <a:srgbClr val="00CDA6"/>
              </a:gs>
              <a:gs pos="30000">
                <a:srgbClr val="68DFE7"/>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 name="CuadroTexto 2">
            <a:extLst>
              <a:ext uri="{FF2B5EF4-FFF2-40B4-BE49-F238E27FC236}">
                <a16:creationId xmlns:a16="http://schemas.microsoft.com/office/drawing/2014/main" id="{9561B2CE-71E4-0B3B-B91B-27B713A505DA}"/>
              </a:ext>
            </a:extLst>
          </p:cNvPr>
          <p:cNvSpPr txBox="1"/>
          <p:nvPr/>
        </p:nvSpPr>
        <p:spPr>
          <a:xfrm>
            <a:off x="248158" y="-38100"/>
            <a:ext cx="3631115" cy="677621"/>
          </a:xfrm>
          <a:prstGeom prst="rect">
            <a:avLst/>
          </a:prstGeom>
          <a:noFill/>
        </p:spPr>
        <p:txBody>
          <a:bodyPr wrap="square">
            <a:spAutoFit/>
          </a:bodyPr>
          <a:lstStyle>
            <a:defPPr>
              <a:defRPr lang="es-CO"/>
            </a:defPPr>
            <a:lvl1pPr algn="ctr">
              <a:lnSpc>
                <a:spcPct val="150000"/>
              </a:lnSpc>
              <a:defRPr sz="2800" b="1" i="0">
                <a:solidFill>
                  <a:srgbClr val="000059"/>
                </a:solidFill>
                <a:effectLst/>
                <a:latin typeface="Poppins" panose="00000500000000000000" pitchFamily="2" charset="0"/>
              </a:defRPr>
            </a:lvl1pPr>
          </a:lstStyle>
          <a:p>
            <a:r>
              <a:rPr lang="es-CO" dirty="0"/>
              <a:t>Recomendaciones</a:t>
            </a:r>
          </a:p>
        </p:txBody>
      </p:sp>
      <p:sp>
        <p:nvSpPr>
          <p:cNvPr id="28" name="CuadroTexto 27">
            <a:extLst>
              <a:ext uri="{FF2B5EF4-FFF2-40B4-BE49-F238E27FC236}">
                <a16:creationId xmlns:a16="http://schemas.microsoft.com/office/drawing/2014/main" id="{23CC30CE-9CB2-7CA8-B2BC-F4212CC96D7E}"/>
              </a:ext>
            </a:extLst>
          </p:cNvPr>
          <p:cNvSpPr txBox="1"/>
          <p:nvPr/>
        </p:nvSpPr>
        <p:spPr>
          <a:xfrm>
            <a:off x="4001354" y="1096722"/>
            <a:ext cx="7220828" cy="1938992"/>
          </a:xfrm>
          <a:prstGeom prst="rect">
            <a:avLst/>
          </a:prstGeom>
          <a:noFill/>
        </p:spPr>
        <p:txBody>
          <a:bodyPr wrap="square">
            <a:spAutoFit/>
          </a:bodyPr>
          <a:lstStyle/>
          <a:p>
            <a:pPr algn="just"/>
            <a:r>
              <a:rPr lang="es-ES" sz="2000" b="1" i="0" dirty="0">
                <a:solidFill>
                  <a:srgbClr val="374151"/>
                </a:solidFill>
                <a:effectLst/>
                <a:latin typeface="Söhne"/>
              </a:rPr>
              <a:t>Es importante recordar que estos </a:t>
            </a:r>
            <a:r>
              <a:rPr lang="es-ES" sz="2000" b="1" i="0" dirty="0" err="1">
                <a:solidFill>
                  <a:srgbClr val="374151"/>
                </a:solidFill>
                <a:effectLst/>
                <a:latin typeface="Söhne"/>
              </a:rPr>
              <a:t>insights</a:t>
            </a:r>
            <a:r>
              <a:rPr lang="es-ES" sz="2000" b="1" i="0" dirty="0">
                <a:solidFill>
                  <a:srgbClr val="374151"/>
                </a:solidFill>
                <a:effectLst/>
                <a:latin typeface="Söhne"/>
              </a:rPr>
              <a:t> y recomendaciones se basan en los patrones encontrados en los datos actuales. Por lo tanto, es esencial mantener una vigilancia continua y evaluar la efectividad de las medidas implementadas para adaptarlas y mejorarlas en función de los nuevos datos y cambios en el comportamiento de los fraudes.</a:t>
            </a:r>
            <a:endParaRPr lang="es-CO" sz="2000" b="1" dirty="0"/>
          </a:p>
        </p:txBody>
      </p:sp>
    </p:spTree>
    <p:extLst>
      <p:ext uri="{BB962C8B-B14F-4D97-AF65-F5344CB8AC3E}">
        <p14:creationId xmlns:p14="http://schemas.microsoft.com/office/powerpoint/2010/main" val="3497257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iagrama de flujo: datos almacenados 18">
            <a:extLst>
              <a:ext uri="{FF2B5EF4-FFF2-40B4-BE49-F238E27FC236}">
                <a16:creationId xmlns:a16="http://schemas.microsoft.com/office/drawing/2014/main" id="{5F67BDA6-B57E-0CBD-B859-FCBA487FB6D4}"/>
              </a:ext>
            </a:extLst>
          </p:cNvPr>
          <p:cNvSpPr/>
          <p:nvPr/>
        </p:nvSpPr>
        <p:spPr>
          <a:xfrm>
            <a:off x="128049" y="0"/>
            <a:ext cx="184731" cy="6548437"/>
          </a:xfrm>
          <a:prstGeom prst="flowChartOnlineStorage">
            <a:avLst/>
          </a:prstGeom>
          <a:gradFill flip="none" rotWithShape="1">
            <a:gsLst>
              <a:gs pos="28000">
                <a:srgbClr val="00CDA6"/>
              </a:gs>
              <a:gs pos="50000">
                <a:srgbClr val="00EBA9"/>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 name="Rectángulo 1">
            <a:extLst>
              <a:ext uri="{FF2B5EF4-FFF2-40B4-BE49-F238E27FC236}">
                <a16:creationId xmlns:a16="http://schemas.microsoft.com/office/drawing/2014/main" id="{B4B7EB87-47AF-163E-2908-A64C22F3090B}"/>
              </a:ext>
            </a:extLst>
          </p:cNvPr>
          <p:cNvSpPr/>
          <p:nvPr/>
        </p:nvSpPr>
        <p:spPr>
          <a:xfrm>
            <a:off x="378974" y="457201"/>
            <a:ext cx="2245661" cy="175260"/>
          </a:xfrm>
          <a:prstGeom prst="rect">
            <a:avLst/>
          </a:prstGeom>
          <a:solidFill>
            <a:srgbClr val="68DF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Diagrama de flujo: datos almacenados 19">
            <a:extLst>
              <a:ext uri="{FF2B5EF4-FFF2-40B4-BE49-F238E27FC236}">
                <a16:creationId xmlns:a16="http://schemas.microsoft.com/office/drawing/2014/main" id="{4A3B10C1-F008-8126-E73C-AA29BD94043D}"/>
              </a:ext>
            </a:extLst>
          </p:cNvPr>
          <p:cNvSpPr/>
          <p:nvPr/>
        </p:nvSpPr>
        <p:spPr>
          <a:xfrm rot="16200000">
            <a:off x="6091715" y="486251"/>
            <a:ext cx="175259" cy="12025312"/>
          </a:xfrm>
          <a:prstGeom prst="flowChartOnlineStorage">
            <a:avLst/>
          </a:prstGeom>
          <a:gradFill flip="none" rotWithShape="1">
            <a:gsLst>
              <a:gs pos="57000">
                <a:srgbClr val="00CDA6"/>
              </a:gs>
              <a:gs pos="30000">
                <a:srgbClr val="68DFE7"/>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 name="CuadroTexto 2">
            <a:extLst>
              <a:ext uri="{FF2B5EF4-FFF2-40B4-BE49-F238E27FC236}">
                <a16:creationId xmlns:a16="http://schemas.microsoft.com/office/drawing/2014/main" id="{9561B2CE-71E4-0B3B-B91B-27B713A505DA}"/>
              </a:ext>
            </a:extLst>
          </p:cNvPr>
          <p:cNvSpPr txBox="1"/>
          <p:nvPr/>
        </p:nvSpPr>
        <p:spPr>
          <a:xfrm>
            <a:off x="248159" y="-38100"/>
            <a:ext cx="2245660" cy="677621"/>
          </a:xfrm>
          <a:prstGeom prst="rect">
            <a:avLst/>
          </a:prstGeom>
          <a:noFill/>
        </p:spPr>
        <p:txBody>
          <a:bodyPr wrap="square">
            <a:spAutoFit/>
          </a:bodyPr>
          <a:lstStyle>
            <a:defPPr>
              <a:defRPr lang="es-CO"/>
            </a:defPPr>
            <a:lvl1pPr algn="ctr">
              <a:lnSpc>
                <a:spcPct val="150000"/>
              </a:lnSpc>
              <a:defRPr sz="2800" b="1" i="0">
                <a:solidFill>
                  <a:srgbClr val="000059"/>
                </a:solidFill>
                <a:effectLst/>
                <a:latin typeface="Poppins" panose="00000500000000000000" pitchFamily="2" charset="0"/>
              </a:defRPr>
            </a:lvl1pPr>
          </a:lstStyle>
          <a:p>
            <a:r>
              <a:rPr lang="es-CO" dirty="0"/>
              <a:t>Modelado</a:t>
            </a:r>
          </a:p>
        </p:txBody>
      </p:sp>
      <p:sp>
        <p:nvSpPr>
          <p:cNvPr id="8" name="CuadroTexto 7">
            <a:extLst>
              <a:ext uri="{FF2B5EF4-FFF2-40B4-BE49-F238E27FC236}">
                <a16:creationId xmlns:a16="http://schemas.microsoft.com/office/drawing/2014/main" id="{B576BC45-3B19-C230-D3FA-FE66CEF33BE2}"/>
              </a:ext>
            </a:extLst>
          </p:cNvPr>
          <p:cNvSpPr txBox="1"/>
          <p:nvPr/>
        </p:nvSpPr>
        <p:spPr>
          <a:xfrm>
            <a:off x="750499" y="1559082"/>
            <a:ext cx="8566030" cy="1015663"/>
          </a:xfrm>
          <a:prstGeom prst="rect">
            <a:avLst/>
          </a:prstGeom>
          <a:noFill/>
        </p:spPr>
        <p:txBody>
          <a:bodyPr wrap="square">
            <a:spAutoFit/>
          </a:bodyPr>
          <a:lstStyle/>
          <a:p>
            <a:pPr marL="285750" indent="-285750" algn="just">
              <a:buFont typeface="Arial" panose="020B0604020202020204" pitchFamily="34" charset="0"/>
              <a:buChar char="•"/>
            </a:pPr>
            <a:r>
              <a:rPr lang="es-CO" sz="1200" dirty="0">
                <a:solidFill>
                  <a:srgbClr val="000026"/>
                </a:solidFill>
              </a:rPr>
              <a:t>Se utiliza un </a:t>
            </a:r>
            <a:r>
              <a:rPr lang="es-CO" sz="1200" dirty="0" err="1">
                <a:solidFill>
                  <a:srgbClr val="000026"/>
                </a:solidFill>
              </a:rPr>
              <a:t>XGBoost</a:t>
            </a:r>
            <a:r>
              <a:rPr lang="es-CO" sz="1200" dirty="0">
                <a:solidFill>
                  <a:srgbClr val="000026"/>
                </a:solidFill>
              </a:rPr>
              <a:t> </a:t>
            </a:r>
            <a:r>
              <a:rPr lang="es-CO" sz="1200" dirty="0" err="1">
                <a:solidFill>
                  <a:srgbClr val="000026"/>
                </a:solidFill>
              </a:rPr>
              <a:t>Classifier</a:t>
            </a:r>
            <a:r>
              <a:rPr lang="es-CO" sz="1200" dirty="0">
                <a:solidFill>
                  <a:srgbClr val="000026"/>
                </a:solidFill>
              </a:rPr>
              <a:t>, que es un algoritmo de aprendizaje automático basado en árboles de decisión que se adapta a los datos de manera secuencial para mejorar el rendimiento.</a:t>
            </a:r>
          </a:p>
          <a:p>
            <a:pPr marL="285750" indent="-285750" algn="just">
              <a:buFont typeface="Arial" panose="020B0604020202020204" pitchFamily="34" charset="0"/>
              <a:buChar char="•"/>
            </a:pPr>
            <a:r>
              <a:rPr lang="es-CO" sz="1200" dirty="0">
                <a:solidFill>
                  <a:srgbClr val="000026"/>
                </a:solidFill>
              </a:rPr>
              <a:t>Se configura el parámetro </a:t>
            </a:r>
            <a:r>
              <a:rPr lang="es-CO" sz="1200" dirty="0" err="1">
                <a:solidFill>
                  <a:srgbClr val="000026"/>
                </a:solidFill>
              </a:rPr>
              <a:t>random_state</a:t>
            </a:r>
            <a:r>
              <a:rPr lang="es-CO" sz="1200" dirty="0">
                <a:solidFill>
                  <a:srgbClr val="000026"/>
                </a:solidFill>
              </a:rPr>
              <a:t> para asegurar la reproducibilidad del modelo.</a:t>
            </a:r>
          </a:p>
          <a:p>
            <a:pPr marL="285750" indent="-285750" algn="just">
              <a:buFont typeface="Arial" panose="020B0604020202020204" pitchFamily="34" charset="0"/>
              <a:buChar char="•"/>
            </a:pPr>
            <a:r>
              <a:rPr lang="es-CO" sz="1200" dirty="0">
                <a:solidFill>
                  <a:srgbClr val="000026"/>
                </a:solidFill>
              </a:rPr>
              <a:t>Se </a:t>
            </a:r>
            <a:r>
              <a:rPr lang="es-CO" sz="1200" dirty="0" err="1">
                <a:solidFill>
                  <a:srgbClr val="000026"/>
                </a:solidFill>
              </a:rPr>
              <a:t>utilzia</a:t>
            </a:r>
            <a:r>
              <a:rPr lang="es-CO" sz="1200" dirty="0">
                <a:solidFill>
                  <a:srgbClr val="000026"/>
                </a:solidFill>
              </a:rPr>
              <a:t> el parámetro </a:t>
            </a:r>
            <a:r>
              <a:rPr lang="es-CO" sz="1200" dirty="0" err="1">
                <a:solidFill>
                  <a:srgbClr val="000026"/>
                </a:solidFill>
              </a:rPr>
              <a:t>scale_pos_weight</a:t>
            </a:r>
            <a:r>
              <a:rPr lang="es-CO" sz="1200" dirty="0">
                <a:solidFill>
                  <a:srgbClr val="000026"/>
                </a:solidFill>
              </a:rPr>
              <a:t> para ajustar el peso de las clases en el modelo, dándole más importancia a la clase minoritaria (fraude) en función de la proporción entre las clases en los datos de entrenamiento.</a:t>
            </a:r>
          </a:p>
        </p:txBody>
      </p:sp>
      <p:sp>
        <p:nvSpPr>
          <p:cNvPr id="10" name="Rectángulo: esquinas redondeadas 9">
            <a:extLst>
              <a:ext uri="{FF2B5EF4-FFF2-40B4-BE49-F238E27FC236}">
                <a16:creationId xmlns:a16="http://schemas.microsoft.com/office/drawing/2014/main" id="{CB3FE86C-0368-0F48-2C34-286575E2FE2E}"/>
              </a:ext>
            </a:extLst>
          </p:cNvPr>
          <p:cNvSpPr/>
          <p:nvPr/>
        </p:nvSpPr>
        <p:spPr>
          <a:xfrm>
            <a:off x="629140" y="1312366"/>
            <a:ext cx="9049698" cy="1339383"/>
          </a:xfrm>
          <a:prstGeom prst="roundRect">
            <a:avLst/>
          </a:prstGeom>
          <a:noFill/>
          <a:ln w="57150">
            <a:solidFill>
              <a:srgbClr val="68DFE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CuadroTexto 8">
            <a:extLst>
              <a:ext uri="{FF2B5EF4-FFF2-40B4-BE49-F238E27FC236}">
                <a16:creationId xmlns:a16="http://schemas.microsoft.com/office/drawing/2014/main" id="{DC3F49D4-9C37-E8C9-1FAF-C8122AB47339}"/>
              </a:ext>
            </a:extLst>
          </p:cNvPr>
          <p:cNvSpPr txBox="1"/>
          <p:nvPr/>
        </p:nvSpPr>
        <p:spPr>
          <a:xfrm>
            <a:off x="709571" y="975900"/>
            <a:ext cx="3336217" cy="472186"/>
          </a:xfrm>
          <a:prstGeom prst="roundRect">
            <a:avLst/>
          </a:prstGeom>
          <a:solidFill>
            <a:srgbClr val="000059"/>
          </a:solidFill>
          <a:ln>
            <a:solidFill>
              <a:srgbClr val="000059"/>
            </a:solidFill>
          </a:ln>
        </p:spPr>
        <p:txBody>
          <a:bodyPr wrap="square">
            <a:spAutoFit/>
          </a:bodyPr>
          <a:lstStyle>
            <a:defPPr>
              <a:defRPr lang="es-CO"/>
            </a:defPPr>
            <a:lvl1pPr algn="ctr">
              <a:lnSpc>
                <a:spcPct val="150000"/>
              </a:lnSpc>
              <a:defRPr sz="2800" b="1" i="0">
                <a:solidFill>
                  <a:srgbClr val="000059"/>
                </a:solidFill>
                <a:effectLst/>
                <a:latin typeface="Poppins" panose="00000500000000000000" pitchFamily="2" charset="0"/>
              </a:defRPr>
            </a:lvl1pPr>
          </a:lstStyle>
          <a:p>
            <a:r>
              <a:rPr lang="es-CO" sz="1600" dirty="0">
                <a:solidFill>
                  <a:schemeClr val="bg1"/>
                </a:solidFill>
              </a:rPr>
              <a:t>Explicación general</a:t>
            </a:r>
          </a:p>
        </p:txBody>
      </p:sp>
      <p:sp>
        <p:nvSpPr>
          <p:cNvPr id="11" name="CuadroTexto 10">
            <a:extLst>
              <a:ext uri="{FF2B5EF4-FFF2-40B4-BE49-F238E27FC236}">
                <a16:creationId xmlns:a16="http://schemas.microsoft.com/office/drawing/2014/main" id="{5C427A06-B857-EE81-0C06-D79E086BB35E}"/>
              </a:ext>
            </a:extLst>
          </p:cNvPr>
          <p:cNvSpPr txBox="1"/>
          <p:nvPr/>
        </p:nvSpPr>
        <p:spPr>
          <a:xfrm>
            <a:off x="1969375" y="3165338"/>
            <a:ext cx="8566030" cy="1969770"/>
          </a:xfrm>
          <a:prstGeom prst="rect">
            <a:avLst/>
          </a:prstGeom>
          <a:noFill/>
        </p:spPr>
        <p:txBody>
          <a:bodyPr wrap="square">
            <a:spAutoFit/>
          </a:bodyPr>
          <a:lstStyle/>
          <a:p>
            <a:pPr marL="285750" indent="-285750" algn="just">
              <a:buFont typeface="Arial" panose="020B0604020202020204" pitchFamily="34" charset="0"/>
              <a:buChar char="•"/>
            </a:pPr>
            <a:r>
              <a:rPr lang="es-ES" sz="1100" dirty="0">
                <a:solidFill>
                  <a:srgbClr val="000026"/>
                </a:solidFill>
              </a:rPr>
              <a:t>Según el modelo, los predictores más importantes para predecir el fraude son:</a:t>
            </a:r>
          </a:p>
          <a:p>
            <a:pPr marL="1200150" lvl="2" indent="-285750" algn="just">
              <a:buFont typeface="Arial" panose="020B0604020202020204" pitchFamily="34" charset="0"/>
              <a:buChar char="•"/>
            </a:pPr>
            <a:r>
              <a:rPr lang="es-ES" sz="1100" dirty="0" err="1">
                <a:solidFill>
                  <a:srgbClr val="000026"/>
                </a:solidFill>
              </a:rPr>
              <a:t>fault_</a:t>
            </a:r>
            <a:r>
              <a:rPr lang="es-ES" sz="1200" dirty="0" err="1">
                <a:solidFill>
                  <a:srgbClr val="000026"/>
                </a:solidFill>
              </a:rPr>
              <a:t>Third</a:t>
            </a:r>
            <a:r>
              <a:rPr lang="es-ES" sz="1100" dirty="0">
                <a:solidFill>
                  <a:srgbClr val="000026"/>
                </a:solidFill>
              </a:rPr>
              <a:t> </a:t>
            </a:r>
            <a:r>
              <a:rPr lang="es-ES" sz="1100" dirty="0" err="1">
                <a:solidFill>
                  <a:srgbClr val="000026"/>
                </a:solidFill>
              </a:rPr>
              <a:t>Party</a:t>
            </a:r>
            <a:r>
              <a:rPr lang="es-ES" sz="1100" dirty="0">
                <a:solidFill>
                  <a:srgbClr val="000026"/>
                </a:solidFill>
              </a:rPr>
              <a:t> (19.19% de importancia)</a:t>
            </a:r>
          </a:p>
          <a:p>
            <a:pPr marL="1200150" lvl="2" indent="-285750" algn="just">
              <a:buFont typeface="Arial" panose="020B0604020202020204" pitchFamily="34" charset="0"/>
              <a:buChar char="•"/>
            </a:pPr>
            <a:r>
              <a:rPr lang="es-ES" sz="1100" dirty="0" err="1">
                <a:solidFill>
                  <a:srgbClr val="000026"/>
                </a:solidFill>
              </a:rPr>
              <a:t>basepolicy_Liability</a:t>
            </a:r>
            <a:r>
              <a:rPr lang="es-ES" sz="1100" dirty="0">
                <a:solidFill>
                  <a:srgbClr val="000026"/>
                </a:solidFill>
              </a:rPr>
              <a:t> (16.45% de importancia)</a:t>
            </a:r>
          </a:p>
          <a:p>
            <a:pPr marL="1200150" lvl="2" indent="-285750" algn="just">
              <a:buFont typeface="Arial" panose="020B0604020202020204" pitchFamily="34" charset="0"/>
              <a:buChar char="•"/>
            </a:pPr>
            <a:r>
              <a:rPr lang="es-ES" sz="1100" dirty="0" err="1">
                <a:solidFill>
                  <a:srgbClr val="000026"/>
                </a:solidFill>
              </a:rPr>
              <a:t>fault_Policy</a:t>
            </a:r>
            <a:r>
              <a:rPr lang="es-ES" sz="1100" dirty="0">
                <a:solidFill>
                  <a:srgbClr val="000026"/>
                </a:solidFill>
              </a:rPr>
              <a:t> </a:t>
            </a:r>
            <a:r>
              <a:rPr lang="es-ES" sz="1100" dirty="0" err="1">
                <a:solidFill>
                  <a:srgbClr val="000026"/>
                </a:solidFill>
              </a:rPr>
              <a:t>Holder</a:t>
            </a:r>
            <a:r>
              <a:rPr lang="es-ES" sz="1100" dirty="0">
                <a:solidFill>
                  <a:srgbClr val="000026"/>
                </a:solidFill>
              </a:rPr>
              <a:t> (14.08% de importancia)</a:t>
            </a:r>
          </a:p>
          <a:p>
            <a:pPr lvl="2" algn="just"/>
            <a:endParaRPr lang="es-ES" sz="1100" dirty="0">
              <a:solidFill>
                <a:srgbClr val="000026"/>
              </a:solidFill>
            </a:endParaRPr>
          </a:p>
          <a:p>
            <a:pPr marL="285750" indent="-285750" algn="just">
              <a:buFont typeface="Arial" panose="020B0604020202020204" pitchFamily="34" charset="0"/>
              <a:buChar char="•"/>
            </a:pPr>
            <a:r>
              <a:rPr lang="es-ES" sz="1100" dirty="0">
                <a:solidFill>
                  <a:srgbClr val="000026"/>
                </a:solidFill>
              </a:rPr>
              <a:t>La variable </a:t>
            </a:r>
            <a:r>
              <a:rPr lang="es-ES" sz="1100" dirty="0" err="1">
                <a:solidFill>
                  <a:srgbClr val="000026"/>
                </a:solidFill>
              </a:rPr>
              <a:t>fault</a:t>
            </a:r>
            <a:r>
              <a:rPr lang="es-ES" sz="1100" dirty="0">
                <a:solidFill>
                  <a:srgbClr val="000026"/>
                </a:solidFill>
              </a:rPr>
              <a:t> (culpable) es un factor determinante en la predicción de fraude, especialmente cuando se trata de un tercero involucrado (</a:t>
            </a:r>
            <a:r>
              <a:rPr lang="es-ES" sz="1100" dirty="0" err="1">
                <a:solidFill>
                  <a:srgbClr val="000026"/>
                </a:solidFill>
              </a:rPr>
              <a:t>fault_Third</a:t>
            </a:r>
            <a:r>
              <a:rPr lang="es-ES" sz="1100" dirty="0">
                <a:solidFill>
                  <a:srgbClr val="000026"/>
                </a:solidFill>
              </a:rPr>
              <a:t> </a:t>
            </a:r>
            <a:r>
              <a:rPr lang="es-ES" sz="1100" dirty="0" err="1">
                <a:solidFill>
                  <a:srgbClr val="000026"/>
                </a:solidFill>
              </a:rPr>
              <a:t>Party</a:t>
            </a:r>
            <a:r>
              <a:rPr lang="es-ES" sz="1100" dirty="0">
                <a:solidFill>
                  <a:srgbClr val="000026"/>
                </a:solidFill>
              </a:rPr>
              <a:t>). Esto sugiere que el modelo está capturando la influencia de la responsabilidad en los casos de fraude.</a:t>
            </a:r>
          </a:p>
          <a:p>
            <a:pPr marL="285750" indent="-285750" algn="just">
              <a:buFont typeface="Arial" panose="020B0604020202020204" pitchFamily="34" charset="0"/>
              <a:buChar char="•"/>
            </a:pPr>
            <a:endParaRPr lang="es-ES" sz="1100" dirty="0">
              <a:solidFill>
                <a:srgbClr val="000026"/>
              </a:solidFill>
            </a:endParaRPr>
          </a:p>
          <a:p>
            <a:pPr marL="285750" indent="-285750" algn="just">
              <a:buFont typeface="Arial" panose="020B0604020202020204" pitchFamily="34" charset="0"/>
              <a:buChar char="•"/>
            </a:pPr>
            <a:r>
              <a:rPr lang="es-ES" sz="1100" dirty="0">
                <a:solidFill>
                  <a:srgbClr val="000026"/>
                </a:solidFill>
              </a:rPr>
              <a:t>El tipo de póliza (</a:t>
            </a:r>
            <a:r>
              <a:rPr lang="es-ES" sz="1100" dirty="0" err="1">
                <a:solidFill>
                  <a:srgbClr val="000026"/>
                </a:solidFill>
              </a:rPr>
              <a:t>basepolicy</a:t>
            </a:r>
            <a:r>
              <a:rPr lang="es-ES" sz="1100" dirty="0">
                <a:solidFill>
                  <a:srgbClr val="000026"/>
                </a:solidFill>
              </a:rPr>
              <a:t>) también es un factor significativo. Especialmente, la póliza de tipo </a:t>
            </a:r>
            <a:r>
              <a:rPr lang="es-ES" sz="1100" dirty="0" err="1">
                <a:solidFill>
                  <a:srgbClr val="000026"/>
                </a:solidFill>
              </a:rPr>
              <a:t>Liability</a:t>
            </a:r>
            <a:r>
              <a:rPr lang="es-ES" sz="1100" dirty="0">
                <a:solidFill>
                  <a:srgbClr val="000026"/>
                </a:solidFill>
              </a:rPr>
              <a:t> (</a:t>
            </a:r>
            <a:r>
              <a:rPr lang="es-ES" sz="1100" dirty="0" err="1">
                <a:solidFill>
                  <a:srgbClr val="000026"/>
                </a:solidFill>
              </a:rPr>
              <a:t>basepolicy_Liability</a:t>
            </a:r>
            <a:r>
              <a:rPr lang="es-ES" sz="1100" dirty="0">
                <a:solidFill>
                  <a:srgbClr val="000026"/>
                </a:solidFill>
              </a:rPr>
              <a:t>) tiene una alta importancia en la predicción de fraude. Esto indica que las características asociadas a esta categoría de póliza pueden ser útiles para identificar casos de fraude. </a:t>
            </a:r>
            <a:endParaRPr lang="es-CO" sz="1100" dirty="0">
              <a:solidFill>
                <a:srgbClr val="000026"/>
              </a:solidFill>
            </a:endParaRPr>
          </a:p>
        </p:txBody>
      </p:sp>
      <p:sp>
        <p:nvSpPr>
          <p:cNvPr id="12" name="Rectángulo: esquinas redondeadas 11">
            <a:extLst>
              <a:ext uri="{FF2B5EF4-FFF2-40B4-BE49-F238E27FC236}">
                <a16:creationId xmlns:a16="http://schemas.microsoft.com/office/drawing/2014/main" id="{AB48CC0A-D48A-9E25-83AF-909353DB8A4D}"/>
              </a:ext>
            </a:extLst>
          </p:cNvPr>
          <p:cNvSpPr/>
          <p:nvPr/>
        </p:nvSpPr>
        <p:spPr>
          <a:xfrm>
            <a:off x="1848900" y="3045112"/>
            <a:ext cx="9049698" cy="2162502"/>
          </a:xfrm>
          <a:prstGeom prst="roundRect">
            <a:avLst/>
          </a:prstGeom>
          <a:noFill/>
          <a:ln w="57150">
            <a:solidFill>
              <a:srgbClr val="68DFE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CuadroTexto 12">
            <a:extLst>
              <a:ext uri="{FF2B5EF4-FFF2-40B4-BE49-F238E27FC236}">
                <a16:creationId xmlns:a16="http://schemas.microsoft.com/office/drawing/2014/main" id="{D205DE63-5877-4514-2829-CF475D69D7E5}"/>
              </a:ext>
            </a:extLst>
          </p:cNvPr>
          <p:cNvSpPr txBox="1"/>
          <p:nvPr/>
        </p:nvSpPr>
        <p:spPr>
          <a:xfrm>
            <a:off x="8079753" y="2802032"/>
            <a:ext cx="2611574" cy="472186"/>
          </a:xfrm>
          <a:prstGeom prst="roundRect">
            <a:avLst/>
          </a:prstGeom>
          <a:solidFill>
            <a:srgbClr val="000059"/>
          </a:solidFill>
          <a:ln>
            <a:solidFill>
              <a:srgbClr val="000059"/>
            </a:solidFill>
          </a:ln>
        </p:spPr>
        <p:txBody>
          <a:bodyPr wrap="square">
            <a:spAutoFit/>
          </a:bodyPr>
          <a:lstStyle>
            <a:defPPr>
              <a:defRPr lang="es-CO"/>
            </a:defPPr>
            <a:lvl1pPr algn="ctr">
              <a:lnSpc>
                <a:spcPct val="150000"/>
              </a:lnSpc>
              <a:defRPr sz="2800" b="1" i="0">
                <a:solidFill>
                  <a:srgbClr val="000059"/>
                </a:solidFill>
                <a:effectLst/>
                <a:latin typeface="Poppins" panose="00000500000000000000" pitchFamily="2" charset="0"/>
              </a:defRPr>
            </a:lvl1pPr>
          </a:lstStyle>
          <a:p>
            <a:r>
              <a:rPr lang="es-CO" sz="1600" dirty="0">
                <a:solidFill>
                  <a:schemeClr val="bg1"/>
                </a:solidFill>
              </a:rPr>
              <a:t>Conclusiones</a:t>
            </a:r>
          </a:p>
        </p:txBody>
      </p:sp>
      <p:sp>
        <p:nvSpPr>
          <p:cNvPr id="16" name="CuadroTexto 15">
            <a:extLst>
              <a:ext uri="{FF2B5EF4-FFF2-40B4-BE49-F238E27FC236}">
                <a16:creationId xmlns:a16="http://schemas.microsoft.com/office/drawing/2014/main" id="{73F7C60E-2EC2-4402-89CE-345DE8ACD5A9}"/>
              </a:ext>
            </a:extLst>
          </p:cNvPr>
          <p:cNvSpPr txBox="1"/>
          <p:nvPr/>
        </p:nvSpPr>
        <p:spPr>
          <a:xfrm>
            <a:off x="1188466" y="5693224"/>
            <a:ext cx="9981755" cy="430887"/>
          </a:xfrm>
          <a:prstGeom prst="rect">
            <a:avLst/>
          </a:prstGeom>
          <a:noFill/>
        </p:spPr>
        <p:txBody>
          <a:bodyPr wrap="square">
            <a:spAutoFit/>
          </a:bodyPr>
          <a:lstStyle>
            <a:defPPr>
              <a:defRPr lang="es-CO"/>
            </a:defPPr>
            <a:lvl1pPr marL="285750" indent="-285750" algn="just">
              <a:buFont typeface="Arial" panose="020B0604020202020204" pitchFamily="34" charset="0"/>
              <a:buChar char="•"/>
              <a:defRPr sz="1100">
                <a:solidFill>
                  <a:srgbClr val="000026"/>
                </a:solidFill>
              </a:defRPr>
            </a:lvl1pPr>
            <a:lvl3pPr marL="1200150" lvl="2" indent="-285750" algn="just">
              <a:buFont typeface="Arial" panose="020B0604020202020204" pitchFamily="34" charset="0"/>
              <a:buChar char="•"/>
              <a:defRPr sz="1100">
                <a:solidFill>
                  <a:srgbClr val="000026"/>
                </a:solidFill>
              </a:defRPr>
            </a:lvl3pPr>
          </a:lstStyle>
          <a:p>
            <a:pPr marL="0" indent="0">
              <a:buNone/>
            </a:pPr>
            <a:r>
              <a:rPr lang="es-ES" dirty="0"/>
              <a:t>En resumen, el modelo destaca la importancia de los predictores relacionados con la responsabilidad y el tipo de póliza para predecir el fraude. Estos hallazgos pueden ayudar a enfocar los esfuerzos de prevención y detección de fraude en áreas específicas, como la evaluación de responsabilidad y la revisión de pólizas de seguro.</a:t>
            </a:r>
            <a:endParaRPr lang="es-CO" dirty="0"/>
          </a:p>
        </p:txBody>
      </p:sp>
      <p:sp>
        <p:nvSpPr>
          <p:cNvPr id="17" name="Rectángulo: esquinas redondeadas 16">
            <a:extLst>
              <a:ext uri="{FF2B5EF4-FFF2-40B4-BE49-F238E27FC236}">
                <a16:creationId xmlns:a16="http://schemas.microsoft.com/office/drawing/2014/main" id="{E5C8A69D-EB95-F1AA-9189-E31BCB2211A4}"/>
              </a:ext>
            </a:extLst>
          </p:cNvPr>
          <p:cNvSpPr/>
          <p:nvPr/>
        </p:nvSpPr>
        <p:spPr>
          <a:xfrm>
            <a:off x="1169672" y="5600977"/>
            <a:ext cx="10073596" cy="615382"/>
          </a:xfrm>
          <a:prstGeom prst="roundRect">
            <a:avLst/>
          </a:prstGeom>
          <a:noFill/>
          <a:ln w="57150">
            <a:solidFill>
              <a:srgbClr val="68DFE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1" name="Gráfico 20" descr="Gráfico de barras con relleno sólido">
            <a:extLst>
              <a:ext uri="{FF2B5EF4-FFF2-40B4-BE49-F238E27FC236}">
                <a16:creationId xmlns:a16="http://schemas.microsoft.com/office/drawing/2014/main" id="{49AF5698-2E02-2EB2-D005-D0742082A1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6163" y="948133"/>
            <a:ext cx="564826" cy="564826"/>
          </a:xfrm>
          <a:prstGeom prst="rect">
            <a:avLst/>
          </a:prstGeom>
        </p:spPr>
      </p:pic>
      <p:pic>
        <p:nvPicPr>
          <p:cNvPr id="24" name="Gráfico 23" descr="Luces encendidas con relleno sólido">
            <a:extLst>
              <a:ext uri="{FF2B5EF4-FFF2-40B4-BE49-F238E27FC236}">
                <a16:creationId xmlns:a16="http://schemas.microsoft.com/office/drawing/2014/main" id="{D0D1BBB7-07DE-3FE2-820B-A26B53E23A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87177" y="2797680"/>
            <a:ext cx="451863" cy="451863"/>
          </a:xfrm>
          <a:prstGeom prst="rect">
            <a:avLst/>
          </a:prstGeom>
        </p:spPr>
      </p:pic>
    </p:spTree>
    <p:extLst>
      <p:ext uri="{BB962C8B-B14F-4D97-AF65-F5344CB8AC3E}">
        <p14:creationId xmlns:p14="http://schemas.microsoft.com/office/powerpoint/2010/main" val="2842557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iagrama de flujo: datos almacenados 18">
            <a:extLst>
              <a:ext uri="{FF2B5EF4-FFF2-40B4-BE49-F238E27FC236}">
                <a16:creationId xmlns:a16="http://schemas.microsoft.com/office/drawing/2014/main" id="{5F67BDA6-B57E-0CBD-B859-FCBA487FB6D4}"/>
              </a:ext>
            </a:extLst>
          </p:cNvPr>
          <p:cNvSpPr/>
          <p:nvPr/>
        </p:nvSpPr>
        <p:spPr>
          <a:xfrm>
            <a:off x="128049" y="0"/>
            <a:ext cx="184731" cy="6548437"/>
          </a:xfrm>
          <a:prstGeom prst="flowChartOnlineStorage">
            <a:avLst/>
          </a:prstGeom>
          <a:gradFill flip="none" rotWithShape="1">
            <a:gsLst>
              <a:gs pos="28000">
                <a:srgbClr val="00CDA6"/>
              </a:gs>
              <a:gs pos="50000">
                <a:srgbClr val="00EBA9"/>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 name="Rectángulo 1">
            <a:extLst>
              <a:ext uri="{FF2B5EF4-FFF2-40B4-BE49-F238E27FC236}">
                <a16:creationId xmlns:a16="http://schemas.microsoft.com/office/drawing/2014/main" id="{B4B7EB87-47AF-163E-2908-A64C22F3090B}"/>
              </a:ext>
            </a:extLst>
          </p:cNvPr>
          <p:cNvSpPr/>
          <p:nvPr/>
        </p:nvSpPr>
        <p:spPr>
          <a:xfrm>
            <a:off x="378975" y="448574"/>
            <a:ext cx="1208286" cy="183887"/>
          </a:xfrm>
          <a:prstGeom prst="rect">
            <a:avLst/>
          </a:prstGeom>
          <a:solidFill>
            <a:srgbClr val="68DF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Diagrama de flujo: datos almacenados 19">
            <a:extLst>
              <a:ext uri="{FF2B5EF4-FFF2-40B4-BE49-F238E27FC236}">
                <a16:creationId xmlns:a16="http://schemas.microsoft.com/office/drawing/2014/main" id="{4A3B10C1-F008-8126-E73C-AA29BD94043D}"/>
              </a:ext>
            </a:extLst>
          </p:cNvPr>
          <p:cNvSpPr/>
          <p:nvPr/>
        </p:nvSpPr>
        <p:spPr>
          <a:xfrm rot="16200000">
            <a:off x="6091715" y="486251"/>
            <a:ext cx="175259" cy="12025312"/>
          </a:xfrm>
          <a:prstGeom prst="flowChartOnlineStorage">
            <a:avLst/>
          </a:prstGeom>
          <a:gradFill flip="none" rotWithShape="1">
            <a:gsLst>
              <a:gs pos="57000">
                <a:srgbClr val="00CDA6"/>
              </a:gs>
              <a:gs pos="30000">
                <a:srgbClr val="68DFE7"/>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 name="CuadroTexto 2">
            <a:extLst>
              <a:ext uri="{FF2B5EF4-FFF2-40B4-BE49-F238E27FC236}">
                <a16:creationId xmlns:a16="http://schemas.microsoft.com/office/drawing/2014/main" id="{9561B2CE-71E4-0B3B-B91B-27B713A505DA}"/>
              </a:ext>
            </a:extLst>
          </p:cNvPr>
          <p:cNvSpPr txBox="1"/>
          <p:nvPr/>
        </p:nvSpPr>
        <p:spPr>
          <a:xfrm>
            <a:off x="248159" y="-38100"/>
            <a:ext cx="1339101" cy="677621"/>
          </a:xfrm>
          <a:prstGeom prst="rect">
            <a:avLst/>
          </a:prstGeom>
          <a:noFill/>
        </p:spPr>
        <p:txBody>
          <a:bodyPr wrap="square">
            <a:spAutoFit/>
          </a:bodyPr>
          <a:lstStyle>
            <a:defPPr>
              <a:defRPr lang="es-CO"/>
            </a:defPPr>
            <a:lvl1pPr algn="ctr">
              <a:lnSpc>
                <a:spcPct val="150000"/>
              </a:lnSpc>
              <a:defRPr sz="2800" b="1" i="0">
                <a:solidFill>
                  <a:srgbClr val="000059"/>
                </a:solidFill>
                <a:effectLst/>
                <a:latin typeface="Poppins" panose="00000500000000000000" pitchFamily="2" charset="0"/>
              </a:defRPr>
            </a:lvl1pPr>
          </a:lstStyle>
          <a:p>
            <a:r>
              <a:rPr lang="es-CO" dirty="0"/>
              <a:t>Reto</a:t>
            </a:r>
          </a:p>
        </p:txBody>
      </p:sp>
      <p:sp>
        <p:nvSpPr>
          <p:cNvPr id="8" name="CuadroTexto 7">
            <a:extLst>
              <a:ext uri="{FF2B5EF4-FFF2-40B4-BE49-F238E27FC236}">
                <a16:creationId xmlns:a16="http://schemas.microsoft.com/office/drawing/2014/main" id="{B576BC45-3B19-C230-D3FA-FE66CEF33BE2}"/>
              </a:ext>
            </a:extLst>
          </p:cNvPr>
          <p:cNvSpPr txBox="1"/>
          <p:nvPr/>
        </p:nvSpPr>
        <p:spPr>
          <a:xfrm>
            <a:off x="750499" y="1559082"/>
            <a:ext cx="10541478" cy="3416320"/>
          </a:xfrm>
          <a:prstGeom prst="rect">
            <a:avLst/>
          </a:prstGeom>
          <a:noFill/>
        </p:spPr>
        <p:txBody>
          <a:bodyPr wrap="square">
            <a:spAutoFit/>
          </a:bodyPr>
          <a:lstStyle/>
          <a:p>
            <a:pPr algn="just"/>
            <a:r>
              <a:rPr lang="es-ES" sz="1200" b="0" i="0" dirty="0">
                <a:solidFill>
                  <a:srgbClr val="374151"/>
                </a:solidFill>
                <a:effectLst/>
                <a:latin typeface="Söhne"/>
              </a:rPr>
              <a:t>Para utilizar el modelo en el negocio y reducir las pérdidas por fraude, se podría implementar un sistema de detección de fraudes en tiempo real que utilice el modelo entrenado. Aquí hay una propuesta de cómo se podría utilizar:</a:t>
            </a:r>
          </a:p>
          <a:p>
            <a:pPr algn="just"/>
            <a:endParaRPr lang="es-ES" sz="1200" dirty="0">
              <a:solidFill>
                <a:srgbClr val="374151"/>
              </a:solidFill>
              <a:latin typeface="Söhne"/>
            </a:endParaRPr>
          </a:p>
          <a:p>
            <a:pPr marL="228600" indent="-228600" algn="just">
              <a:buFont typeface="+mj-lt"/>
              <a:buAutoNum type="arabicParenR"/>
            </a:pPr>
            <a:r>
              <a:rPr lang="es-ES" sz="1200" b="0" i="0" dirty="0">
                <a:solidFill>
                  <a:srgbClr val="374151"/>
                </a:solidFill>
                <a:effectLst/>
                <a:latin typeface="Söhne"/>
              </a:rPr>
              <a:t>Integración del modelo: El modelo entrenado se integraría en el sistema de detección de fraudes existente en el negocio. Esto podría implicar la creación de una API o servicio web que permita la comunicación entre el sistema y el modelo.</a:t>
            </a:r>
          </a:p>
          <a:p>
            <a:pPr marL="228600" indent="-228600" algn="just">
              <a:buFont typeface="+mj-lt"/>
              <a:buAutoNum type="arabicParenR"/>
            </a:pPr>
            <a:endParaRPr lang="es-ES" sz="1200" b="0" i="0" dirty="0">
              <a:solidFill>
                <a:srgbClr val="374151"/>
              </a:solidFill>
              <a:effectLst/>
              <a:latin typeface="Söhne"/>
            </a:endParaRPr>
          </a:p>
          <a:p>
            <a:pPr marL="228600" indent="-228600" algn="just">
              <a:buFont typeface="+mj-lt"/>
              <a:buAutoNum type="arabicParenR"/>
            </a:pPr>
            <a:r>
              <a:rPr lang="es-ES" sz="1200" b="0" i="0" dirty="0">
                <a:solidFill>
                  <a:srgbClr val="374151"/>
                </a:solidFill>
                <a:effectLst/>
                <a:latin typeface="Söhne"/>
              </a:rPr>
              <a:t>Recolección de datos: El sistema de detección de fraudes recolectaría los datos relevantes en tiempo real, como transacciones, comportamiento del usuario, características de la transacción, entre otros.</a:t>
            </a:r>
          </a:p>
          <a:p>
            <a:pPr marL="228600" indent="-228600" algn="just">
              <a:buFont typeface="+mj-lt"/>
              <a:buAutoNum type="arabicParenR"/>
            </a:pPr>
            <a:endParaRPr lang="es-ES" sz="1200" b="0" i="0" dirty="0">
              <a:solidFill>
                <a:srgbClr val="374151"/>
              </a:solidFill>
              <a:effectLst/>
              <a:latin typeface="Söhne"/>
            </a:endParaRPr>
          </a:p>
          <a:p>
            <a:pPr marL="228600" indent="-228600" algn="just">
              <a:buFont typeface="+mj-lt"/>
              <a:buAutoNum type="arabicParenR"/>
            </a:pPr>
            <a:r>
              <a:rPr lang="es-ES" sz="1200" b="0" i="0" dirty="0">
                <a:solidFill>
                  <a:srgbClr val="374151"/>
                </a:solidFill>
                <a:effectLst/>
                <a:latin typeface="Söhne"/>
              </a:rPr>
              <a:t>Preprocesamiento de datos: Los datos recolectados se preprocesarían de acuerdo con los requisitos del modelo, como la codificación de variables categóricas y la normalización de variables numéricas.</a:t>
            </a:r>
          </a:p>
          <a:p>
            <a:pPr marL="228600" indent="-228600" algn="just">
              <a:buFont typeface="+mj-lt"/>
              <a:buAutoNum type="arabicParenR"/>
            </a:pPr>
            <a:endParaRPr lang="es-ES" sz="1200" b="0" i="0" dirty="0">
              <a:solidFill>
                <a:srgbClr val="374151"/>
              </a:solidFill>
              <a:effectLst/>
              <a:latin typeface="Söhne"/>
            </a:endParaRPr>
          </a:p>
          <a:p>
            <a:pPr marL="228600" indent="-228600" algn="just">
              <a:buFont typeface="+mj-lt"/>
              <a:buAutoNum type="arabicParenR"/>
            </a:pPr>
            <a:r>
              <a:rPr lang="es-ES" sz="1200" b="0" i="0" dirty="0">
                <a:solidFill>
                  <a:srgbClr val="374151"/>
                </a:solidFill>
                <a:effectLst/>
                <a:latin typeface="Söhne"/>
              </a:rPr>
              <a:t>Aplicación del modelo: Los datos preprocesados se pasarían al modelo para realizar la predicción de fraude. El modelo clasificaría cada transacción como fraude o no fraude en función de los patrones aprendidos durante el entrenamiento.</a:t>
            </a:r>
          </a:p>
          <a:p>
            <a:pPr marL="228600" indent="-228600" algn="just">
              <a:buFont typeface="+mj-lt"/>
              <a:buAutoNum type="arabicParenR"/>
            </a:pPr>
            <a:endParaRPr lang="es-ES" sz="1200" b="0" i="0" dirty="0">
              <a:solidFill>
                <a:srgbClr val="374151"/>
              </a:solidFill>
              <a:effectLst/>
              <a:latin typeface="Söhne"/>
            </a:endParaRPr>
          </a:p>
          <a:p>
            <a:pPr marL="228600" indent="-228600" algn="just">
              <a:buFont typeface="+mj-lt"/>
              <a:buAutoNum type="arabicParenR"/>
            </a:pPr>
            <a:r>
              <a:rPr lang="es-ES" sz="1200" b="0" i="0" dirty="0">
                <a:solidFill>
                  <a:srgbClr val="374151"/>
                </a:solidFill>
                <a:effectLst/>
                <a:latin typeface="Söhne"/>
              </a:rPr>
              <a:t>Acciones basadas en la predicción: En función de la predicción del modelo, se tomarían acciones correspondientes. Por ejemplo, si se detecta una alta probabilidad de fraude, se podría bloquear la transacción, notificar al cliente o redirigir la transacción para una revisión adicional.</a:t>
            </a:r>
          </a:p>
          <a:p>
            <a:pPr algn="just"/>
            <a:endParaRPr lang="es-CO" sz="1200" dirty="0">
              <a:solidFill>
                <a:srgbClr val="000026"/>
              </a:solidFill>
            </a:endParaRPr>
          </a:p>
        </p:txBody>
      </p:sp>
      <p:sp>
        <p:nvSpPr>
          <p:cNvPr id="10" name="Rectángulo: esquinas redondeadas 9">
            <a:extLst>
              <a:ext uri="{FF2B5EF4-FFF2-40B4-BE49-F238E27FC236}">
                <a16:creationId xmlns:a16="http://schemas.microsoft.com/office/drawing/2014/main" id="{CB3FE86C-0368-0F48-2C34-286575E2FE2E}"/>
              </a:ext>
            </a:extLst>
          </p:cNvPr>
          <p:cNvSpPr/>
          <p:nvPr/>
        </p:nvSpPr>
        <p:spPr>
          <a:xfrm>
            <a:off x="629140" y="1312367"/>
            <a:ext cx="10973388" cy="3663036"/>
          </a:xfrm>
          <a:prstGeom prst="roundRect">
            <a:avLst/>
          </a:prstGeom>
          <a:noFill/>
          <a:ln w="57150">
            <a:solidFill>
              <a:srgbClr val="68DFE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CuadroTexto 8">
            <a:extLst>
              <a:ext uri="{FF2B5EF4-FFF2-40B4-BE49-F238E27FC236}">
                <a16:creationId xmlns:a16="http://schemas.microsoft.com/office/drawing/2014/main" id="{DC3F49D4-9C37-E8C9-1FAF-C8122AB47339}"/>
              </a:ext>
            </a:extLst>
          </p:cNvPr>
          <p:cNvSpPr txBox="1"/>
          <p:nvPr/>
        </p:nvSpPr>
        <p:spPr>
          <a:xfrm>
            <a:off x="709572" y="975900"/>
            <a:ext cx="2611574" cy="472186"/>
          </a:xfrm>
          <a:prstGeom prst="roundRect">
            <a:avLst/>
          </a:prstGeom>
          <a:solidFill>
            <a:srgbClr val="000059"/>
          </a:solidFill>
          <a:ln>
            <a:solidFill>
              <a:srgbClr val="000059"/>
            </a:solidFill>
          </a:ln>
        </p:spPr>
        <p:txBody>
          <a:bodyPr wrap="square">
            <a:spAutoFit/>
          </a:bodyPr>
          <a:lstStyle>
            <a:defPPr>
              <a:defRPr lang="es-CO"/>
            </a:defPPr>
            <a:lvl1pPr algn="ctr">
              <a:lnSpc>
                <a:spcPct val="150000"/>
              </a:lnSpc>
              <a:defRPr sz="2800" b="1" i="0">
                <a:solidFill>
                  <a:srgbClr val="000059"/>
                </a:solidFill>
                <a:effectLst/>
                <a:latin typeface="Poppins" panose="00000500000000000000" pitchFamily="2" charset="0"/>
              </a:defRPr>
            </a:lvl1pPr>
          </a:lstStyle>
          <a:p>
            <a:r>
              <a:rPr lang="es-CO" sz="1600" dirty="0">
                <a:solidFill>
                  <a:schemeClr val="bg1"/>
                </a:solidFill>
              </a:rPr>
              <a:t>Uso del modelo</a:t>
            </a:r>
          </a:p>
        </p:txBody>
      </p:sp>
      <p:pic>
        <p:nvPicPr>
          <p:cNvPr id="5" name="Gráfico 4" descr="Robot amistoso">
            <a:extLst>
              <a:ext uri="{FF2B5EF4-FFF2-40B4-BE49-F238E27FC236}">
                <a16:creationId xmlns:a16="http://schemas.microsoft.com/office/drawing/2014/main" id="{4C69056B-AF1F-02BB-F071-2926B462E3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68643" y="4263724"/>
            <a:ext cx="1423357" cy="1423357"/>
          </a:xfrm>
          <a:prstGeom prst="rect">
            <a:avLst/>
          </a:prstGeom>
        </p:spPr>
      </p:pic>
    </p:spTree>
    <p:extLst>
      <p:ext uri="{BB962C8B-B14F-4D97-AF65-F5344CB8AC3E}">
        <p14:creationId xmlns:p14="http://schemas.microsoft.com/office/powerpoint/2010/main" val="3011627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iagrama de flujo: datos almacenados 18">
            <a:extLst>
              <a:ext uri="{FF2B5EF4-FFF2-40B4-BE49-F238E27FC236}">
                <a16:creationId xmlns:a16="http://schemas.microsoft.com/office/drawing/2014/main" id="{5F67BDA6-B57E-0CBD-B859-FCBA487FB6D4}"/>
              </a:ext>
            </a:extLst>
          </p:cNvPr>
          <p:cNvSpPr/>
          <p:nvPr/>
        </p:nvSpPr>
        <p:spPr>
          <a:xfrm>
            <a:off x="128049" y="0"/>
            <a:ext cx="184731" cy="6548437"/>
          </a:xfrm>
          <a:prstGeom prst="flowChartOnlineStorage">
            <a:avLst/>
          </a:prstGeom>
          <a:gradFill flip="none" rotWithShape="1">
            <a:gsLst>
              <a:gs pos="28000">
                <a:srgbClr val="00CDA6"/>
              </a:gs>
              <a:gs pos="50000">
                <a:srgbClr val="00EBA9"/>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 name="Rectángulo 1">
            <a:extLst>
              <a:ext uri="{FF2B5EF4-FFF2-40B4-BE49-F238E27FC236}">
                <a16:creationId xmlns:a16="http://schemas.microsoft.com/office/drawing/2014/main" id="{B4B7EB87-47AF-163E-2908-A64C22F3090B}"/>
              </a:ext>
            </a:extLst>
          </p:cNvPr>
          <p:cNvSpPr/>
          <p:nvPr/>
        </p:nvSpPr>
        <p:spPr>
          <a:xfrm>
            <a:off x="378974" y="457201"/>
            <a:ext cx="2245661" cy="175260"/>
          </a:xfrm>
          <a:prstGeom prst="rect">
            <a:avLst/>
          </a:prstGeom>
          <a:solidFill>
            <a:srgbClr val="68DF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Diagrama de flujo: datos almacenados 19">
            <a:extLst>
              <a:ext uri="{FF2B5EF4-FFF2-40B4-BE49-F238E27FC236}">
                <a16:creationId xmlns:a16="http://schemas.microsoft.com/office/drawing/2014/main" id="{4A3B10C1-F008-8126-E73C-AA29BD94043D}"/>
              </a:ext>
            </a:extLst>
          </p:cNvPr>
          <p:cNvSpPr/>
          <p:nvPr/>
        </p:nvSpPr>
        <p:spPr>
          <a:xfrm rot="16200000">
            <a:off x="6091715" y="486251"/>
            <a:ext cx="175259" cy="12025312"/>
          </a:xfrm>
          <a:prstGeom prst="flowChartOnlineStorage">
            <a:avLst/>
          </a:prstGeom>
          <a:gradFill flip="none" rotWithShape="1">
            <a:gsLst>
              <a:gs pos="57000">
                <a:srgbClr val="00CDA6"/>
              </a:gs>
              <a:gs pos="30000">
                <a:srgbClr val="68DFE7"/>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 name="CuadroTexto 2">
            <a:extLst>
              <a:ext uri="{FF2B5EF4-FFF2-40B4-BE49-F238E27FC236}">
                <a16:creationId xmlns:a16="http://schemas.microsoft.com/office/drawing/2014/main" id="{9561B2CE-71E4-0B3B-B91B-27B713A505DA}"/>
              </a:ext>
            </a:extLst>
          </p:cNvPr>
          <p:cNvSpPr txBox="1"/>
          <p:nvPr/>
        </p:nvSpPr>
        <p:spPr>
          <a:xfrm>
            <a:off x="248159" y="-38100"/>
            <a:ext cx="2245660" cy="677621"/>
          </a:xfrm>
          <a:prstGeom prst="rect">
            <a:avLst/>
          </a:prstGeom>
          <a:noFill/>
        </p:spPr>
        <p:txBody>
          <a:bodyPr wrap="square">
            <a:spAutoFit/>
          </a:bodyPr>
          <a:lstStyle>
            <a:defPPr>
              <a:defRPr lang="es-CO"/>
            </a:defPPr>
            <a:lvl1pPr algn="ctr">
              <a:lnSpc>
                <a:spcPct val="150000"/>
              </a:lnSpc>
              <a:defRPr sz="2800" b="1" i="0">
                <a:solidFill>
                  <a:srgbClr val="000059"/>
                </a:solidFill>
                <a:effectLst/>
                <a:latin typeface="Poppins" panose="00000500000000000000" pitchFamily="2" charset="0"/>
              </a:defRPr>
            </a:lvl1pPr>
          </a:lstStyle>
          <a:p>
            <a:r>
              <a:rPr lang="es-CO" dirty="0"/>
              <a:t>Reto</a:t>
            </a:r>
          </a:p>
        </p:txBody>
      </p:sp>
      <p:sp>
        <p:nvSpPr>
          <p:cNvPr id="8" name="CuadroTexto 7">
            <a:extLst>
              <a:ext uri="{FF2B5EF4-FFF2-40B4-BE49-F238E27FC236}">
                <a16:creationId xmlns:a16="http://schemas.microsoft.com/office/drawing/2014/main" id="{B576BC45-3B19-C230-D3FA-FE66CEF33BE2}"/>
              </a:ext>
            </a:extLst>
          </p:cNvPr>
          <p:cNvSpPr txBox="1"/>
          <p:nvPr/>
        </p:nvSpPr>
        <p:spPr>
          <a:xfrm>
            <a:off x="499744" y="1223385"/>
            <a:ext cx="9213010" cy="1569660"/>
          </a:xfrm>
          <a:prstGeom prst="rect">
            <a:avLst/>
          </a:prstGeom>
          <a:noFill/>
        </p:spPr>
        <p:txBody>
          <a:bodyPr wrap="square">
            <a:spAutoFit/>
          </a:bodyPr>
          <a:lstStyle/>
          <a:p>
            <a:pPr algn="l">
              <a:buFont typeface="Arial" panose="020B0604020202020204" pitchFamily="34" charset="0"/>
              <a:buChar char="•"/>
            </a:pPr>
            <a:r>
              <a:rPr lang="es-ES" sz="1200" b="0" i="0" dirty="0">
                <a:solidFill>
                  <a:srgbClr val="374151"/>
                </a:solidFill>
                <a:effectLst/>
                <a:latin typeface="Söhne"/>
              </a:rPr>
              <a:t>Costo-beneficio: Evaluar el costo de implementar el sistema de detección de fraudes con el modelo y compararlo con los beneficios esperados en términos de reducción de pérdidas por fraude.</a:t>
            </a:r>
          </a:p>
          <a:p>
            <a:pPr algn="l">
              <a:buFont typeface="Arial" panose="020B0604020202020204" pitchFamily="34" charset="0"/>
              <a:buChar char="•"/>
            </a:pPr>
            <a:endParaRPr lang="es-ES" sz="1200" b="0" i="0" dirty="0">
              <a:solidFill>
                <a:srgbClr val="374151"/>
              </a:solidFill>
              <a:effectLst/>
              <a:latin typeface="Söhne"/>
            </a:endParaRPr>
          </a:p>
          <a:p>
            <a:pPr algn="l">
              <a:buFont typeface="Arial" panose="020B0604020202020204" pitchFamily="34" charset="0"/>
              <a:buChar char="•"/>
            </a:pPr>
            <a:r>
              <a:rPr lang="es-ES" sz="1200" b="0" i="0" dirty="0">
                <a:solidFill>
                  <a:srgbClr val="374151"/>
                </a:solidFill>
                <a:effectLst/>
                <a:latin typeface="Söhne"/>
              </a:rPr>
              <a:t>Tiempo de respuesta: Analizar la capacidad del modelo para realizar predicciones en tiempo real y evaluar si cumple con los requisitos de respuesta del negocio.</a:t>
            </a:r>
          </a:p>
          <a:p>
            <a:pPr algn="l">
              <a:buFont typeface="Arial" panose="020B0604020202020204" pitchFamily="34" charset="0"/>
              <a:buChar char="•"/>
            </a:pPr>
            <a:endParaRPr lang="es-ES" sz="1200" b="0" i="0" dirty="0">
              <a:solidFill>
                <a:srgbClr val="374151"/>
              </a:solidFill>
              <a:effectLst/>
              <a:latin typeface="Söhne"/>
            </a:endParaRPr>
          </a:p>
          <a:p>
            <a:pPr algn="l">
              <a:buFont typeface="Arial" panose="020B0604020202020204" pitchFamily="34" charset="0"/>
              <a:buChar char="•"/>
            </a:pPr>
            <a:r>
              <a:rPr lang="es-ES" sz="1200" b="0" i="0" dirty="0">
                <a:solidFill>
                  <a:srgbClr val="374151"/>
                </a:solidFill>
                <a:effectLst/>
                <a:latin typeface="Söhne"/>
              </a:rPr>
              <a:t>Adaptabilidad: Evaluar la capacidad del modelo para adaptarse a cambios en los patrones de fraude a medida que evolucionan con el tiempo. Es importante monitorear y actualizar periódicamente el modelo para mantener su efectividad.</a:t>
            </a:r>
          </a:p>
        </p:txBody>
      </p:sp>
      <p:sp>
        <p:nvSpPr>
          <p:cNvPr id="10" name="Rectángulo: esquinas redondeadas 9">
            <a:extLst>
              <a:ext uri="{FF2B5EF4-FFF2-40B4-BE49-F238E27FC236}">
                <a16:creationId xmlns:a16="http://schemas.microsoft.com/office/drawing/2014/main" id="{CB3FE86C-0368-0F48-2C34-286575E2FE2E}"/>
              </a:ext>
            </a:extLst>
          </p:cNvPr>
          <p:cNvSpPr/>
          <p:nvPr/>
        </p:nvSpPr>
        <p:spPr>
          <a:xfrm>
            <a:off x="499744" y="1062201"/>
            <a:ext cx="10973388" cy="1793142"/>
          </a:xfrm>
          <a:prstGeom prst="roundRect">
            <a:avLst/>
          </a:prstGeom>
          <a:noFill/>
          <a:ln w="57150">
            <a:solidFill>
              <a:srgbClr val="68DFE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CuadroTexto 8">
            <a:extLst>
              <a:ext uri="{FF2B5EF4-FFF2-40B4-BE49-F238E27FC236}">
                <a16:creationId xmlns:a16="http://schemas.microsoft.com/office/drawing/2014/main" id="{DC3F49D4-9C37-E8C9-1FAF-C8122AB47339}"/>
              </a:ext>
            </a:extLst>
          </p:cNvPr>
          <p:cNvSpPr txBox="1"/>
          <p:nvPr/>
        </p:nvSpPr>
        <p:spPr>
          <a:xfrm>
            <a:off x="580176" y="725734"/>
            <a:ext cx="2611574" cy="472186"/>
          </a:xfrm>
          <a:prstGeom prst="roundRect">
            <a:avLst/>
          </a:prstGeom>
          <a:solidFill>
            <a:srgbClr val="000059"/>
          </a:solidFill>
          <a:ln>
            <a:solidFill>
              <a:srgbClr val="000059"/>
            </a:solidFill>
          </a:ln>
        </p:spPr>
        <p:txBody>
          <a:bodyPr wrap="square">
            <a:spAutoFit/>
          </a:bodyPr>
          <a:lstStyle>
            <a:defPPr>
              <a:defRPr lang="es-CO"/>
            </a:defPPr>
            <a:lvl1pPr algn="ctr">
              <a:lnSpc>
                <a:spcPct val="150000"/>
              </a:lnSpc>
              <a:defRPr sz="2800" b="1" i="0">
                <a:solidFill>
                  <a:srgbClr val="000059"/>
                </a:solidFill>
                <a:effectLst/>
                <a:latin typeface="Poppins" panose="00000500000000000000" pitchFamily="2" charset="0"/>
              </a:defRPr>
            </a:lvl1pPr>
          </a:lstStyle>
          <a:p>
            <a:r>
              <a:rPr lang="es-CO" sz="1600" dirty="0">
                <a:solidFill>
                  <a:schemeClr val="bg1"/>
                </a:solidFill>
              </a:rPr>
              <a:t>Evaluación del modelo</a:t>
            </a:r>
          </a:p>
        </p:txBody>
      </p:sp>
      <p:sp>
        <p:nvSpPr>
          <p:cNvPr id="7" name="CuadroTexto 6">
            <a:extLst>
              <a:ext uri="{FF2B5EF4-FFF2-40B4-BE49-F238E27FC236}">
                <a16:creationId xmlns:a16="http://schemas.microsoft.com/office/drawing/2014/main" id="{324D30D7-40D2-DA3B-E952-F7540E8F5DF5}"/>
              </a:ext>
            </a:extLst>
          </p:cNvPr>
          <p:cNvSpPr txBox="1"/>
          <p:nvPr/>
        </p:nvSpPr>
        <p:spPr>
          <a:xfrm>
            <a:off x="621102" y="3549521"/>
            <a:ext cx="10852029" cy="2677656"/>
          </a:xfrm>
          <a:prstGeom prst="rect">
            <a:avLst/>
          </a:prstGeom>
          <a:noFill/>
        </p:spPr>
        <p:txBody>
          <a:bodyPr wrap="square">
            <a:spAutoFit/>
          </a:bodyPr>
          <a:lstStyle/>
          <a:p>
            <a:pPr marL="228600" indent="-228600" algn="l">
              <a:buFont typeface="+mj-lt"/>
              <a:buAutoNum type="arabicPeriod"/>
            </a:pPr>
            <a:r>
              <a:rPr lang="es-ES" sz="1200" b="0" i="0" dirty="0">
                <a:solidFill>
                  <a:srgbClr val="374151"/>
                </a:solidFill>
                <a:effectLst/>
                <a:latin typeface="Söhne"/>
              </a:rPr>
              <a:t>Validación del modelo: Verificar que el modelo entrenado tenga un desempeño satisfactorio en un entorno de producción utilizando datos de prueba o validación independientes.</a:t>
            </a:r>
          </a:p>
          <a:p>
            <a:pPr marL="228600" indent="-228600" algn="l">
              <a:buFont typeface="+mj-lt"/>
              <a:buAutoNum type="arabicPeriod"/>
            </a:pPr>
            <a:endParaRPr lang="es-ES" sz="1200" b="0" i="0" dirty="0">
              <a:solidFill>
                <a:srgbClr val="374151"/>
              </a:solidFill>
              <a:effectLst/>
              <a:latin typeface="Söhne"/>
            </a:endParaRPr>
          </a:p>
          <a:p>
            <a:pPr marL="228600" indent="-228600" algn="l">
              <a:buFont typeface="+mj-lt"/>
              <a:buAutoNum type="arabicPeriod"/>
            </a:pPr>
            <a:r>
              <a:rPr lang="es-ES" sz="1200" b="0" i="0" dirty="0">
                <a:solidFill>
                  <a:srgbClr val="374151"/>
                </a:solidFill>
                <a:effectLst/>
                <a:latin typeface="Söhne"/>
              </a:rPr>
              <a:t>Implementación del sistema: Desarrollar la infraestructura necesaria para integrar el modelo en el sistema de detección de fraudes existente, como la creación de una API o servicio web.</a:t>
            </a:r>
          </a:p>
          <a:p>
            <a:pPr marL="228600" indent="-228600" algn="l">
              <a:buFont typeface="+mj-lt"/>
              <a:buAutoNum type="arabicPeriod"/>
            </a:pPr>
            <a:endParaRPr lang="es-ES" sz="1200" b="0" i="0" dirty="0">
              <a:solidFill>
                <a:srgbClr val="374151"/>
              </a:solidFill>
              <a:effectLst/>
              <a:latin typeface="Söhne"/>
            </a:endParaRPr>
          </a:p>
          <a:p>
            <a:pPr marL="228600" indent="-228600" algn="l">
              <a:buFont typeface="+mj-lt"/>
              <a:buAutoNum type="arabicPeriod"/>
            </a:pPr>
            <a:r>
              <a:rPr lang="es-ES" sz="1200" b="0" i="0" dirty="0">
                <a:solidFill>
                  <a:srgbClr val="374151"/>
                </a:solidFill>
                <a:effectLst/>
                <a:latin typeface="Söhne"/>
              </a:rPr>
              <a:t>Pruebas y ajustes: Realizar pruebas exhaustivas del sistema para asegurarse de que funcione correctamente y cumpla con los requisitos de rendimiento, seguridad y escalabilidad del negocio. Realizar ajustes si es necesario.</a:t>
            </a:r>
          </a:p>
          <a:p>
            <a:pPr marL="228600" indent="-228600" algn="l">
              <a:buFont typeface="+mj-lt"/>
              <a:buAutoNum type="arabicPeriod"/>
            </a:pPr>
            <a:endParaRPr lang="es-ES" sz="1200" b="0" i="0" dirty="0">
              <a:solidFill>
                <a:srgbClr val="374151"/>
              </a:solidFill>
              <a:effectLst/>
              <a:latin typeface="Söhne"/>
            </a:endParaRPr>
          </a:p>
          <a:p>
            <a:pPr marL="228600" indent="-228600" algn="l">
              <a:buFont typeface="+mj-lt"/>
              <a:buAutoNum type="arabicPeriod"/>
            </a:pPr>
            <a:r>
              <a:rPr lang="es-ES" sz="1200" b="0" i="0" dirty="0">
                <a:solidFill>
                  <a:srgbClr val="374151"/>
                </a:solidFill>
                <a:effectLst/>
                <a:latin typeface="Söhne"/>
              </a:rPr>
              <a:t>Monitoreo y actualización: Establecer un proceso de monitoreo continuo para evaluar el desempeño del modelo en producción y realizar actualizaciones periódicas según sea necesario. Esto puede incluir la incorporación de nuevos datos, reentrenamiento del modelo y ajuste de </a:t>
            </a:r>
            <a:r>
              <a:rPr lang="es-ES" sz="1200" b="0" i="0" dirty="0" err="1">
                <a:solidFill>
                  <a:srgbClr val="374151"/>
                </a:solidFill>
                <a:effectLst/>
                <a:latin typeface="Söhne"/>
              </a:rPr>
              <a:t>hiperparámetros</a:t>
            </a:r>
            <a:r>
              <a:rPr lang="es-ES" sz="1200" b="0" i="0" dirty="0">
                <a:solidFill>
                  <a:srgbClr val="374151"/>
                </a:solidFill>
                <a:effectLst/>
                <a:latin typeface="Söhne"/>
              </a:rPr>
              <a:t>.</a:t>
            </a:r>
          </a:p>
          <a:p>
            <a:pPr marL="228600" indent="-228600" algn="l">
              <a:buFont typeface="+mj-lt"/>
              <a:buAutoNum type="arabicPeriod"/>
            </a:pPr>
            <a:endParaRPr lang="es-ES" sz="1200" b="0" i="0" dirty="0">
              <a:solidFill>
                <a:srgbClr val="374151"/>
              </a:solidFill>
              <a:effectLst/>
              <a:latin typeface="Söhne"/>
            </a:endParaRPr>
          </a:p>
          <a:p>
            <a:pPr marL="228600" indent="-228600" algn="l">
              <a:buFont typeface="+mj-lt"/>
              <a:buAutoNum type="arabicPeriod"/>
            </a:pPr>
            <a:r>
              <a:rPr lang="es-ES" sz="1200" b="0" i="0" dirty="0">
                <a:solidFill>
                  <a:srgbClr val="374151"/>
                </a:solidFill>
                <a:effectLst/>
                <a:latin typeface="Söhne"/>
              </a:rPr>
              <a:t>Implementación gradual: Implementar el sistema de detección de fraudes en producción de forma gradual, comenzando con un conjunto de datos limitado y luego escalando a medida que se gana confianza en el desempeño y se optimizan los recursos.</a:t>
            </a:r>
          </a:p>
        </p:txBody>
      </p:sp>
      <p:sp>
        <p:nvSpPr>
          <p:cNvPr id="11" name="Rectángulo: esquinas redondeadas 10">
            <a:extLst>
              <a:ext uri="{FF2B5EF4-FFF2-40B4-BE49-F238E27FC236}">
                <a16:creationId xmlns:a16="http://schemas.microsoft.com/office/drawing/2014/main" id="{2F1EB887-E476-6936-29B8-A85E69CFED32}"/>
              </a:ext>
            </a:extLst>
          </p:cNvPr>
          <p:cNvSpPr/>
          <p:nvPr/>
        </p:nvSpPr>
        <p:spPr>
          <a:xfrm>
            <a:off x="499744" y="3302805"/>
            <a:ext cx="10973388" cy="2947039"/>
          </a:xfrm>
          <a:prstGeom prst="roundRect">
            <a:avLst/>
          </a:prstGeom>
          <a:noFill/>
          <a:ln w="57150">
            <a:solidFill>
              <a:srgbClr val="68DFE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CuadroTexto 11">
            <a:extLst>
              <a:ext uri="{FF2B5EF4-FFF2-40B4-BE49-F238E27FC236}">
                <a16:creationId xmlns:a16="http://schemas.microsoft.com/office/drawing/2014/main" id="{7C475DC4-E3B5-B3A3-DB4E-BDD199AFC6E3}"/>
              </a:ext>
            </a:extLst>
          </p:cNvPr>
          <p:cNvSpPr txBox="1"/>
          <p:nvPr/>
        </p:nvSpPr>
        <p:spPr>
          <a:xfrm>
            <a:off x="7142672" y="3016776"/>
            <a:ext cx="4097524" cy="472186"/>
          </a:xfrm>
          <a:prstGeom prst="roundRect">
            <a:avLst/>
          </a:prstGeom>
          <a:solidFill>
            <a:srgbClr val="000059"/>
          </a:solidFill>
          <a:ln>
            <a:solidFill>
              <a:srgbClr val="000059"/>
            </a:solidFill>
          </a:ln>
        </p:spPr>
        <p:txBody>
          <a:bodyPr wrap="square">
            <a:spAutoFit/>
          </a:bodyPr>
          <a:lstStyle>
            <a:defPPr>
              <a:defRPr lang="es-CO"/>
            </a:defPPr>
            <a:lvl1pPr algn="ctr">
              <a:lnSpc>
                <a:spcPct val="150000"/>
              </a:lnSpc>
              <a:defRPr sz="2800" b="1" i="0">
                <a:solidFill>
                  <a:srgbClr val="000059"/>
                </a:solidFill>
                <a:effectLst/>
                <a:latin typeface="Poppins" panose="00000500000000000000" pitchFamily="2" charset="0"/>
              </a:defRPr>
            </a:lvl1pPr>
          </a:lstStyle>
          <a:p>
            <a:pPr algn="r"/>
            <a:r>
              <a:rPr lang="es-ES" sz="1600" dirty="0">
                <a:solidFill>
                  <a:schemeClr val="bg1"/>
                </a:solidFill>
              </a:rPr>
              <a:t>Llevar el proyecto a producción:</a:t>
            </a:r>
            <a:endParaRPr lang="es-CO" sz="1600" dirty="0">
              <a:solidFill>
                <a:schemeClr val="bg1"/>
              </a:solidFill>
            </a:endParaRPr>
          </a:p>
        </p:txBody>
      </p:sp>
      <p:pic>
        <p:nvPicPr>
          <p:cNvPr id="14" name="Gráfico 13" descr="Insignia de portapapeles contorno">
            <a:extLst>
              <a:ext uri="{FF2B5EF4-FFF2-40B4-BE49-F238E27FC236}">
                <a16:creationId xmlns:a16="http://schemas.microsoft.com/office/drawing/2014/main" id="{EF512831-682A-FA65-1303-BB47473F95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68410" y="1261126"/>
            <a:ext cx="1471786" cy="1471786"/>
          </a:xfrm>
          <a:prstGeom prst="rect">
            <a:avLst/>
          </a:prstGeom>
        </p:spPr>
      </p:pic>
      <p:pic>
        <p:nvPicPr>
          <p:cNvPr id="15" name="Gráfico 14" descr="Interfaz de la experiencia de usuario con relleno sólido">
            <a:extLst>
              <a:ext uri="{FF2B5EF4-FFF2-40B4-BE49-F238E27FC236}">
                <a16:creationId xmlns:a16="http://schemas.microsoft.com/office/drawing/2014/main" id="{04B4D9BC-67AA-C336-D53C-E144B6A85C2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75872" y="3049011"/>
            <a:ext cx="419794" cy="419794"/>
          </a:xfrm>
          <a:prstGeom prst="rect">
            <a:avLst/>
          </a:prstGeom>
        </p:spPr>
      </p:pic>
    </p:spTree>
    <p:extLst>
      <p:ext uri="{BB962C8B-B14F-4D97-AF65-F5344CB8AC3E}">
        <p14:creationId xmlns:p14="http://schemas.microsoft.com/office/powerpoint/2010/main" val="2374366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iagrama de flujo: datos almacenados 18">
            <a:extLst>
              <a:ext uri="{FF2B5EF4-FFF2-40B4-BE49-F238E27FC236}">
                <a16:creationId xmlns:a16="http://schemas.microsoft.com/office/drawing/2014/main" id="{5F67BDA6-B57E-0CBD-B859-FCBA487FB6D4}"/>
              </a:ext>
            </a:extLst>
          </p:cNvPr>
          <p:cNvSpPr/>
          <p:nvPr/>
        </p:nvSpPr>
        <p:spPr>
          <a:xfrm>
            <a:off x="128049" y="0"/>
            <a:ext cx="184731" cy="6548437"/>
          </a:xfrm>
          <a:prstGeom prst="flowChartOnlineStorage">
            <a:avLst/>
          </a:prstGeom>
          <a:gradFill flip="none" rotWithShape="1">
            <a:gsLst>
              <a:gs pos="28000">
                <a:srgbClr val="00CDA6"/>
              </a:gs>
              <a:gs pos="50000">
                <a:srgbClr val="00EBA9"/>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 name="Rectángulo 1">
            <a:extLst>
              <a:ext uri="{FF2B5EF4-FFF2-40B4-BE49-F238E27FC236}">
                <a16:creationId xmlns:a16="http://schemas.microsoft.com/office/drawing/2014/main" id="{B4B7EB87-47AF-163E-2908-A64C22F3090B}"/>
              </a:ext>
            </a:extLst>
          </p:cNvPr>
          <p:cNvSpPr/>
          <p:nvPr/>
        </p:nvSpPr>
        <p:spPr>
          <a:xfrm>
            <a:off x="378974" y="457201"/>
            <a:ext cx="3112505" cy="104630"/>
          </a:xfrm>
          <a:prstGeom prst="rect">
            <a:avLst/>
          </a:prstGeom>
          <a:solidFill>
            <a:srgbClr val="68DF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Diagrama de flujo: datos almacenados 19">
            <a:extLst>
              <a:ext uri="{FF2B5EF4-FFF2-40B4-BE49-F238E27FC236}">
                <a16:creationId xmlns:a16="http://schemas.microsoft.com/office/drawing/2014/main" id="{4A3B10C1-F008-8126-E73C-AA29BD94043D}"/>
              </a:ext>
            </a:extLst>
          </p:cNvPr>
          <p:cNvSpPr/>
          <p:nvPr/>
        </p:nvSpPr>
        <p:spPr>
          <a:xfrm rot="16200000">
            <a:off x="6091715" y="486251"/>
            <a:ext cx="175259" cy="12025312"/>
          </a:xfrm>
          <a:prstGeom prst="flowChartOnlineStorage">
            <a:avLst/>
          </a:prstGeom>
          <a:gradFill flip="none" rotWithShape="1">
            <a:gsLst>
              <a:gs pos="57000">
                <a:srgbClr val="00CDA6"/>
              </a:gs>
              <a:gs pos="30000">
                <a:srgbClr val="68DFE7"/>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 name="CuadroTexto 2">
            <a:extLst>
              <a:ext uri="{FF2B5EF4-FFF2-40B4-BE49-F238E27FC236}">
                <a16:creationId xmlns:a16="http://schemas.microsoft.com/office/drawing/2014/main" id="{9561B2CE-71E4-0B3B-B91B-27B713A505DA}"/>
              </a:ext>
            </a:extLst>
          </p:cNvPr>
          <p:cNvSpPr txBox="1"/>
          <p:nvPr/>
        </p:nvSpPr>
        <p:spPr>
          <a:xfrm>
            <a:off x="280446" y="-52823"/>
            <a:ext cx="3211033" cy="677621"/>
          </a:xfrm>
          <a:prstGeom prst="rect">
            <a:avLst/>
          </a:prstGeom>
          <a:noFill/>
        </p:spPr>
        <p:txBody>
          <a:bodyPr wrap="square">
            <a:spAutoFit/>
          </a:bodyPr>
          <a:lstStyle>
            <a:defPPr>
              <a:defRPr lang="es-CO"/>
            </a:defPPr>
            <a:lvl1pPr algn="ctr">
              <a:lnSpc>
                <a:spcPct val="150000"/>
              </a:lnSpc>
              <a:defRPr sz="2800" b="1" i="0">
                <a:solidFill>
                  <a:srgbClr val="000059"/>
                </a:solidFill>
                <a:effectLst/>
                <a:latin typeface="Poppins" panose="00000500000000000000" pitchFamily="2" charset="0"/>
              </a:defRPr>
            </a:lvl1pPr>
          </a:lstStyle>
          <a:p>
            <a:r>
              <a:rPr lang="es-CO" dirty="0"/>
              <a:t>Próximos pasos</a:t>
            </a:r>
          </a:p>
        </p:txBody>
      </p:sp>
      <p:sp>
        <p:nvSpPr>
          <p:cNvPr id="8" name="CuadroTexto 7">
            <a:extLst>
              <a:ext uri="{FF2B5EF4-FFF2-40B4-BE49-F238E27FC236}">
                <a16:creationId xmlns:a16="http://schemas.microsoft.com/office/drawing/2014/main" id="{B576BC45-3B19-C230-D3FA-FE66CEF33BE2}"/>
              </a:ext>
            </a:extLst>
          </p:cNvPr>
          <p:cNvSpPr txBox="1"/>
          <p:nvPr/>
        </p:nvSpPr>
        <p:spPr>
          <a:xfrm>
            <a:off x="1509385" y="1407256"/>
            <a:ext cx="8929479" cy="338554"/>
          </a:xfrm>
          <a:prstGeom prst="rect">
            <a:avLst/>
          </a:prstGeom>
          <a:noFill/>
        </p:spPr>
        <p:txBody>
          <a:bodyPr wrap="square">
            <a:spAutoFit/>
          </a:bodyPr>
          <a:lstStyle/>
          <a:p>
            <a:pPr algn="l"/>
            <a:r>
              <a:rPr lang="es-ES" sz="1600" b="1" dirty="0">
                <a:solidFill>
                  <a:srgbClr val="000026"/>
                </a:solidFill>
                <a:latin typeface="Söhne"/>
              </a:rPr>
              <a:t>Implementación de estrategias para reducir las pérdidas por fraude en las reclamaciones de siniestro. </a:t>
            </a:r>
            <a:endParaRPr lang="es-ES" sz="1600" b="1" i="0" dirty="0">
              <a:solidFill>
                <a:srgbClr val="000026"/>
              </a:solidFill>
              <a:effectLst/>
              <a:latin typeface="Söhne"/>
            </a:endParaRPr>
          </a:p>
        </p:txBody>
      </p:sp>
      <p:sp>
        <p:nvSpPr>
          <p:cNvPr id="10" name="Rectángulo: esquinas redondeadas 9">
            <a:extLst>
              <a:ext uri="{FF2B5EF4-FFF2-40B4-BE49-F238E27FC236}">
                <a16:creationId xmlns:a16="http://schemas.microsoft.com/office/drawing/2014/main" id="{CB3FE86C-0368-0F48-2C34-286575E2FE2E}"/>
              </a:ext>
            </a:extLst>
          </p:cNvPr>
          <p:cNvSpPr/>
          <p:nvPr/>
        </p:nvSpPr>
        <p:spPr>
          <a:xfrm>
            <a:off x="499744" y="1062200"/>
            <a:ext cx="10973388" cy="4074639"/>
          </a:xfrm>
          <a:prstGeom prst="roundRect">
            <a:avLst/>
          </a:prstGeom>
          <a:noFill/>
          <a:ln w="57150">
            <a:solidFill>
              <a:srgbClr val="68DFE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5" name="Gráfico 14" descr="Interfaz de la experiencia de usuario con relleno sólido">
            <a:extLst>
              <a:ext uri="{FF2B5EF4-FFF2-40B4-BE49-F238E27FC236}">
                <a16:creationId xmlns:a16="http://schemas.microsoft.com/office/drawing/2014/main" id="{04B4D9BC-67AA-C336-D53C-E144B6A85C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75873" y="3629221"/>
            <a:ext cx="419794" cy="419794"/>
          </a:xfrm>
          <a:prstGeom prst="rect">
            <a:avLst/>
          </a:prstGeom>
        </p:spPr>
      </p:pic>
      <p:pic>
        <p:nvPicPr>
          <p:cNvPr id="4" name="Gráfico 3" descr="Gráfico de barras aplanamiento de la curva de pandemia con relleno sólido">
            <a:extLst>
              <a:ext uri="{FF2B5EF4-FFF2-40B4-BE49-F238E27FC236}">
                <a16:creationId xmlns:a16="http://schemas.microsoft.com/office/drawing/2014/main" id="{C58B0875-6865-52B4-63BE-DD1CE280D6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7365" y="1227334"/>
            <a:ext cx="582330" cy="582330"/>
          </a:xfrm>
          <a:prstGeom prst="rect">
            <a:avLst/>
          </a:prstGeom>
        </p:spPr>
      </p:pic>
      <p:pic>
        <p:nvPicPr>
          <p:cNvPr id="5" name="Gráfico 4" descr="Persona con idea con relleno sólido">
            <a:extLst>
              <a:ext uri="{FF2B5EF4-FFF2-40B4-BE49-F238E27FC236}">
                <a16:creationId xmlns:a16="http://schemas.microsoft.com/office/drawing/2014/main" id="{D0CD1532-8C42-B16E-988C-40A3CC19BA3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1787" y="1836269"/>
            <a:ext cx="643177" cy="643177"/>
          </a:xfrm>
          <a:prstGeom prst="rect">
            <a:avLst/>
          </a:prstGeom>
        </p:spPr>
      </p:pic>
      <p:pic>
        <p:nvPicPr>
          <p:cNvPr id="13" name="Gráfico 12" descr="Señal con relleno sólido">
            <a:extLst>
              <a:ext uri="{FF2B5EF4-FFF2-40B4-BE49-F238E27FC236}">
                <a16:creationId xmlns:a16="http://schemas.microsoft.com/office/drawing/2014/main" id="{85608970-2E85-E934-2047-D8CAF63EE96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7365" y="3480184"/>
            <a:ext cx="549454" cy="549454"/>
          </a:xfrm>
          <a:prstGeom prst="rect">
            <a:avLst/>
          </a:prstGeom>
        </p:spPr>
      </p:pic>
      <p:pic>
        <p:nvPicPr>
          <p:cNvPr id="16" name="Gráfico 15" descr="Estadísticas con relleno sólido">
            <a:extLst>
              <a:ext uri="{FF2B5EF4-FFF2-40B4-BE49-F238E27FC236}">
                <a16:creationId xmlns:a16="http://schemas.microsoft.com/office/drawing/2014/main" id="{AB5C026C-E65D-4CEC-59EA-2F5184160E0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37365" y="2693804"/>
            <a:ext cx="572022" cy="572022"/>
          </a:xfrm>
          <a:prstGeom prst="rect">
            <a:avLst/>
          </a:prstGeom>
        </p:spPr>
      </p:pic>
      <p:pic>
        <p:nvPicPr>
          <p:cNvPr id="17" name="Gráfico 16" descr="Interfaz de la experiencia de usuario con relleno sólido">
            <a:extLst>
              <a:ext uri="{FF2B5EF4-FFF2-40B4-BE49-F238E27FC236}">
                <a16:creationId xmlns:a16="http://schemas.microsoft.com/office/drawing/2014/main" id="{4EF20CD3-C790-4E5C-1968-FEF4B60CD93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37365" y="4106237"/>
            <a:ext cx="549454" cy="549454"/>
          </a:xfrm>
          <a:prstGeom prst="rect">
            <a:avLst/>
          </a:prstGeom>
        </p:spPr>
      </p:pic>
      <p:sp>
        <p:nvSpPr>
          <p:cNvPr id="18" name="CuadroTexto 17">
            <a:extLst>
              <a:ext uri="{FF2B5EF4-FFF2-40B4-BE49-F238E27FC236}">
                <a16:creationId xmlns:a16="http://schemas.microsoft.com/office/drawing/2014/main" id="{AF3B7A81-06D1-9E94-A4B5-481D2A022AC9}"/>
              </a:ext>
            </a:extLst>
          </p:cNvPr>
          <p:cNvSpPr txBox="1"/>
          <p:nvPr/>
        </p:nvSpPr>
        <p:spPr>
          <a:xfrm>
            <a:off x="1509386" y="2792937"/>
            <a:ext cx="8929479" cy="338554"/>
          </a:xfrm>
          <a:prstGeom prst="rect">
            <a:avLst/>
          </a:prstGeom>
          <a:noFill/>
        </p:spPr>
        <p:txBody>
          <a:bodyPr wrap="square">
            <a:spAutoFit/>
          </a:bodyPr>
          <a:lstStyle/>
          <a:p>
            <a:pPr algn="l"/>
            <a:r>
              <a:rPr lang="es-ES" sz="1600" b="1" dirty="0">
                <a:solidFill>
                  <a:srgbClr val="000026"/>
                </a:solidFill>
                <a:latin typeface="Söhne"/>
              </a:rPr>
              <a:t>Levantamiento de métricas y sistema de alertas para el modelo, cuando esté en producción.</a:t>
            </a:r>
            <a:endParaRPr lang="es-ES" sz="1600" b="1" i="0" dirty="0">
              <a:solidFill>
                <a:srgbClr val="000026"/>
              </a:solidFill>
              <a:effectLst/>
              <a:latin typeface="Söhne"/>
            </a:endParaRPr>
          </a:p>
        </p:txBody>
      </p:sp>
      <p:sp>
        <p:nvSpPr>
          <p:cNvPr id="21" name="CuadroTexto 20">
            <a:extLst>
              <a:ext uri="{FF2B5EF4-FFF2-40B4-BE49-F238E27FC236}">
                <a16:creationId xmlns:a16="http://schemas.microsoft.com/office/drawing/2014/main" id="{886C1179-4844-FC46-F4C9-145C0CCB4B11}"/>
              </a:ext>
            </a:extLst>
          </p:cNvPr>
          <p:cNvSpPr txBox="1"/>
          <p:nvPr/>
        </p:nvSpPr>
        <p:spPr>
          <a:xfrm>
            <a:off x="1486819" y="3581881"/>
            <a:ext cx="8929479" cy="338554"/>
          </a:xfrm>
          <a:prstGeom prst="rect">
            <a:avLst/>
          </a:prstGeom>
          <a:noFill/>
        </p:spPr>
        <p:txBody>
          <a:bodyPr wrap="square">
            <a:spAutoFit/>
          </a:bodyPr>
          <a:lstStyle/>
          <a:p>
            <a:pPr algn="l"/>
            <a:r>
              <a:rPr lang="es-ES" sz="1600" b="1" dirty="0">
                <a:solidFill>
                  <a:srgbClr val="000026"/>
                </a:solidFill>
                <a:latin typeface="Söhne"/>
              </a:rPr>
              <a:t>Evaluación continua y permanente del modelo y reentrenarlo en caso de ser necesario.</a:t>
            </a:r>
            <a:endParaRPr lang="es-ES" sz="1600" b="1" i="0" dirty="0">
              <a:solidFill>
                <a:srgbClr val="000026"/>
              </a:solidFill>
              <a:effectLst/>
              <a:latin typeface="Söhne"/>
            </a:endParaRPr>
          </a:p>
        </p:txBody>
      </p:sp>
      <p:sp>
        <p:nvSpPr>
          <p:cNvPr id="22" name="CuadroTexto 21">
            <a:extLst>
              <a:ext uri="{FF2B5EF4-FFF2-40B4-BE49-F238E27FC236}">
                <a16:creationId xmlns:a16="http://schemas.microsoft.com/office/drawing/2014/main" id="{64CE553B-3F7D-DD84-CE3D-A460A9528492}"/>
              </a:ext>
            </a:extLst>
          </p:cNvPr>
          <p:cNvSpPr txBox="1"/>
          <p:nvPr/>
        </p:nvSpPr>
        <p:spPr>
          <a:xfrm>
            <a:off x="1486818" y="4217766"/>
            <a:ext cx="8929479" cy="338554"/>
          </a:xfrm>
          <a:prstGeom prst="rect">
            <a:avLst/>
          </a:prstGeom>
          <a:noFill/>
        </p:spPr>
        <p:txBody>
          <a:bodyPr wrap="square">
            <a:spAutoFit/>
          </a:bodyPr>
          <a:lstStyle/>
          <a:p>
            <a:pPr algn="l"/>
            <a:r>
              <a:rPr lang="es-ES" sz="1600" b="1" dirty="0">
                <a:solidFill>
                  <a:srgbClr val="000026"/>
                </a:solidFill>
                <a:latin typeface="Söhne"/>
              </a:rPr>
              <a:t>Creación de api y tableros de visualización para el control permanente del riesgo de fraude.</a:t>
            </a:r>
            <a:endParaRPr lang="es-ES" sz="1600" b="1" i="0" dirty="0">
              <a:solidFill>
                <a:srgbClr val="000026"/>
              </a:solidFill>
              <a:effectLst/>
              <a:latin typeface="Söhne"/>
            </a:endParaRPr>
          </a:p>
        </p:txBody>
      </p:sp>
      <p:sp>
        <p:nvSpPr>
          <p:cNvPr id="23" name="CuadroTexto 22">
            <a:extLst>
              <a:ext uri="{FF2B5EF4-FFF2-40B4-BE49-F238E27FC236}">
                <a16:creationId xmlns:a16="http://schemas.microsoft.com/office/drawing/2014/main" id="{8D31F466-3CB9-2643-48C8-4740DFBA2923}"/>
              </a:ext>
            </a:extLst>
          </p:cNvPr>
          <p:cNvSpPr txBox="1"/>
          <p:nvPr/>
        </p:nvSpPr>
        <p:spPr>
          <a:xfrm>
            <a:off x="1521698" y="1967272"/>
            <a:ext cx="8929479" cy="338554"/>
          </a:xfrm>
          <a:prstGeom prst="rect">
            <a:avLst/>
          </a:prstGeom>
          <a:noFill/>
        </p:spPr>
        <p:txBody>
          <a:bodyPr wrap="square">
            <a:spAutoFit/>
          </a:bodyPr>
          <a:lstStyle/>
          <a:p>
            <a:pPr algn="l"/>
            <a:r>
              <a:rPr lang="es-ES" sz="1600" b="1" dirty="0">
                <a:solidFill>
                  <a:srgbClr val="000026"/>
                </a:solidFill>
                <a:latin typeface="Söhne"/>
              </a:rPr>
              <a:t>Evaluación y optimización del modelo propuesto para poder llevarlo a producción</a:t>
            </a:r>
            <a:endParaRPr lang="es-ES" sz="1600" b="1" i="0" dirty="0">
              <a:solidFill>
                <a:srgbClr val="000026"/>
              </a:solidFill>
              <a:effectLst/>
              <a:latin typeface="Söhne"/>
            </a:endParaRPr>
          </a:p>
        </p:txBody>
      </p:sp>
    </p:spTree>
    <p:extLst>
      <p:ext uri="{BB962C8B-B14F-4D97-AF65-F5344CB8AC3E}">
        <p14:creationId xmlns:p14="http://schemas.microsoft.com/office/powerpoint/2010/main" val="953637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a:extLst>
              <a:ext uri="{FF2B5EF4-FFF2-40B4-BE49-F238E27FC236}">
                <a16:creationId xmlns:a16="http://schemas.microsoft.com/office/drawing/2014/main" id="{A988B131-2432-338C-A2D2-C8EB5313AC99}"/>
              </a:ext>
            </a:extLst>
          </p:cNvPr>
          <p:cNvSpPr txBox="1"/>
          <p:nvPr/>
        </p:nvSpPr>
        <p:spPr>
          <a:xfrm>
            <a:off x="3460652" y="2309111"/>
            <a:ext cx="184731" cy="369332"/>
          </a:xfrm>
          <a:prstGeom prst="rect">
            <a:avLst/>
          </a:prstGeom>
          <a:noFill/>
        </p:spPr>
        <p:txBody>
          <a:bodyPr wrap="none" rtlCol="0">
            <a:spAutoFit/>
          </a:bodyPr>
          <a:lstStyle/>
          <a:p>
            <a:endParaRPr lang="es-CO" dirty="0"/>
          </a:p>
        </p:txBody>
      </p:sp>
      <p:sp>
        <p:nvSpPr>
          <p:cNvPr id="19" name="Diagrama de flujo: datos almacenados 18">
            <a:extLst>
              <a:ext uri="{FF2B5EF4-FFF2-40B4-BE49-F238E27FC236}">
                <a16:creationId xmlns:a16="http://schemas.microsoft.com/office/drawing/2014/main" id="{5F67BDA6-B57E-0CBD-B859-FCBA487FB6D4}"/>
              </a:ext>
            </a:extLst>
          </p:cNvPr>
          <p:cNvSpPr/>
          <p:nvPr/>
        </p:nvSpPr>
        <p:spPr>
          <a:xfrm>
            <a:off x="166687" y="229302"/>
            <a:ext cx="146093" cy="6319135"/>
          </a:xfrm>
          <a:prstGeom prst="flowChartOnlineStorage">
            <a:avLst/>
          </a:prstGeom>
          <a:gradFill flip="none" rotWithShape="1">
            <a:gsLst>
              <a:gs pos="28000">
                <a:srgbClr val="00CDA6"/>
              </a:gs>
              <a:gs pos="50000">
                <a:srgbClr val="00EBA9"/>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4" name="CuadroTexto 3">
            <a:extLst>
              <a:ext uri="{FF2B5EF4-FFF2-40B4-BE49-F238E27FC236}">
                <a16:creationId xmlns:a16="http://schemas.microsoft.com/office/drawing/2014/main" id="{A39F4F95-84F2-013B-3F50-8C3607C4D0B0}"/>
              </a:ext>
            </a:extLst>
          </p:cNvPr>
          <p:cNvSpPr txBox="1"/>
          <p:nvPr/>
        </p:nvSpPr>
        <p:spPr>
          <a:xfrm>
            <a:off x="166687" y="229302"/>
            <a:ext cx="12025313" cy="677621"/>
          </a:xfrm>
          <a:prstGeom prst="rect">
            <a:avLst/>
          </a:prstGeom>
          <a:solidFill>
            <a:srgbClr val="00EBA9"/>
          </a:solidFill>
        </p:spPr>
        <p:txBody>
          <a:bodyPr wrap="square">
            <a:spAutoFit/>
          </a:bodyPr>
          <a:lstStyle>
            <a:defPPr>
              <a:defRPr lang="es-CO"/>
            </a:defPPr>
            <a:lvl1pPr algn="ctr">
              <a:lnSpc>
                <a:spcPct val="150000"/>
              </a:lnSpc>
              <a:defRPr sz="2800" b="1" i="0">
                <a:solidFill>
                  <a:srgbClr val="000059"/>
                </a:solidFill>
                <a:effectLst/>
                <a:latin typeface="Poppins" panose="00000500000000000000" pitchFamily="2" charset="0"/>
              </a:defRPr>
            </a:lvl1pPr>
          </a:lstStyle>
          <a:p>
            <a:pPr algn="l"/>
            <a:r>
              <a:rPr lang="es-CO" dirty="0"/>
              <a:t>  Anexo – Diccionario de datos</a:t>
            </a:r>
          </a:p>
        </p:txBody>
      </p:sp>
      <p:sp>
        <p:nvSpPr>
          <p:cNvPr id="5" name="CuadroTexto 4">
            <a:extLst>
              <a:ext uri="{FF2B5EF4-FFF2-40B4-BE49-F238E27FC236}">
                <a16:creationId xmlns:a16="http://schemas.microsoft.com/office/drawing/2014/main" id="{00865B18-DD5B-1D09-B29A-03620C84C3E8}"/>
              </a:ext>
            </a:extLst>
          </p:cNvPr>
          <p:cNvSpPr txBox="1"/>
          <p:nvPr/>
        </p:nvSpPr>
        <p:spPr>
          <a:xfrm>
            <a:off x="406303" y="1007395"/>
            <a:ext cx="11619009" cy="369332"/>
          </a:xfrm>
          <a:prstGeom prst="rect">
            <a:avLst/>
          </a:prstGeom>
          <a:noFill/>
        </p:spPr>
        <p:txBody>
          <a:bodyPr wrap="square" rtlCol="0">
            <a:spAutoFit/>
          </a:bodyPr>
          <a:lstStyle/>
          <a:p>
            <a:r>
              <a:rPr lang="es-CO" dirty="0">
                <a:solidFill>
                  <a:srgbClr val="000026"/>
                </a:solidFill>
                <a:latin typeface="Abadi" panose="020B0604020104020204" pitchFamily="34" charset="0"/>
              </a:rPr>
              <a:t>El </a:t>
            </a:r>
            <a:r>
              <a:rPr lang="es-CO" dirty="0" err="1">
                <a:solidFill>
                  <a:srgbClr val="000026"/>
                </a:solidFill>
                <a:latin typeface="Abadi" panose="020B0604020104020204" pitchFamily="34" charset="0"/>
              </a:rPr>
              <a:t>dataset</a:t>
            </a:r>
            <a:r>
              <a:rPr lang="es-CO" dirty="0">
                <a:solidFill>
                  <a:srgbClr val="000026"/>
                </a:solidFill>
                <a:latin typeface="Abadi" panose="020B0604020104020204" pitchFamily="34" charset="0"/>
              </a:rPr>
              <a:t> cuenta con 32 variables que es necesario clasificar y describir:</a:t>
            </a:r>
          </a:p>
        </p:txBody>
      </p:sp>
      <p:graphicFrame>
        <p:nvGraphicFramePr>
          <p:cNvPr id="9" name="Tabla 8">
            <a:extLst>
              <a:ext uri="{FF2B5EF4-FFF2-40B4-BE49-F238E27FC236}">
                <a16:creationId xmlns:a16="http://schemas.microsoft.com/office/drawing/2014/main" id="{9FD9028B-53FB-81F6-0AC2-6F2008E7A53F}"/>
              </a:ext>
            </a:extLst>
          </p:cNvPr>
          <p:cNvGraphicFramePr>
            <a:graphicFrameLocks noGrp="1"/>
          </p:cNvGraphicFramePr>
          <p:nvPr/>
        </p:nvGraphicFramePr>
        <p:xfrm>
          <a:off x="2400516" y="1825625"/>
          <a:ext cx="7390968" cy="4351339"/>
        </p:xfrm>
        <a:graphic>
          <a:graphicData uri="http://schemas.openxmlformats.org/drawingml/2006/table">
            <a:tbl>
              <a:tblPr/>
              <a:tblGrid>
                <a:gridCol w="1411404">
                  <a:extLst>
                    <a:ext uri="{9D8B030D-6E8A-4147-A177-3AD203B41FA5}">
                      <a16:colId xmlns:a16="http://schemas.microsoft.com/office/drawing/2014/main" val="3920423016"/>
                    </a:ext>
                  </a:extLst>
                </a:gridCol>
                <a:gridCol w="2255726">
                  <a:extLst>
                    <a:ext uri="{9D8B030D-6E8A-4147-A177-3AD203B41FA5}">
                      <a16:colId xmlns:a16="http://schemas.microsoft.com/office/drawing/2014/main" val="3026978468"/>
                    </a:ext>
                  </a:extLst>
                </a:gridCol>
                <a:gridCol w="1238129">
                  <a:extLst>
                    <a:ext uri="{9D8B030D-6E8A-4147-A177-3AD203B41FA5}">
                      <a16:colId xmlns:a16="http://schemas.microsoft.com/office/drawing/2014/main" val="424970521"/>
                    </a:ext>
                  </a:extLst>
                </a:gridCol>
                <a:gridCol w="2485709">
                  <a:extLst>
                    <a:ext uri="{9D8B030D-6E8A-4147-A177-3AD203B41FA5}">
                      <a16:colId xmlns:a16="http://schemas.microsoft.com/office/drawing/2014/main" val="3169744276"/>
                    </a:ext>
                  </a:extLst>
                </a:gridCol>
              </a:tblGrid>
              <a:tr h="189189">
                <a:tc>
                  <a:txBody>
                    <a:bodyPr/>
                    <a:lstStyle/>
                    <a:p>
                      <a:pPr algn="l" fontAlgn="ctr"/>
                      <a:r>
                        <a:rPr lang="es-CO" sz="1100" b="1" i="0" u="none" strike="noStrike">
                          <a:solidFill>
                            <a:srgbClr val="1D174D"/>
                          </a:solidFill>
                          <a:effectLst/>
                          <a:latin typeface="Calibri" panose="020F0502020204030204" pitchFamily="34" charset="0"/>
                        </a:rPr>
                        <a:t>Variable</a:t>
                      </a:r>
                    </a:p>
                  </a:txBody>
                  <a:tcPr marL="9459" marR="9459" marT="9459"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C000"/>
                    </a:solidFill>
                  </a:tcPr>
                </a:tc>
                <a:tc>
                  <a:txBody>
                    <a:bodyPr/>
                    <a:lstStyle/>
                    <a:p>
                      <a:pPr algn="l" fontAlgn="ctr"/>
                      <a:r>
                        <a:rPr lang="es-CO" sz="1100" b="1" i="0" u="none" strike="noStrike" dirty="0">
                          <a:solidFill>
                            <a:srgbClr val="1D174D"/>
                          </a:solidFill>
                          <a:effectLst/>
                          <a:latin typeface="Calibri" panose="020F0502020204030204" pitchFamily="34" charset="0"/>
                        </a:rPr>
                        <a:t>Descripción</a:t>
                      </a:r>
                    </a:p>
                  </a:txBody>
                  <a:tcPr marL="9459" marR="9459" marT="9459"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C000"/>
                    </a:solidFill>
                  </a:tcPr>
                </a:tc>
                <a:tc>
                  <a:txBody>
                    <a:bodyPr/>
                    <a:lstStyle/>
                    <a:p>
                      <a:pPr algn="l" fontAlgn="ctr"/>
                      <a:r>
                        <a:rPr lang="es-CO" sz="1100" b="1" i="0" u="none" strike="noStrike">
                          <a:solidFill>
                            <a:srgbClr val="1D174D"/>
                          </a:solidFill>
                          <a:effectLst/>
                          <a:latin typeface="Calibri" panose="020F0502020204030204" pitchFamily="34" charset="0"/>
                        </a:rPr>
                        <a:t>Tipo de variable </a:t>
                      </a:r>
                    </a:p>
                  </a:txBody>
                  <a:tcPr marL="9459" marR="9459" marT="9459"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C000"/>
                    </a:solidFill>
                  </a:tcPr>
                </a:tc>
                <a:tc>
                  <a:txBody>
                    <a:bodyPr/>
                    <a:lstStyle/>
                    <a:p>
                      <a:pPr algn="ctr" fontAlgn="ctr"/>
                      <a:r>
                        <a:rPr lang="es-CO" sz="1100" b="1" i="0" u="none" strike="noStrike">
                          <a:solidFill>
                            <a:srgbClr val="1D174D"/>
                          </a:solidFill>
                          <a:effectLst/>
                          <a:latin typeface="Calibri" panose="020F0502020204030204" pitchFamily="34" charset="0"/>
                        </a:rPr>
                        <a:t>Niveles</a:t>
                      </a:r>
                    </a:p>
                  </a:txBody>
                  <a:tcPr marL="9459" marR="9459" marT="9459"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C000"/>
                    </a:solidFill>
                  </a:tcPr>
                </a:tc>
                <a:extLst>
                  <a:ext uri="{0D108BD9-81ED-4DB2-BD59-A6C34878D82A}">
                    <a16:rowId xmlns:a16="http://schemas.microsoft.com/office/drawing/2014/main" val="1589133625"/>
                  </a:ext>
                </a:extLst>
              </a:tr>
              <a:tr h="567566">
                <a:tc>
                  <a:txBody>
                    <a:bodyPr/>
                    <a:lstStyle/>
                    <a:p>
                      <a:pPr algn="l" fontAlgn="ctr"/>
                      <a:r>
                        <a:rPr lang="es-CO" sz="1100" b="1" i="0" u="none" strike="noStrike">
                          <a:solidFill>
                            <a:srgbClr val="1D174D"/>
                          </a:solidFill>
                          <a:effectLst/>
                          <a:latin typeface="Calibri" panose="020F0502020204030204" pitchFamily="34" charset="0"/>
                        </a:rPr>
                        <a:t> Month</a:t>
                      </a:r>
                    </a:p>
                  </a:txBody>
                  <a:tcPr marL="9459" marR="9459" marT="9459"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ES" sz="1100" b="0" i="0" u="none" strike="noStrike">
                          <a:solidFill>
                            <a:srgbClr val="1D174D"/>
                          </a:solidFill>
                          <a:effectLst/>
                          <a:latin typeface="Calibri" panose="020F0502020204030204" pitchFamily="34" charset="0"/>
                        </a:rPr>
                        <a:t>Mes en el que ocurrió el accidente.</a:t>
                      </a:r>
                    </a:p>
                  </a:txBody>
                  <a:tcPr marL="9459" marR="9459" marT="9459"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CO" sz="1100" b="0" i="0" u="none" strike="noStrike">
                          <a:solidFill>
                            <a:srgbClr val="1D174D"/>
                          </a:solidFill>
                          <a:effectLst/>
                          <a:latin typeface="Calibri" panose="020F0502020204030204" pitchFamily="34" charset="0"/>
                        </a:rPr>
                        <a:t>Categórica</a:t>
                      </a:r>
                    </a:p>
                  </a:txBody>
                  <a:tcPr marL="9459" marR="9459" marT="9459"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ctr"/>
                      <a:r>
                        <a:rPr lang="en-US" sz="1100" b="0" i="0" u="none" strike="noStrike">
                          <a:solidFill>
                            <a:srgbClr val="1D174D"/>
                          </a:solidFill>
                          <a:effectLst/>
                          <a:latin typeface="Calibri" panose="020F0502020204030204" pitchFamily="34" charset="0"/>
                        </a:rPr>
                        <a:t>Jan, May, Mar, Jun, Oct, Dec, Apr, Feb, Jul, Sep, Nov, Aug</a:t>
                      </a:r>
                    </a:p>
                  </a:txBody>
                  <a:tcPr marL="9459" marR="9459" marT="9459"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2322811527"/>
                  </a:ext>
                </a:extLst>
              </a:tr>
              <a:tr h="378377">
                <a:tc>
                  <a:txBody>
                    <a:bodyPr/>
                    <a:lstStyle/>
                    <a:p>
                      <a:pPr algn="l" fontAlgn="ctr"/>
                      <a:r>
                        <a:rPr lang="es-CO" sz="1100" b="1" i="0" u="none" strike="noStrike">
                          <a:solidFill>
                            <a:srgbClr val="1D174D"/>
                          </a:solidFill>
                          <a:effectLst/>
                          <a:latin typeface="Calibri" panose="020F0502020204030204" pitchFamily="34" charset="0"/>
                        </a:rPr>
                        <a:t> WeekOfMonth</a:t>
                      </a:r>
                    </a:p>
                  </a:txBody>
                  <a:tcPr marL="9459" marR="9459" marT="9459"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ES" sz="1100" b="0" i="0" u="none" strike="noStrike">
                          <a:solidFill>
                            <a:srgbClr val="1D174D"/>
                          </a:solidFill>
                          <a:effectLst/>
                          <a:latin typeface="Calibri" panose="020F0502020204030204" pitchFamily="34" charset="0"/>
                        </a:rPr>
                        <a:t>Semana en la que ocurrió el accidente.</a:t>
                      </a:r>
                    </a:p>
                  </a:txBody>
                  <a:tcPr marL="9459" marR="9459" marT="9459"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CO" sz="1100" b="0" i="0" u="none" strike="noStrike">
                          <a:solidFill>
                            <a:srgbClr val="1D174D"/>
                          </a:solidFill>
                          <a:effectLst/>
                          <a:latin typeface="Calibri" panose="020F0502020204030204" pitchFamily="34" charset="0"/>
                        </a:rPr>
                        <a:t>Categórica</a:t>
                      </a:r>
                    </a:p>
                  </a:txBody>
                  <a:tcPr marL="9459" marR="9459" marT="9459"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ctr"/>
                      <a:r>
                        <a:rPr lang="es-CO" sz="1100" b="0" i="0" u="none" strike="noStrike">
                          <a:solidFill>
                            <a:srgbClr val="1D174D"/>
                          </a:solidFill>
                          <a:effectLst/>
                          <a:latin typeface="Calibri" panose="020F0502020204030204" pitchFamily="34" charset="0"/>
                        </a:rPr>
                        <a:t>1,2,3,4,5</a:t>
                      </a:r>
                    </a:p>
                  </a:txBody>
                  <a:tcPr marL="9459" marR="9459" marT="9459"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2202247202"/>
                  </a:ext>
                </a:extLst>
              </a:tr>
              <a:tr h="567566">
                <a:tc>
                  <a:txBody>
                    <a:bodyPr/>
                    <a:lstStyle/>
                    <a:p>
                      <a:pPr algn="l" fontAlgn="ctr"/>
                      <a:r>
                        <a:rPr lang="es-CO" sz="1100" b="1" i="0" u="none" strike="noStrike">
                          <a:solidFill>
                            <a:srgbClr val="1D174D"/>
                          </a:solidFill>
                          <a:effectLst/>
                          <a:latin typeface="Calibri" panose="020F0502020204030204" pitchFamily="34" charset="0"/>
                        </a:rPr>
                        <a:t> DayOfWeek</a:t>
                      </a:r>
                    </a:p>
                  </a:txBody>
                  <a:tcPr marL="9459" marR="9459" marT="9459"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ES" sz="1100" b="0" i="0" u="none" strike="noStrike">
                          <a:solidFill>
                            <a:srgbClr val="1D174D"/>
                          </a:solidFill>
                          <a:effectLst/>
                          <a:latin typeface="Calibri" panose="020F0502020204030204" pitchFamily="34" charset="0"/>
                        </a:rPr>
                        <a:t>Día de la semana en que ocurrió el accidente.</a:t>
                      </a:r>
                    </a:p>
                  </a:txBody>
                  <a:tcPr marL="9459" marR="9459" marT="9459"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CO" sz="1100" b="0" i="0" u="none" strike="noStrike">
                          <a:solidFill>
                            <a:srgbClr val="1D174D"/>
                          </a:solidFill>
                          <a:effectLst/>
                          <a:latin typeface="Calibri" panose="020F0502020204030204" pitchFamily="34" charset="0"/>
                        </a:rPr>
                        <a:t>Categórica</a:t>
                      </a:r>
                    </a:p>
                  </a:txBody>
                  <a:tcPr marL="9459" marR="9459" marT="9459"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ctr"/>
                      <a:r>
                        <a:rPr lang="en-US" sz="1100" b="0" i="0" u="none" strike="noStrike">
                          <a:solidFill>
                            <a:srgbClr val="1D174D"/>
                          </a:solidFill>
                          <a:effectLst/>
                          <a:latin typeface="Calibri" panose="020F0502020204030204" pitchFamily="34" charset="0"/>
                        </a:rPr>
                        <a:t>Monday,Friday,Tuesday,Thursday,Wednesday,Saturday,Sunday</a:t>
                      </a:r>
                    </a:p>
                  </a:txBody>
                  <a:tcPr marL="9459" marR="9459" marT="9459"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2189999420"/>
                  </a:ext>
                </a:extLst>
              </a:tr>
              <a:tr h="1135132">
                <a:tc>
                  <a:txBody>
                    <a:bodyPr/>
                    <a:lstStyle/>
                    <a:p>
                      <a:pPr algn="l" fontAlgn="ctr"/>
                      <a:r>
                        <a:rPr lang="es-CO" sz="1100" b="1" i="0" u="none" strike="noStrike">
                          <a:solidFill>
                            <a:srgbClr val="1D174D"/>
                          </a:solidFill>
                          <a:effectLst/>
                          <a:latin typeface="Calibri" panose="020F0502020204030204" pitchFamily="34" charset="0"/>
                        </a:rPr>
                        <a:t> Make</a:t>
                      </a:r>
                    </a:p>
                  </a:txBody>
                  <a:tcPr marL="9459" marR="9459" marT="9459"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CO" sz="1100" b="0" i="0" u="none" strike="noStrike">
                          <a:solidFill>
                            <a:srgbClr val="1D174D"/>
                          </a:solidFill>
                          <a:effectLst/>
                          <a:latin typeface="Calibri" panose="020F0502020204030204" pitchFamily="34" charset="0"/>
                        </a:rPr>
                        <a:t>Marca del vehículo.</a:t>
                      </a:r>
                    </a:p>
                  </a:txBody>
                  <a:tcPr marL="9459" marR="9459" marT="9459"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CO" sz="1100" b="0" i="0" u="none" strike="noStrike">
                          <a:solidFill>
                            <a:srgbClr val="1D174D"/>
                          </a:solidFill>
                          <a:effectLst/>
                          <a:latin typeface="Calibri" panose="020F0502020204030204" pitchFamily="34" charset="0"/>
                        </a:rPr>
                        <a:t>Categórica</a:t>
                      </a:r>
                    </a:p>
                  </a:txBody>
                  <a:tcPr marL="9459" marR="9459" marT="9459"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ctr"/>
                      <a:r>
                        <a:rPr lang="es-CO" sz="1100" b="0" i="0" u="none" strike="noStrike">
                          <a:solidFill>
                            <a:srgbClr val="1D174D"/>
                          </a:solidFill>
                          <a:effectLst/>
                          <a:latin typeface="Calibri" panose="020F0502020204030204" pitchFamily="34" charset="0"/>
                        </a:rPr>
                        <a:t>Pontiac, Toyota, Honda, Mazda ,Chevrolet, Accura, Ford, VW, Dodge, Saab, Mercury, Saturn, Nisson, BMW, Jaguar, Porche, Mecedes, Ferrari, Lexus</a:t>
                      </a:r>
                    </a:p>
                  </a:txBody>
                  <a:tcPr marL="9459" marR="9459" marT="9459"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261092654"/>
                  </a:ext>
                </a:extLst>
              </a:tr>
              <a:tr h="378377">
                <a:tc>
                  <a:txBody>
                    <a:bodyPr/>
                    <a:lstStyle/>
                    <a:p>
                      <a:pPr algn="l" fontAlgn="ctr"/>
                      <a:r>
                        <a:rPr lang="es-CO" sz="1100" b="1" i="0" u="none" strike="noStrike">
                          <a:solidFill>
                            <a:srgbClr val="1D174D"/>
                          </a:solidFill>
                          <a:effectLst/>
                          <a:latin typeface="Calibri" panose="020F0502020204030204" pitchFamily="34" charset="0"/>
                        </a:rPr>
                        <a:t> AccidentArea</a:t>
                      </a:r>
                    </a:p>
                  </a:txBody>
                  <a:tcPr marL="9459" marR="9459" marT="9459"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ES" sz="1100" b="0" i="0" u="none" strike="noStrike">
                          <a:solidFill>
                            <a:srgbClr val="1D174D"/>
                          </a:solidFill>
                          <a:effectLst/>
                          <a:latin typeface="Calibri" panose="020F0502020204030204" pitchFamily="34" charset="0"/>
                        </a:rPr>
                        <a:t>Si el accidente fue en un área rural o urbana.</a:t>
                      </a:r>
                    </a:p>
                  </a:txBody>
                  <a:tcPr marL="9459" marR="9459" marT="9459"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CO" sz="1100" b="0" i="0" u="none" strike="noStrike">
                          <a:solidFill>
                            <a:srgbClr val="1D174D"/>
                          </a:solidFill>
                          <a:effectLst/>
                          <a:latin typeface="Calibri" panose="020F0502020204030204" pitchFamily="34" charset="0"/>
                        </a:rPr>
                        <a:t>Categórica</a:t>
                      </a:r>
                    </a:p>
                  </a:txBody>
                  <a:tcPr marL="9459" marR="9459" marT="9459"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ctr"/>
                      <a:r>
                        <a:rPr lang="es-CO" sz="1100" b="0" i="0" u="none" strike="noStrike">
                          <a:solidFill>
                            <a:srgbClr val="1D174D"/>
                          </a:solidFill>
                          <a:effectLst/>
                          <a:latin typeface="Calibri" panose="020F0502020204030204" pitchFamily="34" charset="0"/>
                        </a:rPr>
                        <a:t>Urban, Rural</a:t>
                      </a:r>
                    </a:p>
                  </a:txBody>
                  <a:tcPr marL="9459" marR="9459" marT="9459"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55697879"/>
                  </a:ext>
                </a:extLst>
              </a:tr>
              <a:tr h="567566">
                <a:tc>
                  <a:txBody>
                    <a:bodyPr/>
                    <a:lstStyle/>
                    <a:p>
                      <a:pPr algn="l" fontAlgn="ctr"/>
                      <a:r>
                        <a:rPr lang="es-CO" sz="1100" b="1" i="0" u="none" strike="noStrike">
                          <a:solidFill>
                            <a:srgbClr val="1D174D"/>
                          </a:solidFill>
                          <a:effectLst/>
                          <a:latin typeface="Calibri" panose="020F0502020204030204" pitchFamily="34" charset="0"/>
                        </a:rPr>
                        <a:t> DayOfWeekClaimed</a:t>
                      </a:r>
                    </a:p>
                  </a:txBody>
                  <a:tcPr marL="9459" marR="9459" marT="9459"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ES" sz="1100" b="0" i="0" u="none" strike="noStrike">
                          <a:solidFill>
                            <a:srgbClr val="1D174D"/>
                          </a:solidFill>
                          <a:effectLst/>
                          <a:latin typeface="Calibri" panose="020F0502020204030204" pitchFamily="34" charset="0"/>
                        </a:rPr>
                        <a:t>Día de la semana en la que se hizo la denuncia, "controlar ceros".</a:t>
                      </a:r>
                    </a:p>
                  </a:txBody>
                  <a:tcPr marL="9459" marR="9459" marT="9459"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CO" sz="1100" b="0" i="0" u="none" strike="noStrike">
                          <a:solidFill>
                            <a:srgbClr val="1D174D"/>
                          </a:solidFill>
                          <a:effectLst/>
                          <a:latin typeface="Calibri" panose="020F0502020204030204" pitchFamily="34" charset="0"/>
                        </a:rPr>
                        <a:t>Categórica</a:t>
                      </a:r>
                    </a:p>
                  </a:txBody>
                  <a:tcPr marL="9459" marR="9459" marT="9459"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ctr"/>
                      <a:r>
                        <a:rPr lang="en-US" sz="1100" b="0" i="0" u="none" strike="noStrike">
                          <a:solidFill>
                            <a:srgbClr val="1D174D"/>
                          </a:solidFill>
                          <a:effectLst/>
                          <a:latin typeface="Calibri" panose="020F0502020204030204" pitchFamily="34" charset="0"/>
                        </a:rPr>
                        <a:t>Monday,Friday,Tuesday,Thursday,Wednesday,Saturday,Sunday</a:t>
                      </a:r>
                    </a:p>
                  </a:txBody>
                  <a:tcPr marL="9459" marR="9459" marT="9459"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183089103"/>
                  </a:ext>
                </a:extLst>
              </a:tr>
              <a:tr h="567566">
                <a:tc>
                  <a:txBody>
                    <a:bodyPr/>
                    <a:lstStyle/>
                    <a:p>
                      <a:pPr algn="l" fontAlgn="ctr"/>
                      <a:r>
                        <a:rPr lang="es-CO" sz="1100" b="1" i="0" u="none" strike="noStrike">
                          <a:solidFill>
                            <a:srgbClr val="1D174D"/>
                          </a:solidFill>
                          <a:effectLst/>
                          <a:latin typeface="Calibri" panose="020F0502020204030204" pitchFamily="34" charset="0"/>
                        </a:rPr>
                        <a:t> MonthClaimed</a:t>
                      </a:r>
                    </a:p>
                  </a:txBody>
                  <a:tcPr marL="9459" marR="9459" marT="9459"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a:noFill/>
                    </a:lnB>
                  </a:tcPr>
                </a:tc>
                <a:tc>
                  <a:txBody>
                    <a:bodyPr/>
                    <a:lstStyle/>
                    <a:p>
                      <a:pPr algn="l" fontAlgn="ctr"/>
                      <a:r>
                        <a:rPr lang="es-ES" sz="1100" b="0" i="0" u="none" strike="noStrike">
                          <a:solidFill>
                            <a:srgbClr val="1D174D"/>
                          </a:solidFill>
                          <a:effectLst/>
                          <a:latin typeface="Calibri" panose="020F0502020204030204" pitchFamily="34" charset="0"/>
                        </a:rPr>
                        <a:t>Mes en el que se hizo la denuncia, "controlar ceros".</a:t>
                      </a:r>
                    </a:p>
                  </a:txBody>
                  <a:tcPr marL="9459" marR="9459" marT="9459" marB="0" anchor="ctr">
                    <a:lnL>
                      <a:noFill/>
                    </a:lnL>
                    <a:lnR>
                      <a:noFill/>
                    </a:lnR>
                    <a:lnT w="6350" cap="flat" cmpd="sng" algn="ctr">
                      <a:solidFill>
                        <a:srgbClr val="FFC000"/>
                      </a:solidFill>
                      <a:prstDash val="solid"/>
                      <a:round/>
                      <a:headEnd type="none" w="med" len="med"/>
                      <a:tailEnd type="none" w="med" len="med"/>
                    </a:lnT>
                    <a:lnB>
                      <a:noFill/>
                    </a:lnB>
                  </a:tcPr>
                </a:tc>
                <a:tc>
                  <a:txBody>
                    <a:bodyPr/>
                    <a:lstStyle/>
                    <a:p>
                      <a:pPr algn="l" fontAlgn="ctr"/>
                      <a:r>
                        <a:rPr lang="es-CO" sz="1100" b="0" i="0" u="none" strike="noStrike">
                          <a:solidFill>
                            <a:srgbClr val="1D174D"/>
                          </a:solidFill>
                          <a:effectLst/>
                          <a:latin typeface="Calibri" panose="020F0502020204030204" pitchFamily="34" charset="0"/>
                        </a:rPr>
                        <a:t>Categórica</a:t>
                      </a:r>
                    </a:p>
                  </a:txBody>
                  <a:tcPr marL="9459" marR="9459" marT="9459" marB="0" anchor="ctr">
                    <a:lnL>
                      <a:noFill/>
                    </a:lnL>
                    <a:lnR>
                      <a:noFill/>
                    </a:lnR>
                    <a:lnT w="6350" cap="flat" cmpd="sng" algn="ctr">
                      <a:solidFill>
                        <a:srgbClr val="FFC000"/>
                      </a:solidFill>
                      <a:prstDash val="solid"/>
                      <a:round/>
                      <a:headEnd type="none" w="med" len="med"/>
                      <a:tailEnd type="none" w="med" len="med"/>
                    </a:lnT>
                    <a:lnB>
                      <a:noFill/>
                    </a:lnB>
                  </a:tcPr>
                </a:tc>
                <a:tc>
                  <a:txBody>
                    <a:bodyPr/>
                    <a:lstStyle/>
                    <a:p>
                      <a:pPr algn="ctr" fontAlgn="ctr"/>
                      <a:r>
                        <a:rPr lang="en-US" sz="1100" b="0" i="0" u="none" strike="noStrike" dirty="0">
                          <a:solidFill>
                            <a:srgbClr val="1D174D"/>
                          </a:solidFill>
                          <a:effectLst/>
                          <a:latin typeface="Calibri" panose="020F0502020204030204" pitchFamily="34" charset="0"/>
                        </a:rPr>
                        <a:t>Jan, May, Mar, Jun, Oct, Dec, Apr, Feb, Jul, Sep, Nov, Aug</a:t>
                      </a:r>
                    </a:p>
                  </a:txBody>
                  <a:tcPr marL="9459" marR="9459" marT="9459"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a:noFill/>
                    </a:lnB>
                  </a:tcPr>
                </a:tc>
                <a:extLst>
                  <a:ext uri="{0D108BD9-81ED-4DB2-BD59-A6C34878D82A}">
                    <a16:rowId xmlns:a16="http://schemas.microsoft.com/office/drawing/2014/main" val="1708905164"/>
                  </a:ext>
                </a:extLst>
              </a:tr>
            </a:tbl>
          </a:graphicData>
        </a:graphic>
      </p:graphicFrame>
    </p:spTree>
    <p:extLst>
      <p:ext uri="{BB962C8B-B14F-4D97-AF65-F5344CB8AC3E}">
        <p14:creationId xmlns:p14="http://schemas.microsoft.com/office/powerpoint/2010/main" val="2768451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a:extLst>
              <a:ext uri="{FF2B5EF4-FFF2-40B4-BE49-F238E27FC236}">
                <a16:creationId xmlns:a16="http://schemas.microsoft.com/office/drawing/2014/main" id="{A988B131-2432-338C-A2D2-C8EB5313AC99}"/>
              </a:ext>
            </a:extLst>
          </p:cNvPr>
          <p:cNvSpPr txBox="1"/>
          <p:nvPr/>
        </p:nvSpPr>
        <p:spPr>
          <a:xfrm>
            <a:off x="3460652" y="2309111"/>
            <a:ext cx="184731" cy="369332"/>
          </a:xfrm>
          <a:prstGeom prst="rect">
            <a:avLst/>
          </a:prstGeom>
          <a:noFill/>
        </p:spPr>
        <p:txBody>
          <a:bodyPr wrap="none" rtlCol="0">
            <a:spAutoFit/>
          </a:bodyPr>
          <a:lstStyle/>
          <a:p>
            <a:endParaRPr lang="es-CO" dirty="0"/>
          </a:p>
        </p:txBody>
      </p:sp>
      <p:sp>
        <p:nvSpPr>
          <p:cNvPr id="19" name="Diagrama de flujo: datos almacenados 18">
            <a:extLst>
              <a:ext uri="{FF2B5EF4-FFF2-40B4-BE49-F238E27FC236}">
                <a16:creationId xmlns:a16="http://schemas.microsoft.com/office/drawing/2014/main" id="{5F67BDA6-B57E-0CBD-B859-FCBA487FB6D4}"/>
              </a:ext>
            </a:extLst>
          </p:cNvPr>
          <p:cNvSpPr/>
          <p:nvPr/>
        </p:nvSpPr>
        <p:spPr>
          <a:xfrm>
            <a:off x="166687" y="229302"/>
            <a:ext cx="146093" cy="6319135"/>
          </a:xfrm>
          <a:prstGeom prst="flowChartOnlineStorage">
            <a:avLst/>
          </a:prstGeom>
          <a:gradFill flip="none" rotWithShape="1">
            <a:gsLst>
              <a:gs pos="28000">
                <a:srgbClr val="00CDA6"/>
              </a:gs>
              <a:gs pos="50000">
                <a:srgbClr val="00EBA9"/>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4" name="CuadroTexto 3">
            <a:extLst>
              <a:ext uri="{FF2B5EF4-FFF2-40B4-BE49-F238E27FC236}">
                <a16:creationId xmlns:a16="http://schemas.microsoft.com/office/drawing/2014/main" id="{A39F4F95-84F2-013B-3F50-8C3607C4D0B0}"/>
              </a:ext>
            </a:extLst>
          </p:cNvPr>
          <p:cNvSpPr txBox="1"/>
          <p:nvPr/>
        </p:nvSpPr>
        <p:spPr>
          <a:xfrm>
            <a:off x="166687" y="229302"/>
            <a:ext cx="12025313" cy="677621"/>
          </a:xfrm>
          <a:prstGeom prst="rect">
            <a:avLst/>
          </a:prstGeom>
          <a:solidFill>
            <a:srgbClr val="00EBA9"/>
          </a:solidFill>
        </p:spPr>
        <p:txBody>
          <a:bodyPr wrap="square">
            <a:spAutoFit/>
          </a:bodyPr>
          <a:lstStyle>
            <a:defPPr>
              <a:defRPr lang="es-CO"/>
            </a:defPPr>
            <a:lvl1pPr algn="ctr">
              <a:lnSpc>
                <a:spcPct val="150000"/>
              </a:lnSpc>
              <a:defRPr sz="2800" b="1" i="0">
                <a:solidFill>
                  <a:srgbClr val="000059"/>
                </a:solidFill>
                <a:effectLst/>
                <a:latin typeface="Poppins" panose="00000500000000000000" pitchFamily="2" charset="0"/>
              </a:defRPr>
            </a:lvl1pPr>
          </a:lstStyle>
          <a:p>
            <a:pPr algn="l"/>
            <a:r>
              <a:rPr lang="es-CO" dirty="0"/>
              <a:t> Anexo – Diccionario de datos</a:t>
            </a:r>
          </a:p>
        </p:txBody>
      </p:sp>
      <p:sp>
        <p:nvSpPr>
          <p:cNvPr id="5" name="CuadroTexto 4">
            <a:extLst>
              <a:ext uri="{FF2B5EF4-FFF2-40B4-BE49-F238E27FC236}">
                <a16:creationId xmlns:a16="http://schemas.microsoft.com/office/drawing/2014/main" id="{00865B18-DD5B-1D09-B29A-03620C84C3E8}"/>
              </a:ext>
            </a:extLst>
          </p:cNvPr>
          <p:cNvSpPr txBox="1"/>
          <p:nvPr/>
        </p:nvSpPr>
        <p:spPr>
          <a:xfrm>
            <a:off x="406303" y="1007395"/>
            <a:ext cx="11619009" cy="369332"/>
          </a:xfrm>
          <a:prstGeom prst="rect">
            <a:avLst/>
          </a:prstGeom>
          <a:noFill/>
        </p:spPr>
        <p:txBody>
          <a:bodyPr wrap="square" rtlCol="0">
            <a:spAutoFit/>
          </a:bodyPr>
          <a:lstStyle/>
          <a:p>
            <a:r>
              <a:rPr lang="es-CO" dirty="0">
                <a:solidFill>
                  <a:srgbClr val="000026"/>
                </a:solidFill>
                <a:latin typeface="Abadi" panose="020B0604020104020204" pitchFamily="34" charset="0"/>
              </a:rPr>
              <a:t>El </a:t>
            </a:r>
            <a:r>
              <a:rPr lang="es-CO" dirty="0" err="1">
                <a:solidFill>
                  <a:srgbClr val="000026"/>
                </a:solidFill>
                <a:latin typeface="Abadi" panose="020B0604020104020204" pitchFamily="34" charset="0"/>
              </a:rPr>
              <a:t>dataset</a:t>
            </a:r>
            <a:r>
              <a:rPr lang="es-CO" dirty="0">
                <a:solidFill>
                  <a:srgbClr val="000026"/>
                </a:solidFill>
                <a:latin typeface="Abadi" panose="020B0604020104020204" pitchFamily="34" charset="0"/>
              </a:rPr>
              <a:t> cuenta con 32 variables que es necesario clasificar y describir:</a:t>
            </a:r>
          </a:p>
        </p:txBody>
      </p:sp>
      <p:graphicFrame>
        <p:nvGraphicFramePr>
          <p:cNvPr id="3" name="Tabla 2">
            <a:extLst>
              <a:ext uri="{FF2B5EF4-FFF2-40B4-BE49-F238E27FC236}">
                <a16:creationId xmlns:a16="http://schemas.microsoft.com/office/drawing/2014/main" id="{1F0DC8B0-F6FC-B645-8196-5A2F4043679D}"/>
              </a:ext>
            </a:extLst>
          </p:cNvPr>
          <p:cNvGraphicFramePr>
            <a:graphicFrameLocks noGrp="1"/>
          </p:cNvGraphicFramePr>
          <p:nvPr>
            <p:extLst>
              <p:ext uri="{D42A27DB-BD31-4B8C-83A1-F6EECF244321}">
                <p14:modId xmlns:p14="http://schemas.microsoft.com/office/powerpoint/2010/main" val="1541180967"/>
              </p:ext>
            </p:extLst>
          </p:nvPr>
        </p:nvGraphicFramePr>
        <p:xfrm>
          <a:off x="2400516" y="1792968"/>
          <a:ext cx="7390968" cy="4351338"/>
        </p:xfrm>
        <a:graphic>
          <a:graphicData uri="http://schemas.openxmlformats.org/drawingml/2006/table">
            <a:tbl>
              <a:tblPr/>
              <a:tblGrid>
                <a:gridCol w="1411404">
                  <a:extLst>
                    <a:ext uri="{9D8B030D-6E8A-4147-A177-3AD203B41FA5}">
                      <a16:colId xmlns:a16="http://schemas.microsoft.com/office/drawing/2014/main" val="3803387614"/>
                    </a:ext>
                  </a:extLst>
                </a:gridCol>
                <a:gridCol w="2255726">
                  <a:extLst>
                    <a:ext uri="{9D8B030D-6E8A-4147-A177-3AD203B41FA5}">
                      <a16:colId xmlns:a16="http://schemas.microsoft.com/office/drawing/2014/main" val="3942639898"/>
                    </a:ext>
                  </a:extLst>
                </a:gridCol>
                <a:gridCol w="1238129">
                  <a:extLst>
                    <a:ext uri="{9D8B030D-6E8A-4147-A177-3AD203B41FA5}">
                      <a16:colId xmlns:a16="http://schemas.microsoft.com/office/drawing/2014/main" val="3592161319"/>
                    </a:ext>
                  </a:extLst>
                </a:gridCol>
                <a:gridCol w="2485709">
                  <a:extLst>
                    <a:ext uri="{9D8B030D-6E8A-4147-A177-3AD203B41FA5}">
                      <a16:colId xmlns:a16="http://schemas.microsoft.com/office/drawing/2014/main" val="3256817917"/>
                    </a:ext>
                  </a:extLst>
                </a:gridCol>
              </a:tblGrid>
              <a:tr h="567566">
                <a:tc>
                  <a:txBody>
                    <a:bodyPr/>
                    <a:lstStyle/>
                    <a:p>
                      <a:pPr algn="l" fontAlgn="ctr"/>
                      <a:r>
                        <a:rPr lang="es-CO" sz="1100" b="1" i="0" u="none" strike="noStrike">
                          <a:solidFill>
                            <a:srgbClr val="1D174D"/>
                          </a:solidFill>
                          <a:effectLst/>
                          <a:latin typeface="Calibri" panose="020F0502020204030204" pitchFamily="34" charset="0"/>
                        </a:rPr>
                        <a:t> WeekOfMonthClaimed</a:t>
                      </a:r>
                    </a:p>
                  </a:txBody>
                  <a:tcPr marL="9459" marR="9459" marT="9459"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ES" sz="1100" b="0" i="0" u="none" strike="noStrike">
                          <a:solidFill>
                            <a:srgbClr val="1D174D"/>
                          </a:solidFill>
                          <a:effectLst/>
                          <a:latin typeface="Calibri" panose="020F0502020204030204" pitchFamily="34" charset="0"/>
                        </a:rPr>
                        <a:t>Número de semana del mes en la que se hizo la denuncia.</a:t>
                      </a:r>
                    </a:p>
                  </a:txBody>
                  <a:tcPr marL="9459" marR="9459" marT="9459"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CO" sz="1100" b="0" i="0" u="none" strike="noStrike">
                          <a:solidFill>
                            <a:srgbClr val="1D174D"/>
                          </a:solidFill>
                          <a:effectLst/>
                          <a:latin typeface="Calibri" panose="020F0502020204030204" pitchFamily="34" charset="0"/>
                        </a:rPr>
                        <a:t>Categórica</a:t>
                      </a:r>
                    </a:p>
                  </a:txBody>
                  <a:tcPr marL="9459" marR="9459" marT="9459"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ctr"/>
                      <a:r>
                        <a:rPr lang="es-CO" sz="1100" b="0" i="0" u="none" strike="noStrike">
                          <a:solidFill>
                            <a:srgbClr val="1D174D"/>
                          </a:solidFill>
                          <a:effectLst/>
                          <a:latin typeface="Calibri" panose="020F0502020204030204" pitchFamily="34" charset="0"/>
                        </a:rPr>
                        <a:t>1,2,3,4,5</a:t>
                      </a:r>
                    </a:p>
                  </a:txBody>
                  <a:tcPr marL="9459" marR="9459" marT="9459"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4003858087"/>
                  </a:ext>
                </a:extLst>
              </a:tr>
              <a:tr h="378377">
                <a:tc>
                  <a:txBody>
                    <a:bodyPr/>
                    <a:lstStyle/>
                    <a:p>
                      <a:pPr algn="l" fontAlgn="ctr"/>
                      <a:r>
                        <a:rPr lang="es-CO" sz="1100" b="1" i="0" u="none" strike="noStrike">
                          <a:solidFill>
                            <a:srgbClr val="1D174D"/>
                          </a:solidFill>
                          <a:effectLst/>
                          <a:latin typeface="Calibri" panose="020F0502020204030204" pitchFamily="34" charset="0"/>
                        </a:rPr>
                        <a:t> Sex</a:t>
                      </a:r>
                    </a:p>
                  </a:txBody>
                  <a:tcPr marL="9459" marR="9459" marT="9459"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ES" sz="1100" b="0" i="0" u="none" strike="noStrike">
                          <a:solidFill>
                            <a:srgbClr val="1D174D"/>
                          </a:solidFill>
                          <a:effectLst/>
                          <a:latin typeface="Calibri" panose="020F0502020204030204" pitchFamily="34" charset="0"/>
                        </a:rPr>
                        <a:t>Género de la persona que realiza la denuncia.</a:t>
                      </a:r>
                    </a:p>
                  </a:txBody>
                  <a:tcPr marL="9459" marR="9459" marT="9459"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CO" sz="1100" b="0" i="0" u="none" strike="noStrike">
                          <a:solidFill>
                            <a:srgbClr val="1D174D"/>
                          </a:solidFill>
                          <a:effectLst/>
                          <a:latin typeface="Calibri" panose="020F0502020204030204" pitchFamily="34" charset="0"/>
                        </a:rPr>
                        <a:t>Categórica</a:t>
                      </a:r>
                    </a:p>
                  </a:txBody>
                  <a:tcPr marL="9459" marR="9459" marT="9459"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ctr"/>
                      <a:r>
                        <a:rPr lang="es-CO" sz="1100" b="0" i="0" u="none" strike="noStrike">
                          <a:solidFill>
                            <a:srgbClr val="1D174D"/>
                          </a:solidFill>
                          <a:effectLst/>
                          <a:latin typeface="Calibri" panose="020F0502020204030204" pitchFamily="34" charset="0"/>
                        </a:rPr>
                        <a:t>Male, Female</a:t>
                      </a:r>
                    </a:p>
                  </a:txBody>
                  <a:tcPr marL="9459" marR="9459" marT="9459"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157827666"/>
                  </a:ext>
                </a:extLst>
              </a:tr>
              <a:tr h="378377">
                <a:tc>
                  <a:txBody>
                    <a:bodyPr/>
                    <a:lstStyle/>
                    <a:p>
                      <a:pPr algn="l" fontAlgn="ctr"/>
                      <a:r>
                        <a:rPr lang="es-CO" sz="1100" b="1" i="0" u="none" strike="noStrike">
                          <a:solidFill>
                            <a:srgbClr val="1D174D"/>
                          </a:solidFill>
                          <a:effectLst/>
                          <a:latin typeface="Calibri" panose="020F0502020204030204" pitchFamily="34" charset="0"/>
                        </a:rPr>
                        <a:t> MaritalStatus</a:t>
                      </a:r>
                    </a:p>
                  </a:txBody>
                  <a:tcPr marL="9459" marR="9459" marT="9459"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ES" sz="1100" b="0" i="0" u="none" strike="noStrike">
                          <a:solidFill>
                            <a:srgbClr val="1D174D"/>
                          </a:solidFill>
                          <a:effectLst/>
                          <a:latin typeface="Calibri" panose="020F0502020204030204" pitchFamily="34" charset="0"/>
                        </a:rPr>
                        <a:t>Estado cívil de la persona que hace la denuncia.</a:t>
                      </a:r>
                    </a:p>
                  </a:txBody>
                  <a:tcPr marL="9459" marR="9459" marT="9459"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CO" sz="1100" b="0" i="0" u="none" strike="noStrike">
                          <a:solidFill>
                            <a:srgbClr val="1D174D"/>
                          </a:solidFill>
                          <a:effectLst/>
                          <a:latin typeface="Calibri" panose="020F0502020204030204" pitchFamily="34" charset="0"/>
                        </a:rPr>
                        <a:t>Categórica</a:t>
                      </a:r>
                    </a:p>
                  </a:txBody>
                  <a:tcPr marL="9459" marR="9459" marT="9459"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ctr"/>
                      <a:r>
                        <a:rPr lang="es-CO" sz="1100" b="0" i="0" u="none" strike="noStrike">
                          <a:solidFill>
                            <a:srgbClr val="1D174D"/>
                          </a:solidFill>
                          <a:effectLst/>
                          <a:latin typeface="Calibri" panose="020F0502020204030204" pitchFamily="34" charset="0"/>
                        </a:rPr>
                        <a:t>Married, Single, Divorced, Widow</a:t>
                      </a:r>
                    </a:p>
                  </a:txBody>
                  <a:tcPr marL="9459" marR="9459" marT="9459"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877263471"/>
                  </a:ext>
                </a:extLst>
              </a:tr>
              <a:tr h="378377">
                <a:tc>
                  <a:txBody>
                    <a:bodyPr/>
                    <a:lstStyle/>
                    <a:p>
                      <a:pPr algn="l" fontAlgn="ctr"/>
                      <a:r>
                        <a:rPr lang="es-CO" sz="1100" b="1" i="0" u="none" strike="noStrike">
                          <a:solidFill>
                            <a:srgbClr val="1D174D"/>
                          </a:solidFill>
                          <a:effectLst/>
                          <a:latin typeface="Calibri" panose="020F0502020204030204" pitchFamily="34" charset="0"/>
                        </a:rPr>
                        <a:t> Age</a:t>
                      </a:r>
                    </a:p>
                  </a:txBody>
                  <a:tcPr marL="9459" marR="9459" marT="9459"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ES" sz="1100" b="0" i="0" u="none" strike="noStrike">
                          <a:solidFill>
                            <a:srgbClr val="1D174D"/>
                          </a:solidFill>
                          <a:effectLst/>
                          <a:latin typeface="Calibri" panose="020F0502020204030204" pitchFamily="34" charset="0"/>
                        </a:rPr>
                        <a:t>Edad de la persona que hace la denuncia.</a:t>
                      </a:r>
                    </a:p>
                  </a:txBody>
                  <a:tcPr marL="9459" marR="9459" marT="9459"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CO" sz="1100" b="0" i="0" u="none" strike="noStrike">
                          <a:solidFill>
                            <a:srgbClr val="1D174D"/>
                          </a:solidFill>
                          <a:effectLst/>
                          <a:latin typeface="Calibri" panose="020F0502020204030204" pitchFamily="34" charset="0"/>
                        </a:rPr>
                        <a:t>Cuantitativa</a:t>
                      </a:r>
                    </a:p>
                  </a:txBody>
                  <a:tcPr marL="9459" marR="9459" marT="9459"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ctr"/>
                      <a:endParaRPr lang="es-CO" sz="1100" b="0" i="0" u="none" strike="noStrike">
                        <a:solidFill>
                          <a:srgbClr val="1D174D"/>
                        </a:solidFill>
                        <a:effectLst/>
                        <a:latin typeface="Calibri" panose="020F0502020204030204" pitchFamily="34" charset="0"/>
                      </a:endParaRPr>
                    </a:p>
                  </a:txBody>
                  <a:tcPr marL="9459" marR="9459" marT="9459"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4039542183"/>
                  </a:ext>
                </a:extLst>
              </a:tr>
              <a:tr h="378377">
                <a:tc>
                  <a:txBody>
                    <a:bodyPr/>
                    <a:lstStyle/>
                    <a:p>
                      <a:pPr algn="l" fontAlgn="ctr"/>
                      <a:r>
                        <a:rPr lang="es-CO" sz="1100" b="1" i="0" u="none" strike="noStrike">
                          <a:solidFill>
                            <a:srgbClr val="1D174D"/>
                          </a:solidFill>
                          <a:effectLst/>
                          <a:latin typeface="Calibri" panose="020F0502020204030204" pitchFamily="34" charset="0"/>
                        </a:rPr>
                        <a:t> Fault</a:t>
                      </a:r>
                    </a:p>
                  </a:txBody>
                  <a:tcPr marL="9459" marR="9459" marT="9459"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ES" sz="1100" b="0" i="0" u="none" strike="noStrike">
                          <a:solidFill>
                            <a:srgbClr val="1D174D"/>
                          </a:solidFill>
                          <a:effectLst/>
                          <a:latin typeface="Calibri" panose="020F0502020204030204" pitchFamily="34" charset="0"/>
                        </a:rPr>
                        <a:t>Si el culpable fue el dueño del seguro u otro involucrado.</a:t>
                      </a:r>
                    </a:p>
                  </a:txBody>
                  <a:tcPr marL="9459" marR="9459" marT="9459"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CO" sz="1100" b="0" i="0" u="none" strike="noStrike">
                          <a:solidFill>
                            <a:srgbClr val="1D174D"/>
                          </a:solidFill>
                          <a:effectLst/>
                          <a:latin typeface="Calibri" panose="020F0502020204030204" pitchFamily="34" charset="0"/>
                        </a:rPr>
                        <a:t>Categórica</a:t>
                      </a:r>
                    </a:p>
                  </a:txBody>
                  <a:tcPr marL="9459" marR="9459" marT="9459"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ctr"/>
                      <a:r>
                        <a:rPr lang="es-CO" sz="1100" b="0" i="0" u="none" strike="noStrike">
                          <a:solidFill>
                            <a:srgbClr val="1D174D"/>
                          </a:solidFill>
                          <a:effectLst/>
                          <a:latin typeface="Calibri" panose="020F0502020204030204" pitchFamily="34" charset="0"/>
                        </a:rPr>
                        <a:t>Policy Holder, Third Party</a:t>
                      </a:r>
                    </a:p>
                  </a:txBody>
                  <a:tcPr marL="9459" marR="9459" marT="9459"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4068638669"/>
                  </a:ext>
                </a:extLst>
              </a:tr>
              <a:tr h="1135132">
                <a:tc>
                  <a:txBody>
                    <a:bodyPr/>
                    <a:lstStyle/>
                    <a:p>
                      <a:pPr algn="l" fontAlgn="ctr"/>
                      <a:r>
                        <a:rPr lang="es-CO" sz="1100" b="1" i="0" u="none" strike="noStrike">
                          <a:solidFill>
                            <a:srgbClr val="1D174D"/>
                          </a:solidFill>
                          <a:effectLst/>
                          <a:latin typeface="Calibri" panose="020F0502020204030204" pitchFamily="34" charset="0"/>
                        </a:rPr>
                        <a:t> PolicyType</a:t>
                      </a:r>
                    </a:p>
                  </a:txBody>
                  <a:tcPr marL="9459" marR="9459" marT="9459"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ES" sz="1100" b="0" i="0" u="none" strike="noStrike">
                          <a:solidFill>
                            <a:srgbClr val="1D174D"/>
                          </a:solidFill>
                          <a:effectLst/>
                          <a:latin typeface="Calibri" panose="020F0502020204030204" pitchFamily="34" charset="0"/>
                        </a:rPr>
                        <a:t>Combinación de tipo de auto y de tipo de póliza.</a:t>
                      </a:r>
                    </a:p>
                  </a:txBody>
                  <a:tcPr marL="9459" marR="9459" marT="9459"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CO" sz="1100" b="0" i="0" u="none" strike="noStrike">
                          <a:solidFill>
                            <a:srgbClr val="1D174D"/>
                          </a:solidFill>
                          <a:effectLst/>
                          <a:latin typeface="Calibri" panose="020F0502020204030204" pitchFamily="34" charset="0"/>
                        </a:rPr>
                        <a:t>Categórica</a:t>
                      </a:r>
                    </a:p>
                  </a:txBody>
                  <a:tcPr marL="9459" marR="9459" marT="9459"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ctr"/>
                      <a:r>
                        <a:rPr lang="es-CO" sz="1100" b="0" i="0" u="none" strike="noStrike">
                          <a:solidFill>
                            <a:srgbClr val="1D174D"/>
                          </a:solidFill>
                          <a:effectLst/>
                          <a:latin typeface="Calibri" panose="020F0502020204030204" pitchFamily="34" charset="0"/>
                        </a:rPr>
                        <a:t>Sedan - Collision, Sedan - Liability, Sedan - All Perils, Sport - Collision, Utility - All Perils, Utility - Collision, Sport - All Perils, Utility - Liability, Sport - Liability</a:t>
                      </a:r>
                    </a:p>
                  </a:txBody>
                  <a:tcPr marL="9459" marR="9459" marT="9459"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320892079"/>
                  </a:ext>
                </a:extLst>
              </a:tr>
              <a:tr h="189189">
                <a:tc>
                  <a:txBody>
                    <a:bodyPr/>
                    <a:lstStyle/>
                    <a:p>
                      <a:pPr algn="l" fontAlgn="ctr"/>
                      <a:r>
                        <a:rPr lang="es-CO" sz="1100" b="1" i="0" u="none" strike="noStrike">
                          <a:solidFill>
                            <a:srgbClr val="1D174D"/>
                          </a:solidFill>
                          <a:effectLst/>
                          <a:latin typeface="Calibri" panose="020F0502020204030204" pitchFamily="34" charset="0"/>
                        </a:rPr>
                        <a:t> VehicleCatergory</a:t>
                      </a:r>
                    </a:p>
                  </a:txBody>
                  <a:tcPr marL="9459" marR="9459" marT="9459"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ES" sz="1100" b="0" i="0" u="none" strike="noStrike">
                          <a:solidFill>
                            <a:srgbClr val="1D174D"/>
                          </a:solidFill>
                          <a:effectLst/>
                          <a:latin typeface="Calibri" panose="020F0502020204030204" pitchFamily="34" charset="0"/>
                        </a:rPr>
                        <a:t>Clasificación de tipo de auto.</a:t>
                      </a:r>
                    </a:p>
                  </a:txBody>
                  <a:tcPr marL="9459" marR="9459" marT="9459"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CO" sz="1100" b="0" i="0" u="none" strike="noStrike">
                          <a:solidFill>
                            <a:srgbClr val="1D174D"/>
                          </a:solidFill>
                          <a:effectLst/>
                          <a:latin typeface="Calibri" panose="020F0502020204030204" pitchFamily="34" charset="0"/>
                        </a:rPr>
                        <a:t>Categórica</a:t>
                      </a:r>
                    </a:p>
                  </a:txBody>
                  <a:tcPr marL="9459" marR="9459" marT="9459"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ctr"/>
                      <a:r>
                        <a:rPr lang="es-CO" sz="1100" b="0" i="0" u="none" strike="noStrike">
                          <a:solidFill>
                            <a:srgbClr val="1D174D"/>
                          </a:solidFill>
                          <a:effectLst/>
                          <a:latin typeface="Calibri" panose="020F0502020204030204" pitchFamily="34" charset="0"/>
                        </a:rPr>
                        <a:t>Sedan, Sport, Utility</a:t>
                      </a:r>
                    </a:p>
                  </a:txBody>
                  <a:tcPr marL="9459" marR="9459" marT="9459"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3934036244"/>
                  </a:ext>
                </a:extLst>
              </a:tr>
              <a:tr h="756754">
                <a:tc>
                  <a:txBody>
                    <a:bodyPr/>
                    <a:lstStyle/>
                    <a:p>
                      <a:pPr algn="l" fontAlgn="ctr"/>
                      <a:r>
                        <a:rPr lang="es-CO" sz="1100" b="1" i="0" u="none" strike="noStrike">
                          <a:solidFill>
                            <a:srgbClr val="1D174D"/>
                          </a:solidFill>
                          <a:effectLst/>
                          <a:latin typeface="Calibri" panose="020F0502020204030204" pitchFamily="34" charset="0"/>
                        </a:rPr>
                        <a:t> VehiclePrice</a:t>
                      </a:r>
                    </a:p>
                  </a:txBody>
                  <a:tcPr marL="9459" marR="9459" marT="9459"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CO" sz="1100" b="0" i="0" u="none" strike="noStrike">
                          <a:solidFill>
                            <a:srgbClr val="1D174D"/>
                          </a:solidFill>
                          <a:effectLst/>
                          <a:latin typeface="Calibri" panose="020F0502020204030204" pitchFamily="34" charset="0"/>
                        </a:rPr>
                        <a:t>Precio del vehículo.</a:t>
                      </a:r>
                    </a:p>
                  </a:txBody>
                  <a:tcPr marL="9459" marR="9459" marT="9459"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CO" sz="1100" b="0" i="0" u="none" strike="noStrike">
                          <a:solidFill>
                            <a:srgbClr val="1D174D"/>
                          </a:solidFill>
                          <a:effectLst/>
                          <a:latin typeface="Calibri" panose="020F0502020204030204" pitchFamily="34" charset="0"/>
                        </a:rPr>
                        <a:t>Categórica</a:t>
                      </a:r>
                    </a:p>
                  </a:txBody>
                  <a:tcPr marL="9459" marR="9459" marT="9459"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ctr"/>
                      <a:r>
                        <a:rPr lang="en-US" sz="1100" b="0" i="0" u="none" strike="noStrike">
                          <a:solidFill>
                            <a:srgbClr val="1D174D"/>
                          </a:solidFill>
                          <a:effectLst/>
                          <a:latin typeface="Calibri" panose="020F0502020204030204" pitchFamily="34" charset="0"/>
                        </a:rPr>
                        <a:t>20000 to 29000, 30000 to 39000, more than 69000, less than 20000, 40000 to 59000, 60000 to 69000</a:t>
                      </a:r>
                    </a:p>
                  </a:txBody>
                  <a:tcPr marL="9459" marR="9459" marT="9459"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800943648"/>
                  </a:ext>
                </a:extLst>
              </a:tr>
              <a:tr h="189189">
                <a:tc>
                  <a:txBody>
                    <a:bodyPr/>
                    <a:lstStyle/>
                    <a:p>
                      <a:pPr algn="l" fontAlgn="ctr"/>
                      <a:r>
                        <a:rPr lang="es-CO" sz="1100" b="1" i="0" u="none" strike="noStrike">
                          <a:solidFill>
                            <a:srgbClr val="1D174D"/>
                          </a:solidFill>
                          <a:effectLst/>
                          <a:latin typeface="Calibri" panose="020F0502020204030204" pitchFamily="34" charset="0"/>
                        </a:rPr>
                        <a:t> FraudFound_P</a:t>
                      </a:r>
                    </a:p>
                  </a:txBody>
                  <a:tcPr marL="9459" marR="9459" marT="9459"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a:noFill/>
                    </a:lnB>
                  </a:tcPr>
                </a:tc>
                <a:tc>
                  <a:txBody>
                    <a:bodyPr/>
                    <a:lstStyle/>
                    <a:p>
                      <a:pPr algn="l" fontAlgn="ctr"/>
                      <a:r>
                        <a:rPr lang="es-ES" sz="1100" b="0" i="0" u="none" strike="noStrike">
                          <a:solidFill>
                            <a:srgbClr val="1D174D"/>
                          </a:solidFill>
                          <a:effectLst/>
                          <a:latin typeface="Calibri" panose="020F0502020204030204" pitchFamily="34" charset="0"/>
                        </a:rPr>
                        <a:t>Si el incidente fue fraudulento o no</a:t>
                      </a:r>
                    </a:p>
                  </a:txBody>
                  <a:tcPr marL="9459" marR="9459" marT="9459" marB="0" anchor="ctr">
                    <a:lnL>
                      <a:noFill/>
                    </a:lnL>
                    <a:lnR>
                      <a:noFill/>
                    </a:lnR>
                    <a:lnT w="6350" cap="flat" cmpd="sng" algn="ctr">
                      <a:solidFill>
                        <a:srgbClr val="FFC000"/>
                      </a:solidFill>
                      <a:prstDash val="solid"/>
                      <a:round/>
                      <a:headEnd type="none" w="med" len="med"/>
                      <a:tailEnd type="none" w="med" len="med"/>
                    </a:lnT>
                    <a:lnB>
                      <a:noFill/>
                    </a:lnB>
                  </a:tcPr>
                </a:tc>
                <a:tc>
                  <a:txBody>
                    <a:bodyPr/>
                    <a:lstStyle/>
                    <a:p>
                      <a:pPr algn="l" fontAlgn="ctr"/>
                      <a:r>
                        <a:rPr lang="es-CO" sz="1100" b="0" i="0" u="none" strike="noStrike">
                          <a:solidFill>
                            <a:srgbClr val="1D174D"/>
                          </a:solidFill>
                          <a:effectLst/>
                          <a:latin typeface="Calibri" panose="020F0502020204030204" pitchFamily="34" charset="0"/>
                        </a:rPr>
                        <a:t>Categórica</a:t>
                      </a:r>
                    </a:p>
                  </a:txBody>
                  <a:tcPr marL="9459" marR="9459" marT="9459" marB="0" anchor="ctr">
                    <a:lnL>
                      <a:noFill/>
                    </a:lnL>
                    <a:lnR>
                      <a:noFill/>
                    </a:lnR>
                    <a:lnT w="6350" cap="flat" cmpd="sng" algn="ctr">
                      <a:solidFill>
                        <a:srgbClr val="FFC000"/>
                      </a:solidFill>
                      <a:prstDash val="solid"/>
                      <a:round/>
                      <a:headEnd type="none" w="med" len="med"/>
                      <a:tailEnd type="none" w="med" len="med"/>
                    </a:lnT>
                    <a:lnB>
                      <a:noFill/>
                    </a:lnB>
                  </a:tcPr>
                </a:tc>
                <a:tc>
                  <a:txBody>
                    <a:bodyPr/>
                    <a:lstStyle/>
                    <a:p>
                      <a:pPr algn="ctr" fontAlgn="ctr"/>
                      <a:r>
                        <a:rPr lang="es-CO" sz="1100" b="0" i="0" u="none" strike="noStrike" dirty="0">
                          <a:solidFill>
                            <a:srgbClr val="1D174D"/>
                          </a:solidFill>
                          <a:effectLst/>
                          <a:latin typeface="Calibri" panose="020F0502020204030204" pitchFamily="34" charset="0"/>
                        </a:rPr>
                        <a:t>0,1</a:t>
                      </a:r>
                    </a:p>
                  </a:txBody>
                  <a:tcPr marL="9459" marR="9459" marT="9459"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a:noFill/>
                    </a:lnB>
                  </a:tcPr>
                </a:tc>
                <a:extLst>
                  <a:ext uri="{0D108BD9-81ED-4DB2-BD59-A6C34878D82A}">
                    <a16:rowId xmlns:a16="http://schemas.microsoft.com/office/drawing/2014/main" val="3705675933"/>
                  </a:ext>
                </a:extLst>
              </a:tr>
            </a:tbl>
          </a:graphicData>
        </a:graphic>
      </p:graphicFrame>
    </p:spTree>
    <p:extLst>
      <p:ext uri="{BB962C8B-B14F-4D97-AF65-F5344CB8AC3E}">
        <p14:creationId xmlns:p14="http://schemas.microsoft.com/office/powerpoint/2010/main" val="489330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a:extLst>
              <a:ext uri="{FF2B5EF4-FFF2-40B4-BE49-F238E27FC236}">
                <a16:creationId xmlns:a16="http://schemas.microsoft.com/office/drawing/2014/main" id="{A988B131-2432-338C-A2D2-C8EB5313AC99}"/>
              </a:ext>
            </a:extLst>
          </p:cNvPr>
          <p:cNvSpPr txBox="1"/>
          <p:nvPr/>
        </p:nvSpPr>
        <p:spPr>
          <a:xfrm>
            <a:off x="3460652" y="2309111"/>
            <a:ext cx="184731" cy="369332"/>
          </a:xfrm>
          <a:prstGeom prst="rect">
            <a:avLst/>
          </a:prstGeom>
          <a:noFill/>
        </p:spPr>
        <p:txBody>
          <a:bodyPr wrap="none" rtlCol="0">
            <a:spAutoFit/>
          </a:bodyPr>
          <a:lstStyle/>
          <a:p>
            <a:endParaRPr lang="es-CO" dirty="0"/>
          </a:p>
        </p:txBody>
      </p:sp>
      <p:sp>
        <p:nvSpPr>
          <p:cNvPr id="19" name="Diagrama de flujo: datos almacenados 18">
            <a:extLst>
              <a:ext uri="{FF2B5EF4-FFF2-40B4-BE49-F238E27FC236}">
                <a16:creationId xmlns:a16="http://schemas.microsoft.com/office/drawing/2014/main" id="{5F67BDA6-B57E-0CBD-B859-FCBA487FB6D4}"/>
              </a:ext>
            </a:extLst>
          </p:cNvPr>
          <p:cNvSpPr/>
          <p:nvPr/>
        </p:nvSpPr>
        <p:spPr>
          <a:xfrm>
            <a:off x="166687" y="229302"/>
            <a:ext cx="146093" cy="6319135"/>
          </a:xfrm>
          <a:prstGeom prst="flowChartOnlineStorage">
            <a:avLst/>
          </a:prstGeom>
          <a:gradFill flip="none" rotWithShape="1">
            <a:gsLst>
              <a:gs pos="28000">
                <a:srgbClr val="00CDA6"/>
              </a:gs>
              <a:gs pos="50000">
                <a:srgbClr val="00EBA9"/>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4" name="CuadroTexto 3">
            <a:extLst>
              <a:ext uri="{FF2B5EF4-FFF2-40B4-BE49-F238E27FC236}">
                <a16:creationId xmlns:a16="http://schemas.microsoft.com/office/drawing/2014/main" id="{A39F4F95-84F2-013B-3F50-8C3607C4D0B0}"/>
              </a:ext>
            </a:extLst>
          </p:cNvPr>
          <p:cNvSpPr txBox="1"/>
          <p:nvPr/>
        </p:nvSpPr>
        <p:spPr>
          <a:xfrm>
            <a:off x="166687" y="229302"/>
            <a:ext cx="12025313" cy="677621"/>
          </a:xfrm>
          <a:prstGeom prst="rect">
            <a:avLst/>
          </a:prstGeom>
          <a:solidFill>
            <a:srgbClr val="00EBA9"/>
          </a:solidFill>
        </p:spPr>
        <p:txBody>
          <a:bodyPr wrap="square">
            <a:spAutoFit/>
          </a:bodyPr>
          <a:lstStyle>
            <a:defPPr>
              <a:defRPr lang="es-CO"/>
            </a:defPPr>
            <a:lvl1pPr algn="ctr">
              <a:lnSpc>
                <a:spcPct val="150000"/>
              </a:lnSpc>
              <a:defRPr sz="2800" b="1" i="0">
                <a:solidFill>
                  <a:srgbClr val="000059"/>
                </a:solidFill>
                <a:effectLst/>
                <a:latin typeface="Poppins" panose="00000500000000000000" pitchFamily="2" charset="0"/>
              </a:defRPr>
            </a:lvl1pPr>
          </a:lstStyle>
          <a:p>
            <a:pPr algn="l"/>
            <a:r>
              <a:rPr lang="es-CO" dirty="0"/>
              <a:t> Anexo – Diccionario de datos</a:t>
            </a:r>
          </a:p>
        </p:txBody>
      </p:sp>
      <p:sp>
        <p:nvSpPr>
          <p:cNvPr id="5" name="CuadroTexto 4">
            <a:extLst>
              <a:ext uri="{FF2B5EF4-FFF2-40B4-BE49-F238E27FC236}">
                <a16:creationId xmlns:a16="http://schemas.microsoft.com/office/drawing/2014/main" id="{00865B18-DD5B-1D09-B29A-03620C84C3E8}"/>
              </a:ext>
            </a:extLst>
          </p:cNvPr>
          <p:cNvSpPr txBox="1"/>
          <p:nvPr/>
        </p:nvSpPr>
        <p:spPr>
          <a:xfrm>
            <a:off x="406303" y="1007395"/>
            <a:ext cx="11619009" cy="369332"/>
          </a:xfrm>
          <a:prstGeom prst="rect">
            <a:avLst/>
          </a:prstGeom>
          <a:noFill/>
        </p:spPr>
        <p:txBody>
          <a:bodyPr wrap="square" rtlCol="0">
            <a:spAutoFit/>
          </a:bodyPr>
          <a:lstStyle/>
          <a:p>
            <a:r>
              <a:rPr lang="es-CO" dirty="0">
                <a:solidFill>
                  <a:srgbClr val="000026"/>
                </a:solidFill>
                <a:latin typeface="Abadi" panose="020B0604020104020204" pitchFamily="34" charset="0"/>
              </a:rPr>
              <a:t>El </a:t>
            </a:r>
            <a:r>
              <a:rPr lang="es-CO" dirty="0" err="1">
                <a:solidFill>
                  <a:srgbClr val="000026"/>
                </a:solidFill>
                <a:latin typeface="Abadi" panose="020B0604020104020204" pitchFamily="34" charset="0"/>
              </a:rPr>
              <a:t>dataset</a:t>
            </a:r>
            <a:r>
              <a:rPr lang="es-CO" dirty="0">
                <a:solidFill>
                  <a:srgbClr val="000026"/>
                </a:solidFill>
                <a:latin typeface="Abadi" panose="020B0604020104020204" pitchFamily="34" charset="0"/>
              </a:rPr>
              <a:t> cuenta con 32 variables que es necesario clasificar y describir:</a:t>
            </a:r>
          </a:p>
        </p:txBody>
      </p:sp>
      <p:graphicFrame>
        <p:nvGraphicFramePr>
          <p:cNvPr id="6" name="Tabla 5">
            <a:extLst>
              <a:ext uri="{FF2B5EF4-FFF2-40B4-BE49-F238E27FC236}">
                <a16:creationId xmlns:a16="http://schemas.microsoft.com/office/drawing/2014/main" id="{9B2BC052-BA29-8266-F319-07BECFBEF2A0}"/>
              </a:ext>
            </a:extLst>
          </p:cNvPr>
          <p:cNvGraphicFramePr>
            <a:graphicFrameLocks noGrp="1"/>
          </p:cNvGraphicFramePr>
          <p:nvPr>
            <p:extLst>
              <p:ext uri="{D42A27DB-BD31-4B8C-83A1-F6EECF244321}">
                <p14:modId xmlns:p14="http://schemas.microsoft.com/office/powerpoint/2010/main" val="1112283229"/>
              </p:ext>
            </p:extLst>
          </p:nvPr>
        </p:nvGraphicFramePr>
        <p:xfrm>
          <a:off x="2374900" y="2040605"/>
          <a:ext cx="7442199" cy="3810000"/>
        </p:xfrm>
        <a:graphic>
          <a:graphicData uri="http://schemas.openxmlformats.org/drawingml/2006/table">
            <a:tbl>
              <a:tblPr/>
              <a:tblGrid>
                <a:gridCol w="1421187">
                  <a:extLst>
                    <a:ext uri="{9D8B030D-6E8A-4147-A177-3AD203B41FA5}">
                      <a16:colId xmlns:a16="http://schemas.microsoft.com/office/drawing/2014/main" val="1316739351"/>
                    </a:ext>
                  </a:extLst>
                </a:gridCol>
                <a:gridCol w="2271362">
                  <a:extLst>
                    <a:ext uri="{9D8B030D-6E8A-4147-A177-3AD203B41FA5}">
                      <a16:colId xmlns:a16="http://schemas.microsoft.com/office/drawing/2014/main" val="1086196947"/>
                    </a:ext>
                  </a:extLst>
                </a:gridCol>
                <a:gridCol w="1246711">
                  <a:extLst>
                    <a:ext uri="{9D8B030D-6E8A-4147-A177-3AD203B41FA5}">
                      <a16:colId xmlns:a16="http://schemas.microsoft.com/office/drawing/2014/main" val="447215152"/>
                    </a:ext>
                  </a:extLst>
                </a:gridCol>
                <a:gridCol w="2502939">
                  <a:extLst>
                    <a:ext uri="{9D8B030D-6E8A-4147-A177-3AD203B41FA5}">
                      <a16:colId xmlns:a16="http://schemas.microsoft.com/office/drawing/2014/main" val="4016485208"/>
                    </a:ext>
                  </a:extLst>
                </a:gridCol>
              </a:tblGrid>
              <a:tr h="571500">
                <a:tc>
                  <a:txBody>
                    <a:bodyPr/>
                    <a:lstStyle/>
                    <a:p>
                      <a:pPr algn="l" fontAlgn="ctr"/>
                      <a:r>
                        <a:rPr lang="es-CO" sz="1100" b="1" i="0" u="none" strike="noStrike">
                          <a:solidFill>
                            <a:srgbClr val="1D174D"/>
                          </a:solidFill>
                          <a:effectLst/>
                          <a:latin typeface="Calibri" panose="020F0502020204030204" pitchFamily="34" charset="0"/>
                        </a:rPr>
                        <a:t> PolicyNumber</a:t>
                      </a:r>
                    </a:p>
                  </a:txBody>
                  <a:tcPr marL="9525" marR="9525" marT="9525"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ES" sz="1100" b="0" i="0" u="none" strike="noStrike">
                          <a:solidFill>
                            <a:srgbClr val="1D174D"/>
                          </a:solidFill>
                          <a:effectLst/>
                          <a:latin typeface="Calibri" panose="020F0502020204030204" pitchFamily="34" charset="0"/>
                        </a:rPr>
                        <a:t>Número único de accidente, coincide con el número de filas del dataset.</a:t>
                      </a:r>
                    </a:p>
                  </a:txBody>
                  <a:tcPr marL="9525" marR="9525" marT="9525"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CO" sz="1100" b="0" i="0" u="none" strike="noStrike">
                          <a:solidFill>
                            <a:srgbClr val="1D174D"/>
                          </a:solidFill>
                          <a:effectLst/>
                          <a:latin typeface="Calibri" panose="020F0502020204030204" pitchFamily="34" charset="0"/>
                        </a:rPr>
                        <a:t>Categórica</a:t>
                      </a:r>
                    </a:p>
                  </a:txBody>
                  <a:tcPr marL="9525" marR="9525" marT="9525"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ctr"/>
                      <a:endParaRPr lang="es-CO" sz="1100" b="0" i="0" u="none" strike="noStrike">
                        <a:solidFill>
                          <a:srgbClr val="1D174D"/>
                        </a:solidFill>
                        <a:effectLst/>
                        <a:latin typeface="Calibri" panose="020F0502020204030204" pitchFamily="34" charset="0"/>
                      </a:endParaRPr>
                    </a:p>
                  </a:txBody>
                  <a:tcPr marL="9525" marR="9525" marT="9525"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883465820"/>
                  </a:ext>
                </a:extLst>
              </a:tr>
              <a:tr h="190500">
                <a:tc>
                  <a:txBody>
                    <a:bodyPr/>
                    <a:lstStyle/>
                    <a:p>
                      <a:pPr algn="l" fontAlgn="ctr"/>
                      <a:r>
                        <a:rPr lang="es-CO" sz="1100" b="1" i="0" u="none" strike="noStrike">
                          <a:solidFill>
                            <a:srgbClr val="1D174D"/>
                          </a:solidFill>
                          <a:effectLst/>
                          <a:latin typeface="Calibri" panose="020F0502020204030204" pitchFamily="34" charset="0"/>
                        </a:rPr>
                        <a:t> RepNumber</a:t>
                      </a:r>
                    </a:p>
                  </a:txBody>
                  <a:tcPr marL="9525" marR="9525" marT="9525"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ES" sz="1100" b="0" i="0" u="none" strike="noStrike">
                          <a:solidFill>
                            <a:srgbClr val="1D174D"/>
                          </a:solidFill>
                          <a:effectLst/>
                          <a:latin typeface="Calibri" panose="020F0502020204030204" pitchFamily="34" charset="0"/>
                        </a:rPr>
                        <a:t>Numeración entre 1 y 16.</a:t>
                      </a:r>
                    </a:p>
                  </a:txBody>
                  <a:tcPr marL="9525" marR="9525" marT="9525"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CO" sz="1100" b="0" i="0" u="none" strike="noStrike">
                          <a:solidFill>
                            <a:srgbClr val="1D174D"/>
                          </a:solidFill>
                          <a:effectLst/>
                          <a:latin typeface="Calibri" panose="020F0502020204030204" pitchFamily="34" charset="0"/>
                        </a:rPr>
                        <a:t>Categórica</a:t>
                      </a:r>
                    </a:p>
                  </a:txBody>
                  <a:tcPr marL="9525" marR="9525" marT="9525"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ctr"/>
                      <a:endParaRPr lang="es-CO" sz="1100" b="0" i="0" u="none" strike="noStrike">
                        <a:solidFill>
                          <a:srgbClr val="1D174D"/>
                        </a:solidFill>
                        <a:effectLst/>
                        <a:latin typeface="Calibri" panose="020F0502020204030204" pitchFamily="34" charset="0"/>
                      </a:endParaRPr>
                    </a:p>
                  </a:txBody>
                  <a:tcPr marL="9525" marR="9525" marT="9525"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373394063"/>
                  </a:ext>
                </a:extLst>
              </a:tr>
              <a:tr h="190500">
                <a:tc>
                  <a:txBody>
                    <a:bodyPr/>
                    <a:lstStyle/>
                    <a:p>
                      <a:pPr algn="l" fontAlgn="ctr"/>
                      <a:r>
                        <a:rPr lang="es-CO" sz="1100" b="1" i="0" u="none" strike="noStrike">
                          <a:solidFill>
                            <a:srgbClr val="1D174D"/>
                          </a:solidFill>
                          <a:effectLst/>
                          <a:latin typeface="Calibri" panose="020F0502020204030204" pitchFamily="34" charset="0"/>
                        </a:rPr>
                        <a:t> Deductible</a:t>
                      </a:r>
                    </a:p>
                  </a:txBody>
                  <a:tcPr marL="9525" marR="9525" marT="9525"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CO" sz="1100" b="0" i="0" u="none" strike="noStrike">
                          <a:solidFill>
                            <a:srgbClr val="1D174D"/>
                          </a:solidFill>
                          <a:effectLst/>
                          <a:latin typeface="Calibri" panose="020F0502020204030204" pitchFamily="34" charset="0"/>
                        </a:rPr>
                        <a:t>Costo del seguro.</a:t>
                      </a:r>
                    </a:p>
                  </a:txBody>
                  <a:tcPr marL="9525" marR="9525" marT="9525"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CO" sz="1100" b="0" i="0" u="none" strike="noStrike">
                          <a:solidFill>
                            <a:srgbClr val="1D174D"/>
                          </a:solidFill>
                          <a:effectLst/>
                          <a:latin typeface="Calibri" panose="020F0502020204030204" pitchFamily="34" charset="0"/>
                        </a:rPr>
                        <a:t>Cuantitativa</a:t>
                      </a:r>
                    </a:p>
                  </a:txBody>
                  <a:tcPr marL="9525" marR="9525" marT="9525"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ctr"/>
                      <a:r>
                        <a:rPr lang="es-CO" sz="1100" b="0" i="0" u="none" strike="noStrike">
                          <a:solidFill>
                            <a:srgbClr val="1D174D"/>
                          </a:solidFill>
                          <a:effectLst/>
                          <a:latin typeface="Calibri" panose="020F0502020204030204" pitchFamily="34" charset="0"/>
                        </a:rPr>
                        <a:t>400,700,500,300</a:t>
                      </a:r>
                    </a:p>
                  </a:txBody>
                  <a:tcPr marL="9525" marR="9525" marT="9525"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800453325"/>
                  </a:ext>
                </a:extLst>
              </a:tr>
              <a:tr h="381000">
                <a:tc>
                  <a:txBody>
                    <a:bodyPr/>
                    <a:lstStyle/>
                    <a:p>
                      <a:pPr algn="l" fontAlgn="ctr"/>
                      <a:r>
                        <a:rPr lang="es-CO" sz="1100" b="1" i="0" u="none" strike="noStrike">
                          <a:solidFill>
                            <a:srgbClr val="1D174D"/>
                          </a:solidFill>
                          <a:effectLst/>
                          <a:latin typeface="Calibri" panose="020F0502020204030204" pitchFamily="34" charset="0"/>
                        </a:rPr>
                        <a:t> DriverRating</a:t>
                      </a:r>
                    </a:p>
                  </a:txBody>
                  <a:tcPr marL="9525" marR="9525" marT="9525"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ES" sz="1100" b="0" i="0" u="none" strike="noStrike">
                          <a:solidFill>
                            <a:srgbClr val="1D174D"/>
                          </a:solidFill>
                          <a:effectLst/>
                          <a:latin typeface="Calibri" panose="020F0502020204030204" pitchFamily="34" charset="0"/>
                        </a:rPr>
                        <a:t>Calificación del piloto, puede ser data ordinal.</a:t>
                      </a:r>
                    </a:p>
                  </a:txBody>
                  <a:tcPr marL="9525" marR="9525" marT="9525"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CO" sz="1100" b="0" i="0" u="none" strike="noStrike">
                          <a:solidFill>
                            <a:srgbClr val="1D174D"/>
                          </a:solidFill>
                          <a:effectLst/>
                          <a:latin typeface="Calibri" panose="020F0502020204030204" pitchFamily="34" charset="0"/>
                        </a:rPr>
                        <a:t>Categórica</a:t>
                      </a:r>
                    </a:p>
                  </a:txBody>
                  <a:tcPr marL="9525" marR="9525" marT="9525"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ctr"/>
                      <a:r>
                        <a:rPr lang="es-CO" sz="1100" b="0" i="0" u="none" strike="noStrike">
                          <a:solidFill>
                            <a:srgbClr val="1D174D"/>
                          </a:solidFill>
                          <a:effectLst/>
                          <a:latin typeface="Calibri" panose="020F0502020204030204" pitchFamily="34" charset="0"/>
                        </a:rPr>
                        <a:t>1,2,3,4</a:t>
                      </a:r>
                    </a:p>
                  </a:txBody>
                  <a:tcPr marL="9525" marR="9525" marT="9525"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295532232"/>
                  </a:ext>
                </a:extLst>
              </a:tr>
              <a:tr h="381000">
                <a:tc>
                  <a:txBody>
                    <a:bodyPr/>
                    <a:lstStyle/>
                    <a:p>
                      <a:pPr algn="l" fontAlgn="ctr"/>
                      <a:r>
                        <a:rPr lang="es-CO" sz="1100" b="1" i="0" u="none" strike="noStrike">
                          <a:solidFill>
                            <a:srgbClr val="1D174D"/>
                          </a:solidFill>
                          <a:effectLst/>
                          <a:latin typeface="Calibri" panose="020F0502020204030204" pitchFamily="34" charset="0"/>
                        </a:rPr>
                        <a:t> Days_Policy_Accident</a:t>
                      </a:r>
                    </a:p>
                  </a:txBody>
                  <a:tcPr marL="9525" marR="9525" marT="9525"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ES" sz="1100" b="0" i="0" u="none" strike="noStrike">
                          <a:solidFill>
                            <a:srgbClr val="1D174D"/>
                          </a:solidFill>
                          <a:effectLst/>
                          <a:latin typeface="Calibri" panose="020F0502020204030204" pitchFamily="34" charset="0"/>
                        </a:rPr>
                        <a:t>Rango adquisición del seguro y suceso del accidente.</a:t>
                      </a:r>
                    </a:p>
                  </a:txBody>
                  <a:tcPr marL="9525" marR="9525" marT="9525"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CO" sz="1100" b="0" i="0" u="none" strike="noStrike">
                          <a:solidFill>
                            <a:srgbClr val="1D174D"/>
                          </a:solidFill>
                          <a:effectLst/>
                          <a:latin typeface="Calibri" panose="020F0502020204030204" pitchFamily="34" charset="0"/>
                        </a:rPr>
                        <a:t>Categórica</a:t>
                      </a:r>
                    </a:p>
                  </a:txBody>
                  <a:tcPr marL="9525" marR="9525" marT="9525"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ctr"/>
                      <a:r>
                        <a:rPr lang="en-US" sz="1100" b="0" i="0" u="none" strike="noStrike">
                          <a:solidFill>
                            <a:srgbClr val="1D174D"/>
                          </a:solidFill>
                          <a:effectLst/>
                          <a:latin typeface="Calibri" panose="020F0502020204030204" pitchFamily="34" charset="0"/>
                        </a:rPr>
                        <a:t>1 to 7 , 8 to 15, 15 to 30, more than 30, none</a:t>
                      </a:r>
                    </a:p>
                  </a:txBody>
                  <a:tcPr marL="9525" marR="9525" marT="9525"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3252424755"/>
                  </a:ext>
                </a:extLst>
              </a:tr>
              <a:tr h="381000">
                <a:tc>
                  <a:txBody>
                    <a:bodyPr/>
                    <a:lstStyle/>
                    <a:p>
                      <a:pPr algn="l" fontAlgn="ctr"/>
                      <a:r>
                        <a:rPr lang="es-CO" sz="1100" b="1" i="0" u="none" strike="noStrike">
                          <a:solidFill>
                            <a:srgbClr val="1D174D"/>
                          </a:solidFill>
                          <a:effectLst/>
                          <a:latin typeface="Calibri" panose="020F0502020204030204" pitchFamily="34" charset="0"/>
                        </a:rPr>
                        <a:t> Days_Policy_Claim</a:t>
                      </a:r>
                    </a:p>
                  </a:txBody>
                  <a:tcPr marL="9525" marR="9525" marT="9525"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ES" sz="1100" b="0" i="0" u="none" strike="noStrike">
                          <a:solidFill>
                            <a:srgbClr val="1D174D"/>
                          </a:solidFill>
                          <a:effectLst/>
                          <a:latin typeface="Calibri" panose="020F0502020204030204" pitchFamily="34" charset="0"/>
                        </a:rPr>
                        <a:t>Rango entre adquisición del seguro y denuncia del accidente.</a:t>
                      </a:r>
                    </a:p>
                  </a:txBody>
                  <a:tcPr marL="9525" marR="9525" marT="9525"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CO" sz="1100" b="0" i="0" u="none" strike="noStrike">
                          <a:solidFill>
                            <a:srgbClr val="1D174D"/>
                          </a:solidFill>
                          <a:effectLst/>
                          <a:latin typeface="Calibri" panose="020F0502020204030204" pitchFamily="34" charset="0"/>
                        </a:rPr>
                        <a:t>Categórica</a:t>
                      </a:r>
                    </a:p>
                  </a:txBody>
                  <a:tcPr marL="9525" marR="9525" marT="9525"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ctr"/>
                      <a:r>
                        <a:rPr lang="en-US" sz="1100" b="0" i="0" u="none" strike="noStrike">
                          <a:solidFill>
                            <a:srgbClr val="1D174D"/>
                          </a:solidFill>
                          <a:effectLst/>
                          <a:latin typeface="Calibri" panose="020F0502020204030204" pitchFamily="34" charset="0"/>
                        </a:rPr>
                        <a:t>8 to 15, 15 to 30, more than 30, none</a:t>
                      </a:r>
                    </a:p>
                  </a:txBody>
                  <a:tcPr marL="9525" marR="9525" marT="9525"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2721898212"/>
                  </a:ext>
                </a:extLst>
              </a:tr>
              <a:tr h="381000">
                <a:tc>
                  <a:txBody>
                    <a:bodyPr/>
                    <a:lstStyle/>
                    <a:p>
                      <a:pPr algn="l" fontAlgn="ctr"/>
                      <a:r>
                        <a:rPr lang="es-CO" sz="1100" b="1" i="0" u="none" strike="noStrike">
                          <a:solidFill>
                            <a:srgbClr val="1D174D"/>
                          </a:solidFill>
                          <a:effectLst/>
                          <a:latin typeface="Calibri" panose="020F0502020204030204" pitchFamily="34" charset="0"/>
                        </a:rPr>
                        <a:t> PastNumberOfClaims</a:t>
                      </a:r>
                    </a:p>
                  </a:txBody>
                  <a:tcPr marL="9525" marR="9525" marT="9525"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ES" sz="1100" b="0" i="0" u="none" strike="noStrike">
                          <a:solidFill>
                            <a:srgbClr val="1D174D"/>
                          </a:solidFill>
                          <a:effectLst/>
                          <a:latin typeface="Calibri" panose="020F0502020204030204" pitchFamily="34" charset="0"/>
                        </a:rPr>
                        <a:t>Cantidad de denuncias anteriores realizadas por el dueño del vehículo.</a:t>
                      </a:r>
                    </a:p>
                  </a:txBody>
                  <a:tcPr marL="9525" marR="9525" marT="9525"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CO" sz="1100" b="0" i="0" u="none" strike="noStrike">
                          <a:solidFill>
                            <a:srgbClr val="1D174D"/>
                          </a:solidFill>
                          <a:effectLst/>
                          <a:latin typeface="Calibri" panose="020F0502020204030204" pitchFamily="34" charset="0"/>
                        </a:rPr>
                        <a:t>Categórica</a:t>
                      </a:r>
                    </a:p>
                  </a:txBody>
                  <a:tcPr marL="9525" marR="9525" marT="9525"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ctr"/>
                      <a:r>
                        <a:rPr lang="en-US" sz="1100" b="0" i="0" u="none" strike="noStrike">
                          <a:solidFill>
                            <a:srgbClr val="1D174D"/>
                          </a:solidFill>
                          <a:effectLst/>
                          <a:latin typeface="Calibri" panose="020F0502020204030204" pitchFamily="34" charset="0"/>
                        </a:rPr>
                        <a:t>1, 2 to 4,more tha 4, none.</a:t>
                      </a:r>
                    </a:p>
                  </a:txBody>
                  <a:tcPr marL="9525" marR="9525" marT="9525"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703167651"/>
                  </a:ext>
                </a:extLst>
              </a:tr>
              <a:tr h="762000">
                <a:tc>
                  <a:txBody>
                    <a:bodyPr/>
                    <a:lstStyle/>
                    <a:p>
                      <a:pPr algn="l" fontAlgn="ctr"/>
                      <a:r>
                        <a:rPr lang="es-CO" sz="1100" b="1" i="0" u="none" strike="noStrike">
                          <a:solidFill>
                            <a:srgbClr val="1D174D"/>
                          </a:solidFill>
                          <a:effectLst/>
                          <a:latin typeface="Calibri" panose="020F0502020204030204" pitchFamily="34" charset="0"/>
                        </a:rPr>
                        <a:t> AgeOfVehicle</a:t>
                      </a:r>
                    </a:p>
                  </a:txBody>
                  <a:tcPr marL="9525" marR="9525" marT="9525"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CO" sz="1100" b="0" i="0" u="none" strike="noStrike">
                          <a:solidFill>
                            <a:srgbClr val="1D174D"/>
                          </a:solidFill>
                          <a:effectLst/>
                          <a:latin typeface="Calibri" panose="020F0502020204030204" pitchFamily="34" charset="0"/>
                        </a:rPr>
                        <a:t>Edad del vehículo.</a:t>
                      </a:r>
                    </a:p>
                  </a:txBody>
                  <a:tcPr marL="9525" marR="9525" marT="9525"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CO" sz="1100" b="0" i="0" u="none" strike="noStrike">
                          <a:solidFill>
                            <a:srgbClr val="1D174D"/>
                          </a:solidFill>
                          <a:effectLst/>
                          <a:latin typeface="Calibri" panose="020F0502020204030204" pitchFamily="34" charset="0"/>
                        </a:rPr>
                        <a:t>Categórica</a:t>
                      </a:r>
                    </a:p>
                  </a:txBody>
                  <a:tcPr marL="9525" marR="9525" marT="9525"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ctr"/>
                      <a:r>
                        <a:rPr lang="en-US" sz="1100" b="0" i="0" u="none" strike="noStrike">
                          <a:solidFill>
                            <a:srgbClr val="1D174D"/>
                          </a:solidFill>
                          <a:effectLst/>
                          <a:latin typeface="Calibri" panose="020F0502020204030204" pitchFamily="34" charset="0"/>
                        </a:rPr>
                        <a:t>7 years        5807</a:t>
                      </a:r>
                      <a:br>
                        <a:rPr lang="en-US" sz="1100" b="0" i="0" u="none" strike="noStrike">
                          <a:solidFill>
                            <a:srgbClr val="1D174D"/>
                          </a:solidFill>
                          <a:effectLst/>
                          <a:latin typeface="Calibri" panose="020F0502020204030204" pitchFamily="34" charset="0"/>
                        </a:rPr>
                      </a:br>
                      <a:r>
                        <a:rPr lang="en-US" sz="1100" b="0" i="0" u="none" strike="noStrike">
                          <a:solidFill>
                            <a:srgbClr val="1D174D"/>
                          </a:solidFill>
                          <a:effectLst/>
                          <a:latin typeface="Calibri" panose="020F0502020204030204" pitchFamily="34" charset="0"/>
                        </a:rPr>
                        <a:t>more than 7, 6 years,5 years, 4 years, 3 years, 2 years, new</a:t>
                      </a:r>
                    </a:p>
                  </a:txBody>
                  <a:tcPr marL="9525" marR="9525" marT="9525"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270169179"/>
                  </a:ext>
                </a:extLst>
              </a:tr>
              <a:tr h="571500">
                <a:tc>
                  <a:txBody>
                    <a:bodyPr/>
                    <a:lstStyle/>
                    <a:p>
                      <a:pPr algn="l" fontAlgn="ctr"/>
                      <a:r>
                        <a:rPr lang="es-CO" sz="1100" b="1" i="0" u="none" strike="noStrike">
                          <a:solidFill>
                            <a:srgbClr val="1D174D"/>
                          </a:solidFill>
                          <a:effectLst/>
                          <a:latin typeface="Calibri" panose="020F0502020204030204" pitchFamily="34" charset="0"/>
                        </a:rPr>
                        <a:t> AgeOfPolicyHolder</a:t>
                      </a:r>
                    </a:p>
                  </a:txBody>
                  <a:tcPr marL="9525" marR="9525" marT="9525"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a:noFill/>
                    </a:lnB>
                  </a:tcPr>
                </a:tc>
                <a:tc>
                  <a:txBody>
                    <a:bodyPr/>
                    <a:lstStyle/>
                    <a:p>
                      <a:pPr algn="l" fontAlgn="ctr"/>
                      <a:r>
                        <a:rPr lang="es-ES" sz="1100" b="0" i="0" u="none" strike="noStrike">
                          <a:solidFill>
                            <a:srgbClr val="1D174D"/>
                          </a:solidFill>
                          <a:effectLst/>
                          <a:latin typeface="Calibri" panose="020F0502020204030204" pitchFamily="34" charset="0"/>
                        </a:rPr>
                        <a:t>Edad del dueño del seguro.</a:t>
                      </a:r>
                    </a:p>
                  </a:txBody>
                  <a:tcPr marL="9525" marR="9525" marT="9525" marB="0" anchor="ctr">
                    <a:lnL>
                      <a:noFill/>
                    </a:lnL>
                    <a:lnR>
                      <a:noFill/>
                    </a:lnR>
                    <a:lnT w="6350" cap="flat" cmpd="sng" algn="ctr">
                      <a:solidFill>
                        <a:srgbClr val="FFC000"/>
                      </a:solidFill>
                      <a:prstDash val="solid"/>
                      <a:round/>
                      <a:headEnd type="none" w="med" len="med"/>
                      <a:tailEnd type="none" w="med" len="med"/>
                    </a:lnT>
                    <a:lnB>
                      <a:noFill/>
                    </a:lnB>
                  </a:tcPr>
                </a:tc>
                <a:tc>
                  <a:txBody>
                    <a:bodyPr/>
                    <a:lstStyle/>
                    <a:p>
                      <a:pPr algn="l" fontAlgn="ctr"/>
                      <a:r>
                        <a:rPr lang="es-CO" sz="1100" b="0" i="0" u="none" strike="noStrike">
                          <a:solidFill>
                            <a:srgbClr val="1D174D"/>
                          </a:solidFill>
                          <a:effectLst/>
                          <a:latin typeface="Calibri" panose="020F0502020204030204" pitchFamily="34" charset="0"/>
                        </a:rPr>
                        <a:t>Categórica</a:t>
                      </a:r>
                    </a:p>
                  </a:txBody>
                  <a:tcPr marL="9525" marR="9525" marT="9525" marB="0" anchor="ctr">
                    <a:lnL>
                      <a:noFill/>
                    </a:lnL>
                    <a:lnR>
                      <a:noFill/>
                    </a:lnR>
                    <a:lnT w="6350" cap="flat" cmpd="sng" algn="ctr">
                      <a:solidFill>
                        <a:srgbClr val="FFC000"/>
                      </a:solidFill>
                      <a:prstDash val="solid"/>
                      <a:round/>
                      <a:headEnd type="none" w="med" len="med"/>
                      <a:tailEnd type="none" w="med" len="med"/>
                    </a:lnT>
                    <a:lnB>
                      <a:noFill/>
                    </a:lnB>
                  </a:tcPr>
                </a:tc>
                <a:tc>
                  <a:txBody>
                    <a:bodyPr/>
                    <a:lstStyle/>
                    <a:p>
                      <a:pPr algn="ctr" fontAlgn="ctr"/>
                      <a:r>
                        <a:rPr lang="es-CO" sz="1100" b="0" i="0" u="none" strike="noStrike" dirty="0" err="1">
                          <a:solidFill>
                            <a:srgbClr val="1D174D"/>
                          </a:solidFill>
                          <a:effectLst/>
                          <a:latin typeface="Calibri" panose="020F0502020204030204" pitchFamily="34" charset="0"/>
                        </a:rPr>
                        <a:t>over</a:t>
                      </a:r>
                      <a:r>
                        <a:rPr lang="es-CO" sz="1100" b="0" i="0" u="none" strike="noStrike" dirty="0">
                          <a:solidFill>
                            <a:srgbClr val="1D174D"/>
                          </a:solidFill>
                          <a:effectLst/>
                          <a:latin typeface="Calibri" panose="020F0502020204030204" pitchFamily="34" charset="0"/>
                        </a:rPr>
                        <a:t> 65, 31 </a:t>
                      </a:r>
                      <a:r>
                        <a:rPr lang="es-CO" sz="1100" b="0" i="0" u="none" strike="noStrike" dirty="0" err="1">
                          <a:solidFill>
                            <a:srgbClr val="1D174D"/>
                          </a:solidFill>
                          <a:effectLst/>
                          <a:latin typeface="Calibri" panose="020F0502020204030204" pitchFamily="34" charset="0"/>
                        </a:rPr>
                        <a:t>to</a:t>
                      </a:r>
                      <a:r>
                        <a:rPr lang="es-CO" sz="1100" b="0" i="0" u="none" strike="noStrike" dirty="0">
                          <a:solidFill>
                            <a:srgbClr val="1D174D"/>
                          </a:solidFill>
                          <a:effectLst/>
                          <a:latin typeface="Calibri" panose="020F0502020204030204" pitchFamily="34" charset="0"/>
                        </a:rPr>
                        <a:t> 35, 36 </a:t>
                      </a:r>
                      <a:r>
                        <a:rPr lang="es-CO" sz="1100" b="0" i="0" u="none" strike="noStrike" dirty="0" err="1">
                          <a:solidFill>
                            <a:srgbClr val="1D174D"/>
                          </a:solidFill>
                          <a:effectLst/>
                          <a:latin typeface="Calibri" panose="020F0502020204030204" pitchFamily="34" charset="0"/>
                        </a:rPr>
                        <a:t>to</a:t>
                      </a:r>
                      <a:r>
                        <a:rPr lang="es-CO" sz="1100" b="0" i="0" u="none" strike="noStrike" dirty="0">
                          <a:solidFill>
                            <a:srgbClr val="1D174D"/>
                          </a:solidFill>
                          <a:effectLst/>
                          <a:latin typeface="Calibri" panose="020F0502020204030204" pitchFamily="34" charset="0"/>
                        </a:rPr>
                        <a:t> 40, 41 </a:t>
                      </a:r>
                      <a:r>
                        <a:rPr lang="es-CO" sz="1100" b="0" i="0" u="none" strike="noStrike" dirty="0" err="1">
                          <a:solidFill>
                            <a:srgbClr val="1D174D"/>
                          </a:solidFill>
                          <a:effectLst/>
                          <a:latin typeface="Calibri" panose="020F0502020204030204" pitchFamily="34" charset="0"/>
                        </a:rPr>
                        <a:t>to</a:t>
                      </a:r>
                      <a:r>
                        <a:rPr lang="es-CO" sz="1100" b="0" i="0" u="none" strike="noStrike" dirty="0">
                          <a:solidFill>
                            <a:srgbClr val="1D174D"/>
                          </a:solidFill>
                          <a:effectLst/>
                          <a:latin typeface="Calibri" panose="020F0502020204030204" pitchFamily="34" charset="0"/>
                        </a:rPr>
                        <a:t> 50, 51 </a:t>
                      </a:r>
                      <a:r>
                        <a:rPr lang="es-CO" sz="1100" b="0" i="0" u="none" strike="noStrike" dirty="0" err="1">
                          <a:solidFill>
                            <a:srgbClr val="1D174D"/>
                          </a:solidFill>
                          <a:effectLst/>
                          <a:latin typeface="Calibri" panose="020F0502020204030204" pitchFamily="34" charset="0"/>
                        </a:rPr>
                        <a:t>to</a:t>
                      </a:r>
                      <a:r>
                        <a:rPr lang="es-CO" sz="1100" b="0" i="0" u="none" strike="noStrike" dirty="0">
                          <a:solidFill>
                            <a:srgbClr val="1D174D"/>
                          </a:solidFill>
                          <a:effectLst/>
                          <a:latin typeface="Calibri" panose="020F0502020204030204" pitchFamily="34" charset="0"/>
                        </a:rPr>
                        <a:t> 65, 26 </a:t>
                      </a:r>
                      <a:r>
                        <a:rPr lang="es-CO" sz="1100" b="0" i="0" u="none" strike="noStrike" dirty="0" err="1">
                          <a:solidFill>
                            <a:srgbClr val="1D174D"/>
                          </a:solidFill>
                          <a:effectLst/>
                          <a:latin typeface="Calibri" panose="020F0502020204030204" pitchFamily="34" charset="0"/>
                        </a:rPr>
                        <a:t>to</a:t>
                      </a:r>
                      <a:r>
                        <a:rPr lang="es-CO" sz="1100" b="0" i="0" u="none" strike="noStrike" dirty="0">
                          <a:solidFill>
                            <a:srgbClr val="1D174D"/>
                          </a:solidFill>
                          <a:effectLst/>
                          <a:latin typeface="Calibri" panose="020F0502020204030204" pitchFamily="34" charset="0"/>
                        </a:rPr>
                        <a:t> 30, 16 </a:t>
                      </a:r>
                      <a:r>
                        <a:rPr lang="es-CO" sz="1100" b="0" i="0" u="none" strike="noStrike" dirty="0" err="1">
                          <a:solidFill>
                            <a:srgbClr val="1D174D"/>
                          </a:solidFill>
                          <a:effectLst/>
                          <a:latin typeface="Calibri" panose="020F0502020204030204" pitchFamily="34" charset="0"/>
                        </a:rPr>
                        <a:t>to</a:t>
                      </a:r>
                      <a:r>
                        <a:rPr lang="es-CO" sz="1100" b="0" i="0" u="none" strike="noStrike" dirty="0">
                          <a:solidFill>
                            <a:srgbClr val="1D174D"/>
                          </a:solidFill>
                          <a:effectLst/>
                          <a:latin typeface="Calibri" panose="020F0502020204030204" pitchFamily="34" charset="0"/>
                        </a:rPr>
                        <a:t> 17, 21 </a:t>
                      </a:r>
                      <a:r>
                        <a:rPr lang="es-CO" sz="1100" b="0" i="0" u="none" strike="noStrike" dirty="0" err="1">
                          <a:solidFill>
                            <a:srgbClr val="1D174D"/>
                          </a:solidFill>
                          <a:effectLst/>
                          <a:latin typeface="Calibri" panose="020F0502020204030204" pitchFamily="34" charset="0"/>
                        </a:rPr>
                        <a:t>to</a:t>
                      </a:r>
                      <a:r>
                        <a:rPr lang="es-CO" sz="1100" b="0" i="0" u="none" strike="noStrike" dirty="0">
                          <a:solidFill>
                            <a:srgbClr val="1D174D"/>
                          </a:solidFill>
                          <a:effectLst/>
                          <a:latin typeface="Calibri" panose="020F0502020204030204" pitchFamily="34" charset="0"/>
                        </a:rPr>
                        <a:t> 25, 18 </a:t>
                      </a:r>
                      <a:r>
                        <a:rPr lang="es-CO" sz="1100" b="0" i="0" u="none" strike="noStrike" dirty="0" err="1">
                          <a:solidFill>
                            <a:srgbClr val="1D174D"/>
                          </a:solidFill>
                          <a:effectLst/>
                          <a:latin typeface="Calibri" panose="020F0502020204030204" pitchFamily="34" charset="0"/>
                        </a:rPr>
                        <a:t>to</a:t>
                      </a:r>
                      <a:r>
                        <a:rPr lang="es-CO" sz="1100" b="0" i="0" u="none" strike="noStrike" dirty="0">
                          <a:solidFill>
                            <a:srgbClr val="1D174D"/>
                          </a:solidFill>
                          <a:effectLst/>
                          <a:latin typeface="Calibri" panose="020F0502020204030204" pitchFamily="34" charset="0"/>
                        </a:rPr>
                        <a:t> 20</a:t>
                      </a:r>
                    </a:p>
                  </a:txBody>
                  <a:tcPr marL="9525" marR="9525" marT="9525"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a:noFill/>
                    </a:lnB>
                  </a:tcPr>
                </a:tc>
                <a:extLst>
                  <a:ext uri="{0D108BD9-81ED-4DB2-BD59-A6C34878D82A}">
                    <a16:rowId xmlns:a16="http://schemas.microsoft.com/office/drawing/2014/main" val="2988622034"/>
                  </a:ext>
                </a:extLst>
              </a:tr>
            </a:tbl>
          </a:graphicData>
        </a:graphic>
      </p:graphicFrame>
    </p:spTree>
    <p:extLst>
      <p:ext uri="{BB962C8B-B14F-4D97-AF65-F5344CB8AC3E}">
        <p14:creationId xmlns:p14="http://schemas.microsoft.com/office/powerpoint/2010/main" val="598642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a:extLst>
              <a:ext uri="{FF2B5EF4-FFF2-40B4-BE49-F238E27FC236}">
                <a16:creationId xmlns:a16="http://schemas.microsoft.com/office/drawing/2014/main" id="{A988B131-2432-338C-A2D2-C8EB5313AC99}"/>
              </a:ext>
            </a:extLst>
          </p:cNvPr>
          <p:cNvSpPr txBox="1"/>
          <p:nvPr/>
        </p:nvSpPr>
        <p:spPr>
          <a:xfrm>
            <a:off x="3460652" y="2309111"/>
            <a:ext cx="184731" cy="369332"/>
          </a:xfrm>
          <a:prstGeom prst="rect">
            <a:avLst/>
          </a:prstGeom>
          <a:noFill/>
        </p:spPr>
        <p:txBody>
          <a:bodyPr wrap="none" rtlCol="0">
            <a:spAutoFit/>
          </a:bodyPr>
          <a:lstStyle/>
          <a:p>
            <a:endParaRPr lang="es-CO" dirty="0"/>
          </a:p>
        </p:txBody>
      </p:sp>
      <p:sp>
        <p:nvSpPr>
          <p:cNvPr id="19" name="Diagrama de flujo: datos almacenados 18">
            <a:extLst>
              <a:ext uri="{FF2B5EF4-FFF2-40B4-BE49-F238E27FC236}">
                <a16:creationId xmlns:a16="http://schemas.microsoft.com/office/drawing/2014/main" id="{5F67BDA6-B57E-0CBD-B859-FCBA487FB6D4}"/>
              </a:ext>
            </a:extLst>
          </p:cNvPr>
          <p:cNvSpPr/>
          <p:nvPr/>
        </p:nvSpPr>
        <p:spPr>
          <a:xfrm>
            <a:off x="166687" y="229302"/>
            <a:ext cx="146093" cy="6319135"/>
          </a:xfrm>
          <a:prstGeom prst="flowChartOnlineStorage">
            <a:avLst/>
          </a:prstGeom>
          <a:gradFill flip="none" rotWithShape="1">
            <a:gsLst>
              <a:gs pos="28000">
                <a:srgbClr val="00CDA6"/>
              </a:gs>
              <a:gs pos="50000">
                <a:srgbClr val="00EBA9"/>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4" name="CuadroTexto 3">
            <a:extLst>
              <a:ext uri="{FF2B5EF4-FFF2-40B4-BE49-F238E27FC236}">
                <a16:creationId xmlns:a16="http://schemas.microsoft.com/office/drawing/2014/main" id="{A39F4F95-84F2-013B-3F50-8C3607C4D0B0}"/>
              </a:ext>
            </a:extLst>
          </p:cNvPr>
          <p:cNvSpPr txBox="1"/>
          <p:nvPr/>
        </p:nvSpPr>
        <p:spPr>
          <a:xfrm>
            <a:off x="166687" y="229302"/>
            <a:ext cx="12025313" cy="677621"/>
          </a:xfrm>
          <a:prstGeom prst="rect">
            <a:avLst/>
          </a:prstGeom>
          <a:solidFill>
            <a:srgbClr val="00EBA9"/>
          </a:solidFill>
        </p:spPr>
        <p:txBody>
          <a:bodyPr wrap="square">
            <a:spAutoFit/>
          </a:bodyPr>
          <a:lstStyle>
            <a:defPPr>
              <a:defRPr lang="es-CO"/>
            </a:defPPr>
            <a:lvl1pPr algn="ctr">
              <a:lnSpc>
                <a:spcPct val="150000"/>
              </a:lnSpc>
              <a:defRPr sz="2800" b="1" i="0">
                <a:solidFill>
                  <a:srgbClr val="000059"/>
                </a:solidFill>
                <a:effectLst/>
                <a:latin typeface="Poppins" panose="00000500000000000000" pitchFamily="2" charset="0"/>
              </a:defRPr>
            </a:lvl1pPr>
          </a:lstStyle>
          <a:p>
            <a:pPr algn="l"/>
            <a:r>
              <a:rPr lang="es-CO" dirty="0"/>
              <a:t>        Contenido</a:t>
            </a:r>
          </a:p>
        </p:txBody>
      </p:sp>
      <p:sp>
        <p:nvSpPr>
          <p:cNvPr id="5" name="CuadroTexto 4">
            <a:extLst>
              <a:ext uri="{FF2B5EF4-FFF2-40B4-BE49-F238E27FC236}">
                <a16:creationId xmlns:a16="http://schemas.microsoft.com/office/drawing/2014/main" id="{00865B18-DD5B-1D09-B29A-03620C84C3E8}"/>
              </a:ext>
            </a:extLst>
          </p:cNvPr>
          <p:cNvSpPr txBox="1"/>
          <p:nvPr/>
        </p:nvSpPr>
        <p:spPr>
          <a:xfrm>
            <a:off x="914414" y="1755113"/>
            <a:ext cx="4820694" cy="2031325"/>
          </a:xfrm>
          <a:prstGeom prst="rect">
            <a:avLst/>
          </a:prstGeom>
          <a:noFill/>
        </p:spPr>
        <p:txBody>
          <a:bodyPr wrap="square" rtlCol="0">
            <a:spAutoFit/>
          </a:bodyPr>
          <a:lstStyle/>
          <a:p>
            <a:pPr marL="342900" indent="-342900">
              <a:buFont typeface="+mj-lt"/>
              <a:buAutoNum type="arabicPeriod"/>
            </a:pPr>
            <a:r>
              <a:rPr lang="es-CO" b="1" dirty="0">
                <a:solidFill>
                  <a:srgbClr val="000059"/>
                </a:solidFill>
                <a:hlinkClick r:id="rId2" action="ppaction://hlinksldjump">
                  <a:extLst>
                    <a:ext uri="{A12FA001-AC4F-418D-AE19-62706E023703}">
                      <ahyp:hlinkClr xmlns:ahyp="http://schemas.microsoft.com/office/drawing/2018/hyperlinkcolor" val="tx"/>
                    </a:ext>
                  </a:extLst>
                </a:hlinkClick>
              </a:rPr>
              <a:t>Caso de negocio.</a:t>
            </a:r>
            <a:endParaRPr lang="es-CO" b="1" dirty="0">
              <a:solidFill>
                <a:srgbClr val="000059"/>
              </a:solidFill>
            </a:endParaRPr>
          </a:p>
          <a:p>
            <a:pPr marL="342900" indent="-342900">
              <a:buFont typeface="+mj-lt"/>
              <a:buAutoNum type="arabicPeriod"/>
            </a:pPr>
            <a:r>
              <a:rPr lang="es-CO" b="1" dirty="0">
                <a:solidFill>
                  <a:srgbClr val="000059"/>
                </a:solidFill>
                <a:hlinkClick r:id="rId3" action="ppaction://hlinksldjump">
                  <a:extLst>
                    <a:ext uri="{A12FA001-AC4F-418D-AE19-62706E023703}">
                      <ahyp:hlinkClr xmlns:ahyp="http://schemas.microsoft.com/office/drawing/2018/hyperlinkcolor" val="tx"/>
                    </a:ext>
                  </a:extLst>
                </a:hlinkClick>
              </a:rPr>
              <a:t>Fases del proyecto.</a:t>
            </a:r>
            <a:endParaRPr lang="es-CO" b="1" dirty="0">
              <a:solidFill>
                <a:srgbClr val="000059"/>
              </a:solidFill>
            </a:endParaRPr>
          </a:p>
          <a:p>
            <a:pPr marL="342900" indent="-342900">
              <a:buFont typeface="+mj-lt"/>
              <a:buAutoNum type="arabicPeriod"/>
            </a:pPr>
            <a:r>
              <a:rPr lang="es-CO" b="1" dirty="0">
                <a:solidFill>
                  <a:srgbClr val="000059"/>
                </a:solidFill>
                <a:hlinkClick r:id="rId4" action="ppaction://hlinksldjump"/>
              </a:rPr>
              <a:t>Insights.</a:t>
            </a:r>
            <a:endParaRPr lang="es-CO" b="1" dirty="0">
              <a:solidFill>
                <a:srgbClr val="000059"/>
              </a:solidFill>
            </a:endParaRPr>
          </a:p>
          <a:p>
            <a:pPr marL="342900" indent="-342900">
              <a:buFont typeface="+mj-lt"/>
              <a:buAutoNum type="arabicPeriod"/>
            </a:pPr>
            <a:r>
              <a:rPr lang="es-CO" b="1" dirty="0">
                <a:solidFill>
                  <a:srgbClr val="000059"/>
                </a:solidFill>
                <a:hlinkClick r:id="rId5" action="ppaction://hlinksldjump"/>
              </a:rPr>
              <a:t>Modelo.</a:t>
            </a:r>
            <a:endParaRPr lang="es-CO" b="1" dirty="0">
              <a:solidFill>
                <a:srgbClr val="000059"/>
              </a:solidFill>
            </a:endParaRPr>
          </a:p>
          <a:p>
            <a:pPr marL="342900" indent="-342900">
              <a:buFont typeface="+mj-lt"/>
              <a:buAutoNum type="arabicPeriod"/>
            </a:pPr>
            <a:r>
              <a:rPr lang="es-CO" b="1" dirty="0">
                <a:solidFill>
                  <a:srgbClr val="000059"/>
                </a:solidFill>
                <a:hlinkClick r:id="rId6" action="ppaction://hlinksldjump"/>
              </a:rPr>
              <a:t>Reto.</a:t>
            </a:r>
            <a:endParaRPr lang="es-CO" b="1" dirty="0">
              <a:solidFill>
                <a:srgbClr val="000059"/>
              </a:solidFill>
            </a:endParaRPr>
          </a:p>
          <a:p>
            <a:pPr marL="342900" indent="-342900">
              <a:buFont typeface="+mj-lt"/>
              <a:buAutoNum type="arabicPeriod"/>
            </a:pPr>
            <a:r>
              <a:rPr lang="es-CO" b="1" dirty="0">
                <a:solidFill>
                  <a:srgbClr val="000059"/>
                </a:solidFill>
                <a:hlinkClick r:id="rId7" action="ppaction://hlinksldjump"/>
              </a:rPr>
              <a:t>Próximos pasos.</a:t>
            </a:r>
            <a:endParaRPr lang="es-CO" b="1" dirty="0">
              <a:solidFill>
                <a:srgbClr val="000059"/>
              </a:solidFill>
            </a:endParaRPr>
          </a:p>
          <a:p>
            <a:pPr marL="342900" indent="-342900">
              <a:buFont typeface="+mj-lt"/>
              <a:buAutoNum type="arabicPeriod"/>
            </a:pPr>
            <a:r>
              <a:rPr lang="es-CO" b="1" dirty="0">
                <a:solidFill>
                  <a:srgbClr val="000059"/>
                </a:solidFill>
                <a:hlinkClick r:id="rId8" action="ppaction://hlinksldjump"/>
              </a:rPr>
              <a:t>Anexos.</a:t>
            </a:r>
            <a:endParaRPr lang="es-CO" b="1" dirty="0">
              <a:solidFill>
                <a:srgbClr val="000059"/>
              </a:solidFill>
            </a:endParaRPr>
          </a:p>
        </p:txBody>
      </p:sp>
      <p:pic>
        <p:nvPicPr>
          <p:cNvPr id="7" name="Gráfico 6" descr="Portapapeles comprobado con relleno sólido">
            <a:extLst>
              <a:ext uri="{FF2B5EF4-FFF2-40B4-BE49-F238E27FC236}">
                <a16:creationId xmlns:a16="http://schemas.microsoft.com/office/drawing/2014/main" id="{095362EE-6A5A-E905-9038-63244124B31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6792" y="228386"/>
            <a:ext cx="677622" cy="677622"/>
          </a:xfrm>
          <a:prstGeom prst="rect">
            <a:avLst/>
          </a:prstGeom>
        </p:spPr>
      </p:pic>
      <p:pic>
        <p:nvPicPr>
          <p:cNvPr id="17" name="Gráfico 16" descr="Pantalla de proyección con relleno sólido">
            <a:extLst>
              <a:ext uri="{FF2B5EF4-FFF2-40B4-BE49-F238E27FC236}">
                <a16:creationId xmlns:a16="http://schemas.microsoft.com/office/drawing/2014/main" id="{18ABF0AE-45E5-CB83-5571-76C24E4515A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59741" y="1717009"/>
            <a:ext cx="348235" cy="348235"/>
          </a:xfrm>
          <a:prstGeom prst="rect">
            <a:avLst/>
          </a:prstGeom>
        </p:spPr>
      </p:pic>
    </p:spTree>
    <p:extLst>
      <p:ext uri="{BB962C8B-B14F-4D97-AF65-F5344CB8AC3E}">
        <p14:creationId xmlns:p14="http://schemas.microsoft.com/office/powerpoint/2010/main" val="796515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a:extLst>
              <a:ext uri="{FF2B5EF4-FFF2-40B4-BE49-F238E27FC236}">
                <a16:creationId xmlns:a16="http://schemas.microsoft.com/office/drawing/2014/main" id="{A988B131-2432-338C-A2D2-C8EB5313AC99}"/>
              </a:ext>
            </a:extLst>
          </p:cNvPr>
          <p:cNvSpPr txBox="1"/>
          <p:nvPr/>
        </p:nvSpPr>
        <p:spPr>
          <a:xfrm>
            <a:off x="3460652" y="2309111"/>
            <a:ext cx="184731" cy="369332"/>
          </a:xfrm>
          <a:prstGeom prst="rect">
            <a:avLst/>
          </a:prstGeom>
          <a:noFill/>
        </p:spPr>
        <p:txBody>
          <a:bodyPr wrap="none" rtlCol="0">
            <a:spAutoFit/>
          </a:bodyPr>
          <a:lstStyle/>
          <a:p>
            <a:endParaRPr lang="es-CO" dirty="0"/>
          </a:p>
        </p:txBody>
      </p:sp>
      <p:sp>
        <p:nvSpPr>
          <p:cNvPr id="19" name="Diagrama de flujo: datos almacenados 18">
            <a:extLst>
              <a:ext uri="{FF2B5EF4-FFF2-40B4-BE49-F238E27FC236}">
                <a16:creationId xmlns:a16="http://schemas.microsoft.com/office/drawing/2014/main" id="{5F67BDA6-B57E-0CBD-B859-FCBA487FB6D4}"/>
              </a:ext>
            </a:extLst>
          </p:cNvPr>
          <p:cNvSpPr/>
          <p:nvPr/>
        </p:nvSpPr>
        <p:spPr>
          <a:xfrm>
            <a:off x="166687" y="229302"/>
            <a:ext cx="146093" cy="6319135"/>
          </a:xfrm>
          <a:prstGeom prst="flowChartOnlineStorage">
            <a:avLst/>
          </a:prstGeom>
          <a:gradFill flip="none" rotWithShape="1">
            <a:gsLst>
              <a:gs pos="28000">
                <a:srgbClr val="00CDA6"/>
              </a:gs>
              <a:gs pos="50000">
                <a:srgbClr val="00EBA9"/>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4" name="CuadroTexto 3">
            <a:extLst>
              <a:ext uri="{FF2B5EF4-FFF2-40B4-BE49-F238E27FC236}">
                <a16:creationId xmlns:a16="http://schemas.microsoft.com/office/drawing/2014/main" id="{A39F4F95-84F2-013B-3F50-8C3607C4D0B0}"/>
              </a:ext>
            </a:extLst>
          </p:cNvPr>
          <p:cNvSpPr txBox="1"/>
          <p:nvPr/>
        </p:nvSpPr>
        <p:spPr>
          <a:xfrm>
            <a:off x="166687" y="229302"/>
            <a:ext cx="12025313" cy="677621"/>
          </a:xfrm>
          <a:prstGeom prst="rect">
            <a:avLst/>
          </a:prstGeom>
          <a:solidFill>
            <a:srgbClr val="00EBA9"/>
          </a:solidFill>
        </p:spPr>
        <p:txBody>
          <a:bodyPr wrap="square">
            <a:spAutoFit/>
          </a:bodyPr>
          <a:lstStyle>
            <a:defPPr>
              <a:defRPr lang="es-CO"/>
            </a:defPPr>
            <a:lvl1pPr algn="ctr">
              <a:lnSpc>
                <a:spcPct val="150000"/>
              </a:lnSpc>
              <a:defRPr sz="2800" b="1" i="0">
                <a:solidFill>
                  <a:srgbClr val="000059"/>
                </a:solidFill>
                <a:effectLst/>
                <a:latin typeface="Poppins" panose="00000500000000000000" pitchFamily="2" charset="0"/>
              </a:defRPr>
            </a:lvl1pPr>
          </a:lstStyle>
          <a:p>
            <a:pPr algn="l"/>
            <a:r>
              <a:rPr lang="es-CO" dirty="0"/>
              <a:t> Anexo – Diccionario de datos</a:t>
            </a:r>
          </a:p>
        </p:txBody>
      </p:sp>
      <p:sp>
        <p:nvSpPr>
          <p:cNvPr id="5" name="CuadroTexto 4">
            <a:extLst>
              <a:ext uri="{FF2B5EF4-FFF2-40B4-BE49-F238E27FC236}">
                <a16:creationId xmlns:a16="http://schemas.microsoft.com/office/drawing/2014/main" id="{00865B18-DD5B-1D09-B29A-03620C84C3E8}"/>
              </a:ext>
            </a:extLst>
          </p:cNvPr>
          <p:cNvSpPr txBox="1"/>
          <p:nvPr/>
        </p:nvSpPr>
        <p:spPr>
          <a:xfrm>
            <a:off x="406303" y="1007395"/>
            <a:ext cx="11619009" cy="369332"/>
          </a:xfrm>
          <a:prstGeom prst="rect">
            <a:avLst/>
          </a:prstGeom>
          <a:noFill/>
        </p:spPr>
        <p:txBody>
          <a:bodyPr wrap="square" rtlCol="0">
            <a:spAutoFit/>
          </a:bodyPr>
          <a:lstStyle/>
          <a:p>
            <a:r>
              <a:rPr lang="es-CO" dirty="0">
                <a:solidFill>
                  <a:srgbClr val="000026"/>
                </a:solidFill>
                <a:latin typeface="Abadi" panose="020B0604020104020204" pitchFamily="34" charset="0"/>
              </a:rPr>
              <a:t>El </a:t>
            </a:r>
            <a:r>
              <a:rPr lang="es-CO" dirty="0" err="1">
                <a:solidFill>
                  <a:srgbClr val="000026"/>
                </a:solidFill>
                <a:latin typeface="Abadi" panose="020B0604020104020204" pitchFamily="34" charset="0"/>
              </a:rPr>
              <a:t>dataset</a:t>
            </a:r>
            <a:r>
              <a:rPr lang="es-CO" dirty="0">
                <a:solidFill>
                  <a:srgbClr val="000026"/>
                </a:solidFill>
                <a:latin typeface="Abadi" panose="020B0604020104020204" pitchFamily="34" charset="0"/>
              </a:rPr>
              <a:t> cuenta con 32 variables que es necesario clasificar y describir:</a:t>
            </a:r>
          </a:p>
        </p:txBody>
      </p:sp>
      <p:graphicFrame>
        <p:nvGraphicFramePr>
          <p:cNvPr id="3" name="Tabla 2">
            <a:extLst>
              <a:ext uri="{FF2B5EF4-FFF2-40B4-BE49-F238E27FC236}">
                <a16:creationId xmlns:a16="http://schemas.microsoft.com/office/drawing/2014/main" id="{D5D872B9-834A-F96C-F115-6840F35138BA}"/>
              </a:ext>
            </a:extLst>
          </p:cNvPr>
          <p:cNvGraphicFramePr>
            <a:graphicFrameLocks noGrp="1"/>
          </p:cNvGraphicFramePr>
          <p:nvPr/>
        </p:nvGraphicFramePr>
        <p:xfrm>
          <a:off x="2374900" y="2191544"/>
          <a:ext cx="7442199" cy="3619500"/>
        </p:xfrm>
        <a:graphic>
          <a:graphicData uri="http://schemas.openxmlformats.org/drawingml/2006/table">
            <a:tbl>
              <a:tblPr/>
              <a:tblGrid>
                <a:gridCol w="1421187">
                  <a:extLst>
                    <a:ext uri="{9D8B030D-6E8A-4147-A177-3AD203B41FA5}">
                      <a16:colId xmlns:a16="http://schemas.microsoft.com/office/drawing/2014/main" val="4197990059"/>
                    </a:ext>
                  </a:extLst>
                </a:gridCol>
                <a:gridCol w="2271362">
                  <a:extLst>
                    <a:ext uri="{9D8B030D-6E8A-4147-A177-3AD203B41FA5}">
                      <a16:colId xmlns:a16="http://schemas.microsoft.com/office/drawing/2014/main" val="1700495533"/>
                    </a:ext>
                  </a:extLst>
                </a:gridCol>
                <a:gridCol w="1246711">
                  <a:extLst>
                    <a:ext uri="{9D8B030D-6E8A-4147-A177-3AD203B41FA5}">
                      <a16:colId xmlns:a16="http://schemas.microsoft.com/office/drawing/2014/main" val="2843861668"/>
                    </a:ext>
                  </a:extLst>
                </a:gridCol>
                <a:gridCol w="2502939">
                  <a:extLst>
                    <a:ext uri="{9D8B030D-6E8A-4147-A177-3AD203B41FA5}">
                      <a16:colId xmlns:a16="http://schemas.microsoft.com/office/drawing/2014/main" val="789222160"/>
                    </a:ext>
                  </a:extLst>
                </a:gridCol>
              </a:tblGrid>
              <a:tr h="190500">
                <a:tc>
                  <a:txBody>
                    <a:bodyPr/>
                    <a:lstStyle/>
                    <a:p>
                      <a:pPr algn="l" fontAlgn="ctr"/>
                      <a:r>
                        <a:rPr lang="es-CO" sz="1100" b="1" i="0" u="none" strike="noStrike">
                          <a:solidFill>
                            <a:srgbClr val="1D174D"/>
                          </a:solidFill>
                          <a:effectLst/>
                          <a:latin typeface="Calibri" panose="020F0502020204030204" pitchFamily="34" charset="0"/>
                        </a:rPr>
                        <a:t> PoliceReportFiled</a:t>
                      </a:r>
                    </a:p>
                  </a:txBody>
                  <a:tcPr marL="9525" marR="9525" marT="9525"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ES" sz="1100" b="0" i="0" u="none" strike="noStrike">
                          <a:solidFill>
                            <a:srgbClr val="1D174D"/>
                          </a:solidFill>
                          <a:effectLst/>
                          <a:latin typeface="Calibri" panose="020F0502020204030204" pitchFamily="34" charset="0"/>
                        </a:rPr>
                        <a:t>Si fue denunciado a la policía.</a:t>
                      </a:r>
                    </a:p>
                  </a:txBody>
                  <a:tcPr marL="9525" marR="9525" marT="9525"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CO" sz="1100" b="0" i="0" u="none" strike="noStrike">
                          <a:solidFill>
                            <a:srgbClr val="1D174D"/>
                          </a:solidFill>
                          <a:effectLst/>
                          <a:latin typeface="Calibri" panose="020F0502020204030204" pitchFamily="34" charset="0"/>
                        </a:rPr>
                        <a:t>Categórica</a:t>
                      </a:r>
                    </a:p>
                  </a:txBody>
                  <a:tcPr marL="9525" marR="9525" marT="9525"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ctr"/>
                      <a:r>
                        <a:rPr lang="es-CO" sz="1100" b="0" i="0" u="none" strike="noStrike">
                          <a:solidFill>
                            <a:srgbClr val="1D174D"/>
                          </a:solidFill>
                          <a:effectLst/>
                          <a:latin typeface="Calibri" panose="020F0502020204030204" pitchFamily="34" charset="0"/>
                        </a:rPr>
                        <a:t>No, Yes</a:t>
                      </a:r>
                    </a:p>
                  </a:txBody>
                  <a:tcPr marL="9525" marR="9525" marT="9525"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452138822"/>
                  </a:ext>
                </a:extLst>
              </a:tr>
              <a:tr h="190500">
                <a:tc>
                  <a:txBody>
                    <a:bodyPr/>
                    <a:lstStyle/>
                    <a:p>
                      <a:pPr algn="l" fontAlgn="ctr"/>
                      <a:r>
                        <a:rPr lang="es-CO" sz="1100" b="1" i="0" u="none" strike="noStrike">
                          <a:solidFill>
                            <a:srgbClr val="1D174D"/>
                          </a:solidFill>
                          <a:effectLst/>
                          <a:latin typeface="Calibri" panose="020F0502020204030204" pitchFamily="34" charset="0"/>
                        </a:rPr>
                        <a:t> WitnessPresent</a:t>
                      </a:r>
                    </a:p>
                  </a:txBody>
                  <a:tcPr marL="9525" marR="9525" marT="9525"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CO" sz="1100" b="0" i="0" u="none" strike="noStrike">
                          <a:solidFill>
                            <a:srgbClr val="1D174D"/>
                          </a:solidFill>
                          <a:effectLst/>
                          <a:latin typeface="Calibri" panose="020F0502020204030204" pitchFamily="34" charset="0"/>
                        </a:rPr>
                        <a:t>Si hay testigos.</a:t>
                      </a:r>
                    </a:p>
                  </a:txBody>
                  <a:tcPr marL="9525" marR="9525" marT="9525"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CO" sz="1100" b="0" i="0" u="none" strike="noStrike">
                          <a:solidFill>
                            <a:srgbClr val="1D174D"/>
                          </a:solidFill>
                          <a:effectLst/>
                          <a:latin typeface="Calibri" panose="020F0502020204030204" pitchFamily="34" charset="0"/>
                        </a:rPr>
                        <a:t>Categórica</a:t>
                      </a:r>
                    </a:p>
                  </a:txBody>
                  <a:tcPr marL="9525" marR="9525" marT="9525"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ctr"/>
                      <a:r>
                        <a:rPr lang="es-CO" sz="1100" b="0" i="0" u="none" strike="noStrike">
                          <a:solidFill>
                            <a:srgbClr val="1D174D"/>
                          </a:solidFill>
                          <a:effectLst/>
                          <a:latin typeface="Calibri" panose="020F0502020204030204" pitchFamily="34" charset="0"/>
                        </a:rPr>
                        <a:t>No, Yes</a:t>
                      </a:r>
                    </a:p>
                  </a:txBody>
                  <a:tcPr marL="9525" marR="9525" marT="9525"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4073927996"/>
                  </a:ext>
                </a:extLst>
              </a:tr>
              <a:tr h="1143000">
                <a:tc>
                  <a:txBody>
                    <a:bodyPr/>
                    <a:lstStyle/>
                    <a:p>
                      <a:pPr algn="l" fontAlgn="ctr"/>
                      <a:r>
                        <a:rPr lang="es-CO" sz="1100" b="1" i="0" u="none" strike="noStrike">
                          <a:solidFill>
                            <a:srgbClr val="1D174D"/>
                          </a:solidFill>
                          <a:effectLst/>
                          <a:latin typeface="Calibri" panose="020F0502020204030204" pitchFamily="34" charset="0"/>
                        </a:rPr>
                        <a:t> AgentType</a:t>
                      </a:r>
                    </a:p>
                  </a:txBody>
                  <a:tcPr marL="9525" marR="9525" marT="9525"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ES" sz="1100" b="0" i="0" u="none" strike="noStrike">
                          <a:solidFill>
                            <a:srgbClr val="1D174D"/>
                          </a:solidFill>
                          <a:effectLst/>
                          <a:latin typeface="Calibri" panose="020F0502020204030204" pitchFamily="34" charset="0"/>
                        </a:rPr>
                        <a:t>Internos son cuando el fraude es realizado por personas trabajando en la empresa de seguros. Externos son los fraudes en los que el seguro es engañado por personas independientes</a:t>
                      </a:r>
                    </a:p>
                  </a:txBody>
                  <a:tcPr marL="9525" marR="9525" marT="9525"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CO" sz="1100" b="0" i="0" u="none" strike="noStrike">
                          <a:solidFill>
                            <a:srgbClr val="1D174D"/>
                          </a:solidFill>
                          <a:effectLst/>
                          <a:latin typeface="Calibri" panose="020F0502020204030204" pitchFamily="34" charset="0"/>
                        </a:rPr>
                        <a:t>Categórica</a:t>
                      </a:r>
                    </a:p>
                  </a:txBody>
                  <a:tcPr marL="9525" marR="9525" marT="9525"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ctr"/>
                      <a:r>
                        <a:rPr lang="es-CO" sz="1100" b="0" i="0" u="none" strike="noStrike">
                          <a:solidFill>
                            <a:srgbClr val="1D174D"/>
                          </a:solidFill>
                          <a:effectLst/>
                          <a:latin typeface="Calibri" panose="020F0502020204030204" pitchFamily="34" charset="0"/>
                        </a:rPr>
                        <a:t>External, Internal</a:t>
                      </a:r>
                    </a:p>
                  </a:txBody>
                  <a:tcPr marL="9525" marR="9525" marT="9525"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4158394534"/>
                  </a:ext>
                </a:extLst>
              </a:tr>
              <a:tr h="762000">
                <a:tc>
                  <a:txBody>
                    <a:bodyPr/>
                    <a:lstStyle/>
                    <a:p>
                      <a:pPr algn="l" fontAlgn="ctr"/>
                      <a:r>
                        <a:rPr lang="es-CO" sz="1100" b="1" i="0" u="none" strike="noStrike">
                          <a:solidFill>
                            <a:srgbClr val="1D174D"/>
                          </a:solidFill>
                          <a:effectLst/>
                          <a:latin typeface="Calibri" panose="020F0502020204030204" pitchFamily="34" charset="0"/>
                        </a:rPr>
                        <a:t> NumberOfSuppliments</a:t>
                      </a:r>
                    </a:p>
                  </a:txBody>
                  <a:tcPr marL="9525" marR="9525" marT="9525"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ES" sz="1100" b="0" i="0" u="none" strike="noStrike">
                          <a:solidFill>
                            <a:srgbClr val="1D174D"/>
                          </a:solidFill>
                          <a:effectLst/>
                          <a:latin typeface="Calibri" panose="020F0502020204030204" pitchFamily="34" charset="0"/>
                        </a:rPr>
                        <a:t>Son daños al vehículo no registrados a la hora de la denuncia, daños extras que no se ven por el exterior.</a:t>
                      </a:r>
                    </a:p>
                  </a:txBody>
                  <a:tcPr marL="9525" marR="9525" marT="9525"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CO" sz="1100" b="0" i="0" u="none" strike="noStrike">
                          <a:solidFill>
                            <a:srgbClr val="1D174D"/>
                          </a:solidFill>
                          <a:effectLst/>
                          <a:latin typeface="Calibri" panose="020F0502020204030204" pitchFamily="34" charset="0"/>
                        </a:rPr>
                        <a:t>Categórica</a:t>
                      </a:r>
                    </a:p>
                  </a:txBody>
                  <a:tcPr marL="9525" marR="9525" marT="9525"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ctr"/>
                      <a:r>
                        <a:rPr lang="en-US" sz="1100" b="0" i="0" u="none" strike="noStrike">
                          <a:solidFill>
                            <a:srgbClr val="1D174D"/>
                          </a:solidFill>
                          <a:effectLst/>
                          <a:latin typeface="Calibri" panose="020F0502020204030204" pitchFamily="34" charset="0"/>
                        </a:rPr>
                        <a:t>none</a:t>
                      </a:r>
                      <a:br>
                        <a:rPr lang="en-US" sz="1100" b="0" i="0" u="none" strike="noStrike">
                          <a:solidFill>
                            <a:srgbClr val="1D174D"/>
                          </a:solidFill>
                          <a:effectLst/>
                          <a:latin typeface="Calibri" panose="020F0502020204030204" pitchFamily="34" charset="0"/>
                        </a:rPr>
                      </a:br>
                      <a:r>
                        <a:rPr lang="en-US" sz="1100" b="0" i="0" u="none" strike="noStrike">
                          <a:solidFill>
                            <a:srgbClr val="1D174D"/>
                          </a:solidFill>
                          <a:effectLst/>
                          <a:latin typeface="Calibri" panose="020F0502020204030204" pitchFamily="34" charset="0"/>
                        </a:rPr>
                        <a:t>more than 5</a:t>
                      </a:r>
                      <a:br>
                        <a:rPr lang="en-US" sz="1100" b="0" i="0" u="none" strike="noStrike">
                          <a:solidFill>
                            <a:srgbClr val="1D174D"/>
                          </a:solidFill>
                          <a:effectLst/>
                          <a:latin typeface="Calibri" panose="020F0502020204030204" pitchFamily="34" charset="0"/>
                        </a:rPr>
                      </a:br>
                      <a:r>
                        <a:rPr lang="en-US" sz="1100" b="0" i="0" u="none" strike="noStrike">
                          <a:solidFill>
                            <a:srgbClr val="1D174D"/>
                          </a:solidFill>
                          <a:effectLst/>
                          <a:latin typeface="Calibri" panose="020F0502020204030204" pitchFamily="34" charset="0"/>
                        </a:rPr>
                        <a:t>1 to 2</a:t>
                      </a:r>
                      <a:br>
                        <a:rPr lang="en-US" sz="1100" b="0" i="0" u="none" strike="noStrike">
                          <a:solidFill>
                            <a:srgbClr val="1D174D"/>
                          </a:solidFill>
                          <a:effectLst/>
                          <a:latin typeface="Calibri" panose="020F0502020204030204" pitchFamily="34" charset="0"/>
                        </a:rPr>
                      </a:br>
                      <a:r>
                        <a:rPr lang="en-US" sz="1100" b="0" i="0" u="none" strike="noStrike">
                          <a:solidFill>
                            <a:srgbClr val="1D174D"/>
                          </a:solidFill>
                          <a:effectLst/>
                          <a:latin typeface="Calibri" panose="020F0502020204030204" pitchFamily="34" charset="0"/>
                        </a:rPr>
                        <a:t>3 to 5</a:t>
                      </a:r>
                    </a:p>
                  </a:txBody>
                  <a:tcPr marL="9525" marR="9525" marT="9525"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621236126"/>
                  </a:ext>
                </a:extLst>
              </a:tr>
              <a:tr h="952500">
                <a:tc>
                  <a:txBody>
                    <a:bodyPr/>
                    <a:lstStyle/>
                    <a:p>
                      <a:pPr algn="l" fontAlgn="ctr"/>
                      <a:r>
                        <a:rPr lang="es-CO" sz="1100" b="1" i="0" u="none" strike="noStrike">
                          <a:solidFill>
                            <a:srgbClr val="1D174D"/>
                          </a:solidFill>
                          <a:effectLst/>
                          <a:latin typeface="Calibri" panose="020F0502020204030204" pitchFamily="34" charset="0"/>
                        </a:rPr>
                        <a:t> NumberOfCars</a:t>
                      </a:r>
                    </a:p>
                  </a:txBody>
                  <a:tcPr marL="9525" marR="9525" marT="9525"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ES" sz="1100" b="0" i="0" u="none" strike="noStrike">
                          <a:solidFill>
                            <a:srgbClr val="1D174D"/>
                          </a:solidFill>
                          <a:effectLst/>
                          <a:latin typeface="Calibri" panose="020F0502020204030204" pitchFamily="34" charset="0"/>
                        </a:rPr>
                        <a:t>Número de autos involucrados en el accidente.</a:t>
                      </a:r>
                    </a:p>
                  </a:txBody>
                  <a:tcPr marL="9525" marR="9525" marT="9525"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CO" sz="1100" b="0" i="0" u="none" strike="noStrike">
                          <a:solidFill>
                            <a:srgbClr val="1D174D"/>
                          </a:solidFill>
                          <a:effectLst/>
                          <a:latin typeface="Calibri" panose="020F0502020204030204" pitchFamily="34" charset="0"/>
                        </a:rPr>
                        <a:t>Categórica</a:t>
                      </a:r>
                    </a:p>
                  </a:txBody>
                  <a:tcPr marL="9525" marR="9525" marT="9525"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ctr"/>
                      <a:r>
                        <a:rPr lang="en-US" sz="1100" b="0" i="0" u="none" strike="noStrike">
                          <a:solidFill>
                            <a:srgbClr val="1D174D"/>
                          </a:solidFill>
                          <a:effectLst/>
                          <a:latin typeface="Calibri" panose="020F0502020204030204" pitchFamily="34" charset="0"/>
                        </a:rPr>
                        <a:t>1 vehicle</a:t>
                      </a:r>
                      <a:br>
                        <a:rPr lang="en-US" sz="1100" b="0" i="0" u="none" strike="noStrike">
                          <a:solidFill>
                            <a:srgbClr val="1D174D"/>
                          </a:solidFill>
                          <a:effectLst/>
                          <a:latin typeface="Calibri" panose="020F0502020204030204" pitchFamily="34" charset="0"/>
                        </a:rPr>
                      </a:br>
                      <a:r>
                        <a:rPr lang="en-US" sz="1100" b="0" i="0" u="none" strike="noStrike">
                          <a:solidFill>
                            <a:srgbClr val="1D174D"/>
                          </a:solidFill>
                          <a:effectLst/>
                          <a:latin typeface="Calibri" panose="020F0502020204030204" pitchFamily="34" charset="0"/>
                        </a:rPr>
                        <a:t>2 vehicles</a:t>
                      </a:r>
                      <a:br>
                        <a:rPr lang="en-US" sz="1100" b="0" i="0" u="none" strike="noStrike">
                          <a:solidFill>
                            <a:srgbClr val="1D174D"/>
                          </a:solidFill>
                          <a:effectLst/>
                          <a:latin typeface="Calibri" panose="020F0502020204030204" pitchFamily="34" charset="0"/>
                        </a:rPr>
                      </a:br>
                      <a:r>
                        <a:rPr lang="en-US" sz="1100" b="0" i="0" u="none" strike="noStrike">
                          <a:solidFill>
                            <a:srgbClr val="1D174D"/>
                          </a:solidFill>
                          <a:effectLst/>
                          <a:latin typeface="Calibri" panose="020F0502020204030204" pitchFamily="34" charset="0"/>
                        </a:rPr>
                        <a:t>3 to 4</a:t>
                      </a:r>
                      <a:br>
                        <a:rPr lang="en-US" sz="1100" b="0" i="0" u="none" strike="noStrike">
                          <a:solidFill>
                            <a:srgbClr val="1D174D"/>
                          </a:solidFill>
                          <a:effectLst/>
                          <a:latin typeface="Calibri" panose="020F0502020204030204" pitchFamily="34" charset="0"/>
                        </a:rPr>
                      </a:br>
                      <a:r>
                        <a:rPr lang="en-US" sz="1100" b="0" i="0" u="none" strike="noStrike">
                          <a:solidFill>
                            <a:srgbClr val="1D174D"/>
                          </a:solidFill>
                          <a:effectLst/>
                          <a:latin typeface="Calibri" panose="020F0502020204030204" pitchFamily="34" charset="0"/>
                        </a:rPr>
                        <a:t>5 to 8</a:t>
                      </a:r>
                      <a:br>
                        <a:rPr lang="en-US" sz="1100" b="0" i="0" u="none" strike="noStrike">
                          <a:solidFill>
                            <a:srgbClr val="1D174D"/>
                          </a:solidFill>
                          <a:effectLst/>
                          <a:latin typeface="Calibri" panose="020F0502020204030204" pitchFamily="34" charset="0"/>
                        </a:rPr>
                      </a:br>
                      <a:r>
                        <a:rPr lang="en-US" sz="1100" b="0" i="0" u="none" strike="noStrike">
                          <a:solidFill>
                            <a:srgbClr val="1D174D"/>
                          </a:solidFill>
                          <a:effectLst/>
                          <a:latin typeface="Calibri" panose="020F0502020204030204" pitchFamily="34" charset="0"/>
                        </a:rPr>
                        <a:t>more than 8</a:t>
                      </a:r>
                    </a:p>
                  </a:txBody>
                  <a:tcPr marL="9525" marR="9525" marT="9525"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081956669"/>
                  </a:ext>
                </a:extLst>
              </a:tr>
              <a:tr h="190500">
                <a:tc>
                  <a:txBody>
                    <a:bodyPr/>
                    <a:lstStyle/>
                    <a:p>
                      <a:pPr algn="l" fontAlgn="ctr"/>
                      <a:r>
                        <a:rPr lang="es-CO" sz="1100" b="1" i="0" u="none" strike="noStrike">
                          <a:solidFill>
                            <a:srgbClr val="1D174D"/>
                          </a:solidFill>
                          <a:effectLst/>
                          <a:latin typeface="Calibri" panose="020F0502020204030204" pitchFamily="34" charset="0"/>
                        </a:rPr>
                        <a:t> Year</a:t>
                      </a:r>
                    </a:p>
                  </a:txBody>
                  <a:tcPr marL="9525" marR="9525" marT="9525"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ES" sz="1100" b="0" i="0" u="none" strike="noStrike">
                          <a:solidFill>
                            <a:srgbClr val="1D174D"/>
                          </a:solidFill>
                          <a:effectLst/>
                          <a:latin typeface="Calibri" panose="020F0502020204030204" pitchFamily="34" charset="0"/>
                        </a:rPr>
                        <a:t>Año en el que ocurrió el accidente.</a:t>
                      </a:r>
                    </a:p>
                  </a:txBody>
                  <a:tcPr marL="9525" marR="9525" marT="9525"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CO" sz="1100" b="0" i="0" u="none" strike="noStrike">
                          <a:solidFill>
                            <a:srgbClr val="1D174D"/>
                          </a:solidFill>
                          <a:effectLst/>
                          <a:latin typeface="Calibri" panose="020F0502020204030204" pitchFamily="34" charset="0"/>
                        </a:rPr>
                        <a:t>Categórica</a:t>
                      </a:r>
                    </a:p>
                  </a:txBody>
                  <a:tcPr marL="9525" marR="9525" marT="9525"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ctr"/>
                      <a:r>
                        <a:rPr lang="es-CO" sz="1100" b="0" i="0" u="none" strike="noStrike">
                          <a:solidFill>
                            <a:srgbClr val="1D174D"/>
                          </a:solidFill>
                          <a:effectLst/>
                          <a:latin typeface="Calibri" panose="020F0502020204030204" pitchFamily="34" charset="0"/>
                        </a:rPr>
                        <a:t>1994, 1995, 1996</a:t>
                      </a:r>
                    </a:p>
                  </a:txBody>
                  <a:tcPr marL="9525" marR="9525" marT="9525"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90574891"/>
                  </a:ext>
                </a:extLst>
              </a:tr>
              <a:tr h="190500">
                <a:tc>
                  <a:txBody>
                    <a:bodyPr/>
                    <a:lstStyle/>
                    <a:p>
                      <a:pPr algn="l" fontAlgn="ctr"/>
                      <a:r>
                        <a:rPr lang="es-CO" sz="1100" b="1" i="0" u="none" strike="noStrike">
                          <a:solidFill>
                            <a:srgbClr val="1D174D"/>
                          </a:solidFill>
                          <a:effectLst/>
                          <a:latin typeface="Calibri" panose="020F0502020204030204" pitchFamily="34" charset="0"/>
                        </a:rPr>
                        <a:t> BasePolicy</a:t>
                      </a:r>
                    </a:p>
                  </a:txBody>
                  <a:tcPr marL="9525" marR="9525" marT="9525"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CO" sz="1100" b="0" i="0" u="none" strike="noStrike">
                          <a:solidFill>
                            <a:srgbClr val="1D174D"/>
                          </a:solidFill>
                          <a:effectLst/>
                          <a:latin typeface="Calibri" panose="020F0502020204030204" pitchFamily="34" charset="0"/>
                        </a:rPr>
                        <a:t>Tipo de seguro, igual a PolicyType.</a:t>
                      </a:r>
                    </a:p>
                  </a:txBody>
                  <a:tcPr marL="9525" marR="9525" marT="9525"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l" fontAlgn="ctr"/>
                      <a:r>
                        <a:rPr lang="es-CO" sz="1100" b="0" i="0" u="none" strike="noStrike">
                          <a:solidFill>
                            <a:srgbClr val="1D174D"/>
                          </a:solidFill>
                          <a:effectLst/>
                          <a:latin typeface="Calibri" panose="020F0502020204030204" pitchFamily="34" charset="0"/>
                        </a:rPr>
                        <a:t>Categórica</a:t>
                      </a:r>
                    </a:p>
                  </a:txBody>
                  <a:tcPr marL="9525" marR="9525" marT="9525"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tc>
                  <a:txBody>
                    <a:bodyPr/>
                    <a:lstStyle/>
                    <a:p>
                      <a:pPr algn="ctr" fontAlgn="ctr"/>
                      <a:r>
                        <a:rPr lang="es-CO" sz="1100" b="0" i="0" u="none" strike="noStrike" dirty="0" err="1">
                          <a:solidFill>
                            <a:srgbClr val="1D174D"/>
                          </a:solidFill>
                          <a:effectLst/>
                          <a:latin typeface="Calibri" panose="020F0502020204030204" pitchFamily="34" charset="0"/>
                        </a:rPr>
                        <a:t>Collision</a:t>
                      </a:r>
                      <a:r>
                        <a:rPr lang="es-CO" sz="1100" b="0" i="0" u="none" strike="noStrike" dirty="0">
                          <a:solidFill>
                            <a:srgbClr val="1D174D"/>
                          </a:solidFill>
                          <a:effectLst/>
                          <a:latin typeface="Calibri" panose="020F0502020204030204" pitchFamily="34" charset="0"/>
                        </a:rPr>
                        <a:t>, </a:t>
                      </a:r>
                      <a:r>
                        <a:rPr lang="es-CO" sz="1100" b="0" i="0" u="none" strike="noStrike" dirty="0" err="1">
                          <a:solidFill>
                            <a:srgbClr val="1D174D"/>
                          </a:solidFill>
                          <a:effectLst/>
                          <a:latin typeface="Calibri" panose="020F0502020204030204" pitchFamily="34" charset="0"/>
                        </a:rPr>
                        <a:t>Liability</a:t>
                      </a:r>
                      <a:r>
                        <a:rPr lang="es-CO" sz="1100" b="0" i="0" u="none" strike="noStrike" dirty="0">
                          <a:solidFill>
                            <a:srgbClr val="1D174D"/>
                          </a:solidFill>
                          <a:effectLst/>
                          <a:latin typeface="Calibri" panose="020F0502020204030204" pitchFamily="34" charset="0"/>
                        </a:rPr>
                        <a:t>, </a:t>
                      </a:r>
                      <a:r>
                        <a:rPr lang="es-CO" sz="1100" b="0" i="0" u="none" strike="noStrike" dirty="0" err="1">
                          <a:solidFill>
                            <a:srgbClr val="1D174D"/>
                          </a:solidFill>
                          <a:effectLst/>
                          <a:latin typeface="Calibri" panose="020F0502020204030204" pitchFamily="34" charset="0"/>
                        </a:rPr>
                        <a:t>All</a:t>
                      </a:r>
                      <a:r>
                        <a:rPr lang="es-CO" sz="1100" b="0" i="0" u="none" strike="noStrike" dirty="0">
                          <a:solidFill>
                            <a:srgbClr val="1D174D"/>
                          </a:solidFill>
                          <a:effectLst/>
                          <a:latin typeface="Calibri" panose="020F0502020204030204" pitchFamily="34" charset="0"/>
                        </a:rPr>
                        <a:t> </a:t>
                      </a:r>
                      <a:r>
                        <a:rPr lang="es-CO" sz="1100" b="0" i="0" u="none" strike="noStrike" dirty="0" err="1">
                          <a:solidFill>
                            <a:srgbClr val="1D174D"/>
                          </a:solidFill>
                          <a:effectLst/>
                          <a:latin typeface="Calibri" panose="020F0502020204030204" pitchFamily="34" charset="0"/>
                        </a:rPr>
                        <a:t>Perils</a:t>
                      </a:r>
                      <a:endParaRPr lang="es-CO" sz="1100" b="0" i="0" u="none" strike="noStrike" dirty="0">
                        <a:solidFill>
                          <a:srgbClr val="1D174D"/>
                        </a:solidFill>
                        <a:effectLst/>
                        <a:latin typeface="Calibri" panose="020F0502020204030204" pitchFamily="34" charset="0"/>
                      </a:endParaRPr>
                    </a:p>
                  </a:txBody>
                  <a:tcPr marL="9525" marR="9525" marT="9525"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2934583699"/>
                  </a:ext>
                </a:extLst>
              </a:tr>
            </a:tbl>
          </a:graphicData>
        </a:graphic>
      </p:graphicFrame>
    </p:spTree>
    <p:extLst>
      <p:ext uri="{BB962C8B-B14F-4D97-AF65-F5344CB8AC3E}">
        <p14:creationId xmlns:p14="http://schemas.microsoft.com/office/powerpoint/2010/main" val="1520250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a:extLst>
              <a:ext uri="{FF2B5EF4-FFF2-40B4-BE49-F238E27FC236}">
                <a16:creationId xmlns:a16="http://schemas.microsoft.com/office/drawing/2014/main" id="{A988B131-2432-338C-A2D2-C8EB5313AC99}"/>
              </a:ext>
            </a:extLst>
          </p:cNvPr>
          <p:cNvSpPr txBox="1"/>
          <p:nvPr/>
        </p:nvSpPr>
        <p:spPr>
          <a:xfrm>
            <a:off x="3460652" y="2309111"/>
            <a:ext cx="184731" cy="369332"/>
          </a:xfrm>
          <a:prstGeom prst="rect">
            <a:avLst/>
          </a:prstGeom>
          <a:noFill/>
        </p:spPr>
        <p:txBody>
          <a:bodyPr wrap="none" rtlCol="0">
            <a:spAutoFit/>
          </a:bodyPr>
          <a:lstStyle/>
          <a:p>
            <a:endParaRPr lang="es-CO" dirty="0"/>
          </a:p>
        </p:txBody>
      </p:sp>
      <p:sp>
        <p:nvSpPr>
          <p:cNvPr id="19" name="Diagrama de flujo: datos almacenados 18">
            <a:extLst>
              <a:ext uri="{FF2B5EF4-FFF2-40B4-BE49-F238E27FC236}">
                <a16:creationId xmlns:a16="http://schemas.microsoft.com/office/drawing/2014/main" id="{5F67BDA6-B57E-0CBD-B859-FCBA487FB6D4}"/>
              </a:ext>
            </a:extLst>
          </p:cNvPr>
          <p:cNvSpPr/>
          <p:nvPr/>
        </p:nvSpPr>
        <p:spPr>
          <a:xfrm>
            <a:off x="461965" y="1708947"/>
            <a:ext cx="525094" cy="1849842"/>
          </a:xfrm>
          <a:prstGeom prst="flowChartOnlineStorage">
            <a:avLst/>
          </a:prstGeom>
          <a:gradFill flip="none" rotWithShape="1">
            <a:gsLst>
              <a:gs pos="28000">
                <a:srgbClr val="00CDA6"/>
              </a:gs>
              <a:gs pos="50000">
                <a:srgbClr val="00EBA9"/>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0" name="Diagrama de flujo: datos almacenados 19">
            <a:extLst>
              <a:ext uri="{FF2B5EF4-FFF2-40B4-BE49-F238E27FC236}">
                <a16:creationId xmlns:a16="http://schemas.microsoft.com/office/drawing/2014/main" id="{4A3B10C1-F008-8126-E73C-AA29BD94043D}"/>
              </a:ext>
            </a:extLst>
          </p:cNvPr>
          <p:cNvSpPr/>
          <p:nvPr/>
        </p:nvSpPr>
        <p:spPr>
          <a:xfrm rot="16200000">
            <a:off x="6089959" y="-2402356"/>
            <a:ext cx="541370" cy="11662712"/>
          </a:xfrm>
          <a:prstGeom prst="flowChartOnlineStorage">
            <a:avLst/>
          </a:prstGeom>
          <a:gradFill flip="none" rotWithShape="1">
            <a:gsLst>
              <a:gs pos="57000">
                <a:srgbClr val="00CDA6"/>
              </a:gs>
              <a:gs pos="30000">
                <a:srgbClr val="68DFE7"/>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3" name="CuadroTexto 12">
            <a:extLst>
              <a:ext uri="{FF2B5EF4-FFF2-40B4-BE49-F238E27FC236}">
                <a16:creationId xmlns:a16="http://schemas.microsoft.com/office/drawing/2014/main" id="{168D1A3C-088B-2520-66D3-6923E4742F31}"/>
              </a:ext>
            </a:extLst>
          </p:cNvPr>
          <p:cNvSpPr txBox="1"/>
          <p:nvPr/>
        </p:nvSpPr>
        <p:spPr>
          <a:xfrm>
            <a:off x="7928621" y="4007683"/>
            <a:ext cx="3863378" cy="426784"/>
          </a:xfrm>
          <a:prstGeom prst="rect">
            <a:avLst/>
          </a:prstGeom>
          <a:noFill/>
        </p:spPr>
        <p:txBody>
          <a:bodyPr wrap="square">
            <a:spAutoFit/>
          </a:bodyPr>
          <a:lstStyle>
            <a:defPPr>
              <a:defRPr lang="es-CO"/>
            </a:defPPr>
            <a:lvl1pPr algn="ctr">
              <a:lnSpc>
                <a:spcPct val="150000"/>
              </a:lnSpc>
              <a:defRPr sz="2800" b="1" i="0">
                <a:solidFill>
                  <a:srgbClr val="000059"/>
                </a:solidFill>
                <a:effectLst/>
                <a:latin typeface="Poppins" panose="00000500000000000000" pitchFamily="2" charset="0"/>
              </a:defRPr>
            </a:lvl1pPr>
          </a:lstStyle>
          <a:p>
            <a:r>
              <a:rPr lang="es-CO" sz="1600" dirty="0"/>
              <a:t>Soluciones financieras, pero justas</a:t>
            </a:r>
          </a:p>
        </p:txBody>
      </p:sp>
      <p:pic>
        <p:nvPicPr>
          <p:cNvPr id="21" name="Imagen 20" descr="Logotipo&#10;&#10;Descripción generada automáticamente">
            <a:extLst>
              <a:ext uri="{FF2B5EF4-FFF2-40B4-BE49-F238E27FC236}">
                <a16:creationId xmlns:a16="http://schemas.microsoft.com/office/drawing/2014/main" id="{FFCBF55D-FECB-5678-7335-68674FEBD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8381" y="3959363"/>
            <a:ext cx="915541" cy="768611"/>
          </a:xfrm>
          <a:prstGeom prst="rect">
            <a:avLst/>
          </a:prstGeom>
        </p:spPr>
      </p:pic>
      <p:sp>
        <p:nvSpPr>
          <p:cNvPr id="24" name="CuadroTexto 23">
            <a:extLst>
              <a:ext uri="{FF2B5EF4-FFF2-40B4-BE49-F238E27FC236}">
                <a16:creationId xmlns:a16="http://schemas.microsoft.com/office/drawing/2014/main" id="{E492A23E-86BF-2E31-13CD-A5AB95517E2F}"/>
              </a:ext>
            </a:extLst>
          </p:cNvPr>
          <p:cNvSpPr txBox="1"/>
          <p:nvPr/>
        </p:nvSpPr>
        <p:spPr>
          <a:xfrm>
            <a:off x="1230947" y="1708947"/>
            <a:ext cx="10833004" cy="1569660"/>
          </a:xfrm>
          <a:prstGeom prst="rect">
            <a:avLst/>
          </a:prstGeom>
          <a:noFill/>
        </p:spPr>
        <p:txBody>
          <a:bodyPr wrap="square">
            <a:spAutoFit/>
          </a:bodyPr>
          <a:lstStyle>
            <a:defPPr>
              <a:defRPr lang="es-CO"/>
            </a:defPPr>
            <a:lvl1pPr algn="ctr">
              <a:lnSpc>
                <a:spcPct val="150000"/>
              </a:lnSpc>
              <a:defRPr sz="1600" b="1" i="0">
                <a:solidFill>
                  <a:srgbClr val="000059"/>
                </a:solidFill>
                <a:effectLst/>
                <a:latin typeface="Poppins" panose="00000500000000000000" pitchFamily="2" charset="0"/>
              </a:defRPr>
            </a:lvl1pPr>
          </a:lstStyle>
          <a:p>
            <a:pPr>
              <a:lnSpc>
                <a:spcPct val="100000"/>
              </a:lnSpc>
            </a:pPr>
            <a:r>
              <a:rPr lang="es-ES" sz="4800" dirty="0"/>
              <a:t>Reducción de perdidas por fraude en las reclamaciones de siniestro</a:t>
            </a:r>
          </a:p>
        </p:txBody>
      </p:sp>
    </p:spTree>
    <p:extLst>
      <p:ext uri="{BB962C8B-B14F-4D97-AF65-F5344CB8AC3E}">
        <p14:creationId xmlns:p14="http://schemas.microsoft.com/office/powerpoint/2010/main" val="386267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a:extLst>
              <a:ext uri="{FF2B5EF4-FFF2-40B4-BE49-F238E27FC236}">
                <a16:creationId xmlns:a16="http://schemas.microsoft.com/office/drawing/2014/main" id="{A988B131-2432-338C-A2D2-C8EB5313AC99}"/>
              </a:ext>
            </a:extLst>
          </p:cNvPr>
          <p:cNvSpPr txBox="1"/>
          <p:nvPr/>
        </p:nvSpPr>
        <p:spPr>
          <a:xfrm>
            <a:off x="3460652" y="2309111"/>
            <a:ext cx="184731" cy="369332"/>
          </a:xfrm>
          <a:prstGeom prst="rect">
            <a:avLst/>
          </a:prstGeom>
          <a:noFill/>
        </p:spPr>
        <p:txBody>
          <a:bodyPr wrap="none" rtlCol="0">
            <a:spAutoFit/>
          </a:bodyPr>
          <a:lstStyle/>
          <a:p>
            <a:endParaRPr lang="es-CO" dirty="0"/>
          </a:p>
        </p:txBody>
      </p:sp>
      <p:sp>
        <p:nvSpPr>
          <p:cNvPr id="19" name="Diagrama de flujo: datos almacenados 18">
            <a:extLst>
              <a:ext uri="{FF2B5EF4-FFF2-40B4-BE49-F238E27FC236}">
                <a16:creationId xmlns:a16="http://schemas.microsoft.com/office/drawing/2014/main" id="{5F67BDA6-B57E-0CBD-B859-FCBA487FB6D4}"/>
              </a:ext>
            </a:extLst>
          </p:cNvPr>
          <p:cNvSpPr/>
          <p:nvPr/>
        </p:nvSpPr>
        <p:spPr>
          <a:xfrm>
            <a:off x="128049" y="0"/>
            <a:ext cx="184731" cy="6548437"/>
          </a:xfrm>
          <a:prstGeom prst="flowChartOnlineStorage">
            <a:avLst/>
          </a:prstGeom>
          <a:gradFill flip="none" rotWithShape="1">
            <a:gsLst>
              <a:gs pos="28000">
                <a:srgbClr val="00CDA6"/>
              </a:gs>
              <a:gs pos="50000">
                <a:srgbClr val="00EBA9"/>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 name="Rectángulo 1">
            <a:extLst>
              <a:ext uri="{FF2B5EF4-FFF2-40B4-BE49-F238E27FC236}">
                <a16:creationId xmlns:a16="http://schemas.microsoft.com/office/drawing/2014/main" id="{B4B7EB87-47AF-163E-2908-A64C22F3090B}"/>
              </a:ext>
            </a:extLst>
          </p:cNvPr>
          <p:cNvSpPr/>
          <p:nvPr/>
        </p:nvSpPr>
        <p:spPr>
          <a:xfrm>
            <a:off x="378974" y="457201"/>
            <a:ext cx="3200215" cy="175260"/>
          </a:xfrm>
          <a:prstGeom prst="rect">
            <a:avLst/>
          </a:prstGeom>
          <a:solidFill>
            <a:srgbClr val="68DF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Diagrama de flujo: datos almacenados 19">
            <a:extLst>
              <a:ext uri="{FF2B5EF4-FFF2-40B4-BE49-F238E27FC236}">
                <a16:creationId xmlns:a16="http://schemas.microsoft.com/office/drawing/2014/main" id="{4A3B10C1-F008-8126-E73C-AA29BD94043D}"/>
              </a:ext>
            </a:extLst>
          </p:cNvPr>
          <p:cNvSpPr/>
          <p:nvPr/>
        </p:nvSpPr>
        <p:spPr>
          <a:xfrm rot="16200000">
            <a:off x="6091715" y="486251"/>
            <a:ext cx="175259" cy="12025312"/>
          </a:xfrm>
          <a:prstGeom prst="flowChartOnlineStorage">
            <a:avLst/>
          </a:prstGeom>
          <a:gradFill flip="none" rotWithShape="1">
            <a:gsLst>
              <a:gs pos="57000">
                <a:srgbClr val="00CDA6"/>
              </a:gs>
              <a:gs pos="30000">
                <a:srgbClr val="68DFE7"/>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4" name="CuadroTexto 3">
            <a:extLst>
              <a:ext uri="{FF2B5EF4-FFF2-40B4-BE49-F238E27FC236}">
                <a16:creationId xmlns:a16="http://schemas.microsoft.com/office/drawing/2014/main" id="{A39F4F95-84F2-013B-3F50-8C3607C4D0B0}"/>
              </a:ext>
            </a:extLst>
          </p:cNvPr>
          <p:cNvSpPr txBox="1"/>
          <p:nvPr/>
        </p:nvSpPr>
        <p:spPr>
          <a:xfrm>
            <a:off x="248158" y="-38100"/>
            <a:ext cx="3397225" cy="677621"/>
          </a:xfrm>
          <a:prstGeom prst="rect">
            <a:avLst/>
          </a:prstGeom>
          <a:noFill/>
        </p:spPr>
        <p:txBody>
          <a:bodyPr wrap="square">
            <a:spAutoFit/>
          </a:bodyPr>
          <a:lstStyle>
            <a:defPPr>
              <a:defRPr lang="es-CO"/>
            </a:defPPr>
            <a:lvl1pPr algn="ctr">
              <a:lnSpc>
                <a:spcPct val="150000"/>
              </a:lnSpc>
              <a:defRPr sz="2800" b="1" i="0">
                <a:solidFill>
                  <a:srgbClr val="000059"/>
                </a:solidFill>
                <a:effectLst/>
                <a:latin typeface="Poppins" panose="00000500000000000000" pitchFamily="2" charset="0"/>
              </a:defRPr>
            </a:lvl1pPr>
          </a:lstStyle>
          <a:p>
            <a:r>
              <a:rPr lang="es-CO" dirty="0"/>
              <a:t>Caso de negocio</a:t>
            </a:r>
          </a:p>
        </p:txBody>
      </p:sp>
      <p:pic>
        <p:nvPicPr>
          <p:cNvPr id="5" name="Gráfico 4" descr="Carretera resbaladiza con relleno sólido">
            <a:extLst>
              <a:ext uri="{FF2B5EF4-FFF2-40B4-BE49-F238E27FC236}">
                <a16:creationId xmlns:a16="http://schemas.microsoft.com/office/drawing/2014/main" id="{685AF357-022E-7EDF-CD12-170FE48227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7100" y="1660503"/>
            <a:ext cx="2875401" cy="2875401"/>
          </a:xfrm>
          <a:prstGeom prst="rect">
            <a:avLst/>
          </a:prstGeom>
        </p:spPr>
      </p:pic>
      <p:sp>
        <p:nvSpPr>
          <p:cNvPr id="6" name="CuadroTexto 5">
            <a:extLst>
              <a:ext uri="{FF2B5EF4-FFF2-40B4-BE49-F238E27FC236}">
                <a16:creationId xmlns:a16="http://schemas.microsoft.com/office/drawing/2014/main" id="{8FC40084-65AD-C6C1-4303-412F919B4389}"/>
              </a:ext>
            </a:extLst>
          </p:cNvPr>
          <p:cNvSpPr txBox="1"/>
          <p:nvPr/>
        </p:nvSpPr>
        <p:spPr>
          <a:xfrm>
            <a:off x="4582118" y="1867053"/>
            <a:ext cx="6058055" cy="2130583"/>
          </a:xfrm>
          <a:prstGeom prst="rect">
            <a:avLst/>
          </a:prstGeom>
          <a:noFill/>
        </p:spPr>
        <p:txBody>
          <a:bodyPr wrap="square">
            <a:spAutoFit/>
          </a:bodyPr>
          <a:lstStyle>
            <a:defPPr>
              <a:defRPr lang="es-CO"/>
            </a:defPPr>
            <a:lvl1pPr algn="ctr">
              <a:lnSpc>
                <a:spcPct val="150000"/>
              </a:lnSpc>
              <a:defRPr sz="2800" b="1" i="0">
                <a:solidFill>
                  <a:srgbClr val="000059"/>
                </a:solidFill>
                <a:effectLst/>
                <a:latin typeface="Poppins" panose="00000500000000000000" pitchFamily="2" charset="0"/>
              </a:defRPr>
            </a:lvl1pPr>
          </a:lstStyle>
          <a:p>
            <a:pPr algn="just"/>
            <a:r>
              <a:rPr lang="es-CO" sz="1800" dirty="0"/>
              <a:t>El equipo de riesgo de R5 busca encontrar estrategias para reducir las pérdidas por fraude en las reclamaciones de siniestro ¿Qué recomendaciones podrías dar al equipo para lograr esta reducción? </a:t>
            </a:r>
          </a:p>
        </p:txBody>
      </p:sp>
    </p:spTree>
    <p:extLst>
      <p:ext uri="{BB962C8B-B14F-4D97-AF65-F5344CB8AC3E}">
        <p14:creationId xmlns:p14="http://schemas.microsoft.com/office/powerpoint/2010/main" val="3130733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iagrama de flujo: datos almacenados 18">
            <a:extLst>
              <a:ext uri="{FF2B5EF4-FFF2-40B4-BE49-F238E27FC236}">
                <a16:creationId xmlns:a16="http://schemas.microsoft.com/office/drawing/2014/main" id="{5F67BDA6-B57E-0CBD-B859-FCBA487FB6D4}"/>
              </a:ext>
            </a:extLst>
          </p:cNvPr>
          <p:cNvSpPr/>
          <p:nvPr/>
        </p:nvSpPr>
        <p:spPr>
          <a:xfrm>
            <a:off x="128049" y="0"/>
            <a:ext cx="184731" cy="6548437"/>
          </a:xfrm>
          <a:prstGeom prst="flowChartOnlineStorage">
            <a:avLst/>
          </a:prstGeom>
          <a:gradFill flip="none" rotWithShape="1">
            <a:gsLst>
              <a:gs pos="28000">
                <a:srgbClr val="00CDA6"/>
              </a:gs>
              <a:gs pos="50000">
                <a:srgbClr val="00EBA9"/>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0" name="Diagrama de flujo: datos almacenados 19">
            <a:extLst>
              <a:ext uri="{FF2B5EF4-FFF2-40B4-BE49-F238E27FC236}">
                <a16:creationId xmlns:a16="http://schemas.microsoft.com/office/drawing/2014/main" id="{4A3B10C1-F008-8126-E73C-AA29BD94043D}"/>
              </a:ext>
            </a:extLst>
          </p:cNvPr>
          <p:cNvSpPr/>
          <p:nvPr/>
        </p:nvSpPr>
        <p:spPr>
          <a:xfrm rot="16200000">
            <a:off x="6091715" y="486251"/>
            <a:ext cx="175259" cy="12025312"/>
          </a:xfrm>
          <a:prstGeom prst="flowChartOnlineStorage">
            <a:avLst/>
          </a:prstGeom>
          <a:gradFill flip="none" rotWithShape="1">
            <a:gsLst>
              <a:gs pos="57000">
                <a:srgbClr val="00CDA6"/>
              </a:gs>
              <a:gs pos="30000">
                <a:srgbClr val="68DFE7"/>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 name="Rectángulo 1">
            <a:extLst>
              <a:ext uri="{FF2B5EF4-FFF2-40B4-BE49-F238E27FC236}">
                <a16:creationId xmlns:a16="http://schemas.microsoft.com/office/drawing/2014/main" id="{3E25EDBD-CFA0-9642-CF1B-B3E355B71F72}"/>
              </a:ext>
            </a:extLst>
          </p:cNvPr>
          <p:cNvSpPr/>
          <p:nvPr/>
        </p:nvSpPr>
        <p:spPr>
          <a:xfrm>
            <a:off x="378975" y="445169"/>
            <a:ext cx="3519258" cy="187292"/>
          </a:xfrm>
          <a:prstGeom prst="rect">
            <a:avLst/>
          </a:prstGeom>
          <a:solidFill>
            <a:srgbClr val="68DF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CuadroTexto 2">
            <a:extLst>
              <a:ext uri="{FF2B5EF4-FFF2-40B4-BE49-F238E27FC236}">
                <a16:creationId xmlns:a16="http://schemas.microsoft.com/office/drawing/2014/main" id="{049A7314-B8C2-D1D2-A4DE-B7CCBFF939FD}"/>
              </a:ext>
            </a:extLst>
          </p:cNvPr>
          <p:cNvSpPr txBox="1"/>
          <p:nvPr/>
        </p:nvSpPr>
        <p:spPr>
          <a:xfrm>
            <a:off x="128049" y="0"/>
            <a:ext cx="4015257" cy="677621"/>
          </a:xfrm>
          <a:prstGeom prst="rect">
            <a:avLst/>
          </a:prstGeom>
          <a:noFill/>
        </p:spPr>
        <p:txBody>
          <a:bodyPr wrap="square">
            <a:spAutoFit/>
          </a:bodyPr>
          <a:lstStyle>
            <a:defPPr>
              <a:defRPr lang="es-CO"/>
            </a:defPPr>
            <a:lvl1pPr algn="ctr">
              <a:lnSpc>
                <a:spcPct val="150000"/>
              </a:lnSpc>
              <a:defRPr sz="2800" b="1" i="0">
                <a:solidFill>
                  <a:srgbClr val="000059"/>
                </a:solidFill>
                <a:effectLst/>
                <a:latin typeface="Poppins" panose="00000500000000000000" pitchFamily="2" charset="0"/>
              </a:defRPr>
            </a:lvl1pPr>
          </a:lstStyle>
          <a:p>
            <a:r>
              <a:rPr lang="es-CO" dirty="0"/>
              <a:t>Fases del proyecto</a:t>
            </a:r>
          </a:p>
        </p:txBody>
      </p:sp>
      <p:grpSp>
        <p:nvGrpSpPr>
          <p:cNvPr id="12" name="Grupo 11">
            <a:extLst>
              <a:ext uri="{FF2B5EF4-FFF2-40B4-BE49-F238E27FC236}">
                <a16:creationId xmlns:a16="http://schemas.microsoft.com/office/drawing/2014/main" id="{FD52711E-415C-DC9D-DC6D-6FB7D6409CC4}"/>
              </a:ext>
            </a:extLst>
          </p:cNvPr>
          <p:cNvGrpSpPr/>
          <p:nvPr/>
        </p:nvGrpSpPr>
        <p:grpSpPr>
          <a:xfrm>
            <a:off x="854242" y="2120056"/>
            <a:ext cx="9228221" cy="2308324"/>
            <a:chOff x="721895" y="1515978"/>
            <a:chExt cx="9228221" cy="2308324"/>
          </a:xfrm>
        </p:grpSpPr>
        <p:sp>
          <p:nvSpPr>
            <p:cNvPr id="16" name="CuadroTexto 15">
              <a:extLst>
                <a:ext uri="{FF2B5EF4-FFF2-40B4-BE49-F238E27FC236}">
                  <a16:creationId xmlns:a16="http://schemas.microsoft.com/office/drawing/2014/main" id="{A988B131-2432-338C-A2D2-C8EB5313AC99}"/>
                </a:ext>
              </a:extLst>
            </p:cNvPr>
            <p:cNvSpPr txBox="1"/>
            <p:nvPr/>
          </p:nvSpPr>
          <p:spPr>
            <a:xfrm>
              <a:off x="3460652" y="2309111"/>
              <a:ext cx="184731" cy="369332"/>
            </a:xfrm>
            <a:prstGeom prst="rect">
              <a:avLst/>
            </a:prstGeom>
            <a:noFill/>
          </p:spPr>
          <p:txBody>
            <a:bodyPr wrap="none" rtlCol="0">
              <a:spAutoFit/>
            </a:bodyPr>
            <a:lstStyle/>
            <a:p>
              <a:endParaRPr lang="es-CO" dirty="0"/>
            </a:p>
          </p:txBody>
        </p:sp>
        <p:sp>
          <p:nvSpPr>
            <p:cNvPr id="6" name="CuadroTexto 5">
              <a:extLst>
                <a:ext uri="{FF2B5EF4-FFF2-40B4-BE49-F238E27FC236}">
                  <a16:creationId xmlns:a16="http://schemas.microsoft.com/office/drawing/2014/main" id="{8C71B2A3-9309-4FD2-FFC8-C8799E6C52C5}"/>
                </a:ext>
              </a:extLst>
            </p:cNvPr>
            <p:cNvSpPr txBox="1"/>
            <p:nvPr/>
          </p:nvSpPr>
          <p:spPr>
            <a:xfrm>
              <a:off x="721895" y="1515978"/>
              <a:ext cx="2923488" cy="2308324"/>
            </a:xfrm>
            <a:prstGeom prst="homePlate">
              <a:avLst/>
            </a:prstGeom>
            <a:solidFill>
              <a:srgbClr val="68DFE7"/>
            </a:solidFill>
          </p:spPr>
          <p:txBody>
            <a:bodyPr wrap="square" rtlCol="0">
              <a:spAutoFit/>
            </a:bodyPr>
            <a:lstStyle/>
            <a:p>
              <a:r>
                <a:rPr lang="es-CO" sz="2400" b="1" dirty="0">
                  <a:solidFill>
                    <a:srgbClr val="000059"/>
                  </a:solidFill>
                </a:rPr>
                <a:t>Recopilación </a:t>
              </a:r>
            </a:p>
            <a:p>
              <a:r>
                <a:rPr lang="es-CO" sz="2400" b="1" dirty="0">
                  <a:solidFill>
                    <a:srgbClr val="000059"/>
                  </a:solidFill>
                </a:rPr>
                <a:t>de información, creación de bases de datos y carga de información.</a:t>
              </a:r>
            </a:p>
          </p:txBody>
        </p:sp>
        <p:sp>
          <p:nvSpPr>
            <p:cNvPr id="10" name="Flecha: cheurón 9">
              <a:extLst>
                <a:ext uri="{FF2B5EF4-FFF2-40B4-BE49-F238E27FC236}">
                  <a16:creationId xmlns:a16="http://schemas.microsoft.com/office/drawing/2014/main" id="{49E19405-9EB3-5EDF-E773-D68F5611BEEF}"/>
                </a:ext>
              </a:extLst>
            </p:cNvPr>
            <p:cNvSpPr/>
            <p:nvPr/>
          </p:nvSpPr>
          <p:spPr>
            <a:xfrm>
              <a:off x="2767264" y="1515978"/>
              <a:ext cx="4150894" cy="2308324"/>
            </a:xfrm>
            <a:prstGeom prst="chevron">
              <a:avLst>
                <a:gd name="adj" fmla="val 51478"/>
              </a:avLst>
            </a:prstGeom>
            <a:gradFill>
              <a:gsLst>
                <a:gs pos="78000">
                  <a:srgbClr val="00EBA9"/>
                </a:gs>
                <a:gs pos="39000">
                  <a:srgbClr val="68DFE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7" name="CuadroTexto 6">
              <a:extLst>
                <a:ext uri="{FF2B5EF4-FFF2-40B4-BE49-F238E27FC236}">
                  <a16:creationId xmlns:a16="http://schemas.microsoft.com/office/drawing/2014/main" id="{BE908955-C31D-D449-B5AE-400FCAA6EDD1}"/>
                </a:ext>
              </a:extLst>
            </p:cNvPr>
            <p:cNvSpPr txBox="1"/>
            <p:nvPr/>
          </p:nvSpPr>
          <p:spPr>
            <a:xfrm>
              <a:off x="3948803" y="1700644"/>
              <a:ext cx="2230541" cy="1938992"/>
            </a:xfrm>
            <a:prstGeom prst="rect">
              <a:avLst/>
            </a:prstGeom>
            <a:noFill/>
          </p:spPr>
          <p:txBody>
            <a:bodyPr wrap="square" rtlCol="0">
              <a:spAutoFit/>
            </a:bodyPr>
            <a:lstStyle/>
            <a:p>
              <a:r>
                <a:rPr lang="es-CO" sz="2400" dirty="0">
                  <a:ln>
                    <a:solidFill>
                      <a:srgbClr val="000059"/>
                    </a:solidFill>
                  </a:ln>
                </a:rPr>
                <a:t>Descripción y exploración de los datos para su debida transformación.</a:t>
              </a:r>
            </a:p>
          </p:txBody>
        </p:sp>
        <p:sp>
          <p:nvSpPr>
            <p:cNvPr id="11" name="Flecha: cheurón 10">
              <a:extLst>
                <a:ext uri="{FF2B5EF4-FFF2-40B4-BE49-F238E27FC236}">
                  <a16:creationId xmlns:a16="http://schemas.microsoft.com/office/drawing/2014/main" id="{5AF37394-D74F-8E3E-16DF-15699936A45A}"/>
                </a:ext>
              </a:extLst>
            </p:cNvPr>
            <p:cNvSpPr/>
            <p:nvPr/>
          </p:nvSpPr>
          <p:spPr>
            <a:xfrm>
              <a:off x="6153361" y="1515978"/>
              <a:ext cx="3796755" cy="2292001"/>
            </a:xfrm>
            <a:prstGeom prst="chevron">
              <a:avLst/>
            </a:prstGeom>
            <a:solidFill>
              <a:srgbClr val="00EB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8" name="CuadroTexto 7">
              <a:extLst>
                <a:ext uri="{FF2B5EF4-FFF2-40B4-BE49-F238E27FC236}">
                  <a16:creationId xmlns:a16="http://schemas.microsoft.com/office/drawing/2014/main" id="{7E84AE02-48DA-5FEA-71EB-43677C14151D}"/>
                </a:ext>
              </a:extLst>
            </p:cNvPr>
            <p:cNvSpPr txBox="1"/>
            <p:nvPr/>
          </p:nvSpPr>
          <p:spPr>
            <a:xfrm>
              <a:off x="7262501" y="1803350"/>
              <a:ext cx="2583902" cy="1569660"/>
            </a:xfrm>
            <a:prstGeom prst="rect">
              <a:avLst/>
            </a:prstGeom>
            <a:noFill/>
          </p:spPr>
          <p:txBody>
            <a:bodyPr wrap="square" rtlCol="0">
              <a:spAutoFit/>
            </a:bodyPr>
            <a:lstStyle/>
            <a:p>
              <a:r>
                <a:rPr lang="es-CO" sz="2400" dirty="0">
                  <a:ln>
                    <a:solidFill>
                      <a:srgbClr val="000059"/>
                    </a:solidFill>
                  </a:ln>
                </a:rPr>
                <a:t>Propuesta del modelo para predecir el fraude en siniestros.</a:t>
              </a:r>
            </a:p>
          </p:txBody>
        </p:sp>
      </p:grpSp>
      <p:pic>
        <p:nvPicPr>
          <p:cNvPr id="14" name="Gráfico 13" descr="Plano con relleno sólido">
            <a:extLst>
              <a:ext uri="{FF2B5EF4-FFF2-40B4-BE49-F238E27FC236}">
                <a16:creationId xmlns:a16="http://schemas.microsoft.com/office/drawing/2014/main" id="{088C9939-06DF-B4D6-B68C-3B684B7DC3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7042" y="1019019"/>
            <a:ext cx="914400" cy="914400"/>
          </a:xfrm>
          <a:prstGeom prst="rect">
            <a:avLst/>
          </a:prstGeom>
        </p:spPr>
      </p:pic>
    </p:spTree>
    <p:extLst>
      <p:ext uri="{BB962C8B-B14F-4D97-AF65-F5344CB8AC3E}">
        <p14:creationId xmlns:p14="http://schemas.microsoft.com/office/powerpoint/2010/main" val="369511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6F6C2084-176D-7980-BB75-C71D5139C527}"/>
              </a:ext>
            </a:extLst>
          </p:cNvPr>
          <p:cNvPicPr>
            <a:picLocks noChangeAspect="1"/>
          </p:cNvPicPr>
          <p:nvPr/>
        </p:nvPicPr>
        <p:blipFill>
          <a:blip r:embed="rId2"/>
          <a:stretch>
            <a:fillRect/>
          </a:stretch>
        </p:blipFill>
        <p:spPr>
          <a:xfrm>
            <a:off x="248158" y="1495601"/>
            <a:ext cx="6692969" cy="5001106"/>
          </a:xfrm>
          <a:prstGeom prst="rect">
            <a:avLst/>
          </a:prstGeom>
        </p:spPr>
      </p:pic>
      <p:sp>
        <p:nvSpPr>
          <p:cNvPr id="16" name="CuadroTexto 15">
            <a:extLst>
              <a:ext uri="{FF2B5EF4-FFF2-40B4-BE49-F238E27FC236}">
                <a16:creationId xmlns:a16="http://schemas.microsoft.com/office/drawing/2014/main" id="{A988B131-2432-338C-A2D2-C8EB5313AC99}"/>
              </a:ext>
            </a:extLst>
          </p:cNvPr>
          <p:cNvSpPr txBox="1"/>
          <p:nvPr/>
        </p:nvSpPr>
        <p:spPr>
          <a:xfrm>
            <a:off x="3460652" y="2309111"/>
            <a:ext cx="184731" cy="369332"/>
          </a:xfrm>
          <a:prstGeom prst="rect">
            <a:avLst/>
          </a:prstGeom>
          <a:noFill/>
        </p:spPr>
        <p:txBody>
          <a:bodyPr wrap="none" rtlCol="0">
            <a:spAutoFit/>
          </a:bodyPr>
          <a:lstStyle/>
          <a:p>
            <a:endParaRPr lang="es-CO" dirty="0"/>
          </a:p>
        </p:txBody>
      </p:sp>
      <p:sp>
        <p:nvSpPr>
          <p:cNvPr id="19" name="Diagrama de flujo: datos almacenados 18">
            <a:extLst>
              <a:ext uri="{FF2B5EF4-FFF2-40B4-BE49-F238E27FC236}">
                <a16:creationId xmlns:a16="http://schemas.microsoft.com/office/drawing/2014/main" id="{5F67BDA6-B57E-0CBD-B859-FCBA487FB6D4}"/>
              </a:ext>
            </a:extLst>
          </p:cNvPr>
          <p:cNvSpPr/>
          <p:nvPr/>
        </p:nvSpPr>
        <p:spPr>
          <a:xfrm>
            <a:off x="128049" y="0"/>
            <a:ext cx="184731" cy="6548437"/>
          </a:xfrm>
          <a:prstGeom prst="flowChartOnlineStorage">
            <a:avLst/>
          </a:prstGeom>
          <a:gradFill flip="none" rotWithShape="1">
            <a:gsLst>
              <a:gs pos="28000">
                <a:srgbClr val="00CDA6"/>
              </a:gs>
              <a:gs pos="50000">
                <a:srgbClr val="00EBA9"/>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0" name="Diagrama de flujo: datos almacenados 19">
            <a:extLst>
              <a:ext uri="{FF2B5EF4-FFF2-40B4-BE49-F238E27FC236}">
                <a16:creationId xmlns:a16="http://schemas.microsoft.com/office/drawing/2014/main" id="{4A3B10C1-F008-8126-E73C-AA29BD94043D}"/>
              </a:ext>
            </a:extLst>
          </p:cNvPr>
          <p:cNvSpPr/>
          <p:nvPr/>
        </p:nvSpPr>
        <p:spPr>
          <a:xfrm rot="16200000">
            <a:off x="6091715" y="486251"/>
            <a:ext cx="175259" cy="12025312"/>
          </a:xfrm>
          <a:prstGeom prst="flowChartOnlineStorage">
            <a:avLst/>
          </a:prstGeom>
          <a:gradFill flip="none" rotWithShape="1">
            <a:gsLst>
              <a:gs pos="57000">
                <a:srgbClr val="00CDA6"/>
              </a:gs>
              <a:gs pos="30000">
                <a:srgbClr val="68DFE7"/>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5" name="Gráfico 4" descr="Profesor con relleno sólido">
            <a:extLst>
              <a:ext uri="{FF2B5EF4-FFF2-40B4-BE49-F238E27FC236}">
                <a16:creationId xmlns:a16="http://schemas.microsoft.com/office/drawing/2014/main" id="{9105B303-7CD1-02F3-E905-A4BF756D20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7392" y="732673"/>
            <a:ext cx="635152" cy="635152"/>
          </a:xfrm>
          <a:prstGeom prst="rect">
            <a:avLst/>
          </a:prstGeom>
        </p:spPr>
      </p:pic>
      <p:sp>
        <p:nvSpPr>
          <p:cNvPr id="23" name="CuadroTexto 22">
            <a:extLst>
              <a:ext uri="{FF2B5EF4-FFF2-40B4-BE49-F238E27FC236}">
                <a16:creationId xmlns:a16="http://schemas.microsoft.com/office/drawing/2014/main" id="{3B3AD215-1EC8-DC75-F1F7-D206055DECE9}"/>
              </a:ext>
            </a:extLst>
          </p:cNvPr>
          <p:cNvSpPr txBox="1"/>
          <p:nvPr/>
        </p:nvSpPr>
        <p:spPr>
          <a:xfrm>
            <a:off x="7281123" y="1364050"/>
            <a:ext cx="4557835" cy="4262962"/>
          </a:xfrm>
          <a:prstGeom prst="rect">
            <a:avLst/>
          </a:prstGeom>
          <a:noFill/>
        </p:spPr>
        <p:txBody>
          <a:bodyPr wrap="square">
            <a:spAutoFit/>
          </a:bodyPr>
          <a:lstStyle>
            <a:defPPr>
              <a:defRPr lang="es-CO"/>
            </a:defPPr>
            <a:lvl1pPr algn="ctr">
              <a:lnSpc>
                <a:spcPct val="150000"/>
              </a:lnSpc>
              <a:defRPr sz="2800" b="1" i="0">
                <a:solidFill>
                  <a:srgbClr val="000059"/>
                </a:solidFill>
                <a:effectLst/>
                <a:latin typeface="Poppins" panose="00000500000000000000" pitchFamily="2" charset="0"/>
              </a:defRPr>
            </a:lvl1pPr>
          </a:lstStyle>
          <a:p>
            <a:pPr algn="just"/>
            <a:r>
              <a:rPr lang="es-ES" sz="1400" b="0" dirty="0">
                <a:solidFill>
                  <a:srgbClr val="000026"/>
                </a:solidFill>
              </a:rPr>
              <a:t>Un factor clave en el fraude es si el culpable fue el dueño del seguro u otro involucrado. Esto implica que las reclamaciones en las que el culpable es el dueño de la póliza podrían tener un mayor riesgo de fraude. Recomendación: Establecer procedimientos de verificación y validación más rigurosos para las reclamaciones en las que el culpable es el dueño de la póliza. Esto puede incluir la verificación de documentos y pruebas adicionales, así como la colaboración con las autoridades competentes en caso de sospecha de fraude.</a:t>
            </a:r>
          </a:p>
        </p:txBody>
      </p:sp>
      <p:sp>
        <p:nvSpPr>
          <p:cNvPr id="11" name="CuadroTexto 10">
            <a:extLst>
              <a:ext uri="{FF2B5EF4-FFF2-40B4-BE49-F238E27FC236}">
                <a16:creationId xmlns:a16="http://schemas.microsoft.com/office/drawing/2014/main" id="{FD7C7857-96CA-65CB-6828-654D48DC0784}"/>
              </a:ext>
            </a:extLst>
          </p:cNvPr>
          <p:cNvSpPr txBox="1"/>
          <p:nvPr/>
        </p:nvSpPr>
        <p:spPr>
          <a:xfrm>
            <a:off x="1042544" y="732673"/>
            <a:ext cx="4390432" cy="708143"/>
          </a:xfrm>
          <a:prstGeom prst="rect">
            <a:avLst/>
          </a:prstGeom>
          <a:noFill/>
        </p:spPr>
        <p:txBody>
          <a:bodyPr wrap="square">
            <a:spAutoFit/>
          </a:bodyPr>
          <a:lstStyle>
            <a:defPPr>
              <a:defRPr lang="es-CO"/>
            </a:defPPr>
            <a:lvl1pPr algn="ctr">
              <a:lnSpc>
                <a:spcPct val="150000"/>
              </a:lnSpc>
              <a:defRPr sz="2800" b="1" i="0">
                <a:solidFill>
                  <a:srgbClr val="000059"/>
                </a:solidFill>
                <a:effectLst/>
                <a:latin typeface="Poppins" panose="00000500000000000000" pitchFamily="2" charset="0"/>
              </a:defRPr>
            </a:lvl1pPr>
          </a:lstStyle>
          <a:p>
            <a:pPr algn="l"/>
            <a:r>
              <a:rPr lang="es-CO" sz="1400" b="0" dirty="0">
                <a:solidFill>
                  <a:srgbClr val="000026"/>
                </a:solidFill>
              </a:rPr>
              <a:t>Cuando el culpable del accidente es el dueño de la póliza hay mayor incidencia en el fraude.</a:t>
            </a:r>
          </a:p>
        </p:txBody>
      </p:sp>
      <p:sp>
        <p:nvSpPr>
          <p:cNvPr id="13" name="Rectángulo 12">
            <a:extLst>
              <a:ext uri="{FF2B5EF4-FFF2-40B4-BE49-F238E27FC236}">
                <a16:creationId xmlns:a16="http://schemas.microsoft.com/office/drawing/2014/main" id="{7B936C3A-95E2-F9AF-3330-84062C4996DD}"/>
              </a:ext>
            </a:extLst>
          </p:cNvPr>
          <p:cNvSpPr/>
          <p:nvPr/>
        </p:nvSpPr>
        <p:spPr>
          <a:xfrm>
            <a:off x="378974" y="416649"/>
            <a:ext cx="2142553" cy="215812"/>
          </a:xfrm>
          <a:prstGeom prst="rect">
            <a:avLst/>
          </a:prstGeom>
          <a:solidFill>
            <a:srgbClr val="68DF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CuadroTexto 13">
            <a:extLst>
              <a:ext uri="{FF2B5EF4-FFF2-40B4-BE49-F238E27FC236}">
                <a16:creationId xmlns:a16="http://schemas.microsoft.com/office/drawing/2014/main" id="{CFFFAEB9-752D-FCA9-3721-7F875911F274}"/>
              </a:ext>
            </a:extLst>
          </p:cNvPr>
          <p:cNvSpPr txBox="1"/>
          <p:nvPr/>
        </p:nvSpPr>
        <p:spPr>
          <a:xfrm>
            <a:off x="378974" y="-69635"/>
            <a:ext cx="2294953" cy="677621"/>
          </a:xfrm>
          <a:prstGeom prst="rect">
            <a:avLst/>
          </a:prstGeom>
          <a:noFill/>
        </p:spPr>
        <p:txBody>
          <a:bodyPr wrap="square">
            <a:spAutoFit/>
          </a:bodyPr>
          <a:lstStyle>
            <a:defPPr>
              <a:defRPr lang="es-CO"/>
            </a:defPPr>
            <a:lvl1pPr algn="ctr">
              <a:lnSpc>
                <a:spcPct val="150000"/>
              </a:lnSpc>
              <a:defRPr sz="2800" b="1" i="0">
                <a:solidFill>
                  <a:srgbClr val="000059"/>
                </a:solidFill>
                <a:effectLst/>
                <a:latin typeface="Poppins" panose="00000500000000000000" pitchFamily="2" charset="0"/>
              </a:defRPr>
            </a:lvl1pPr>
          </a:lstStyle>
          <a:p>
            <a:pPr algn="l"/>
            <a:r>
              <a:rPr lang="es-CO" b="1" dirty="0">
                <a:solidFill>
                  <a:srgbClr val="000059"/>
                </a:solidFill>
              </a:rPr>
              <a:t>Insights #1</a:t>
            </a:r>
          </a:p>
        </p:txBody>
      </p:sp>
    </p:spTree>
    <p:extLst>
      <p:ext uri="{BB962C8B-B14F-4D97-AF65-F5344CB8AC3E}">
        <p14:creationId xmlns:p14="http://schemas.microsoft.com/office/powerpoint/2010/main" val="4033075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a:extLst>
              <a:ext uri="{FF2B5EF4-FFF2-40B4-BE49-F238E27FC236}">
                <a16:creationId xmlns:a16="http://schemas.microsoft.com/office/drawing/2014/main" id="{A988B131-2432-338C-A2D2-C8EB5313AC99}"/>
              </a:ext>
            </a:extLst>
          </p:cNvPr>
          <p:cNvSpPr txBox="1"/>
          <p:nvPr/>
        </p:nvSpPr>
        <p:spPr>
          <a:xfrm>
            <a:off x="3460652" y="2309111"/>
            <a:ext cx="184731" cy="369332"/>
          </a:xfrm>
          <a:prstGeom prst="rect">
            <a:avLst/>
          </a:prstGeom>
          <a:noFill/>
        </p:spPr>
        <p:txBody>
          <a:bodyPr wrap="none" rtlCol="0">
            <a:spAutoFit/>
          </a:bodyPr>
          <a:lstStyle/>
          <a:p>
            <a:endParaRPr lang="es-CO" dirty="0"/>
          </a:p>
        </p:txBody>
      </p:sp>
      <p:sp>
        <p:nvSpPr>
          <p:cNvPr id="19" name="Diagrama de flujo: datos almacenados 18">
            <a:extLst>
              <a:ext uri="{FF2B5EF4-FFF2-40B4-BE49-F238E27FC236}">
                <a16:creationId xmlns:a16="http://schemas.microsoft.com/office/drawing/2014/main" id="{5F67BDA6-B57E-0CBD-B859-FCBA487FB6D4}"/>
              </a:ext>
            </a:extLst>
          </p:cNvPr>
          <p:cNvSpPr/>
          <p:nvPr/>
        </p:nvSpPr>
        <p:spPr>
          <a:xfrm>
            <a:off x="128049" y="0"/>
            <a:ext cx="184731" cy="6548437"/>
          </a:xfrm>
          <a:prstGeom prst="flowChartOnlineStorage">
            <a:avLst/>
          </a:prstGeom>
          <a:gradFill flip="none" rotWithShape="1">
            <a:gsLst>
              <a:gs pos="28000">
                <a:srgbClr val="00CDA6"/>
              </a:gs>
              <a:gs pos="50000">
                <a:srgbClr val="00EBA9"/>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0" name="Diagrama de flujo: datos almacenados 19">
            <a:extLst>
              <a:ext uri="{FF2B5EF4-FFF2-40B4-BE49-F238E27FC236}">
                <a16:creationId xmlns:a16="http://schemas.microsoft.com/office/drawing/2014/main" id="{4A3B10C1-F008-8126-E73C-AA29BD94043D}"/>
              </a:ext>
            </a:extLst>
          </p:cNvPr>
          <p:cNvSpPr/>
          <p:nvPr/>
        </p:nvSpPr>
        <p:spPr>
          <a:xfrm rot="16200000">
            <a:off x="6091715" y="486251"/>
            <a:ext cx="175259" cy="12025312"/>
          </a:xfrm>
          <a:prstGeom prst="flowChartOnlineStorage">
            <a:avLst/>
          </a:prstGeom>
          <a:gradFill flip="none" rotWithShape="1">
            <a:gsLst>
              <a:gs pos="57000">
                <a:srgbClr val="00CDA6"/>
              </a:gs>
              <a:gs pos="30000">
                <a:srgbClr val="68DFE7"/>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3" name="CuadroTexto 22">
            <a:extLst>
              <a:ext uri="{FF2B5EF4-FFF2-40B4-BE49-F238E27FC236}">
                <a16:creationId xmlns:a16="http://schemas.microsoft.com/office/drawing/2014/main" id="{3B3AD215-1EC8-DC75-F1F7-D206055DECE9}"/>
              </a:ext>
            </a:extLst>
          </p:cNvPr>
          <p:cNvSpPr txBox="1"/>
          <p:nvPr/>
        </p:nvSpPr>
        <p:spPr>
          <a:xfrm>
            <a:off x="808263" y="763874"/>
            <a:ext cx="8010435" cy="384977"/>
          </a:xfrm>
          <a:prstGeom prst="rect">
            <a:avLst/>
          </a:prstGeom>
          <a:noFill/>
        </p:spPr>
        <p:txBody>
          <a:bodyPr wrap="square">
            <a:spAutoFit/>
          </a:bodyPr>
          <a:lstStyle>
            <a:defPPr>
              <a:defRPr lang="es-CO"/>
            </a:defPPr>
            <a:lvl1pPr algn="ctr">
              <a:lnSpc>
                <a:spcPct val="150000"/>
              </a:lnSpc>
              <a:defRPr sz="2800" b="1" i="0">
                <a:solidFill>
                  <a:srgbClr val="000059"/>
                </a:solidFill>
                <a:effectLst/>
                <a:latin typeface="Poppins" panose="00000500000000000000" pitchFamily="2" charset="0"/>
              </a:defRPr>
            </a:lvl1pPr>
          </a:lstStyle>
          <a:p>
            <a:pPr algn="l"/>
            <a:r>
              <a:rPr lang="es-CO" sz="1400" b="0" dirty="0">
                <a:solidFill>
                  <a:srgbClr val="000026"/>
                </a:solidFill>
              </a:rPr>
              <a:t>La incidencia en fraude se ve afectada según el tipo de póliza junto con el tipo de auto.</a:t>
            </a:r>
          </a:p>
        </p:txBody>
      </p:sp>
      <p:pic>
        <p:nvPicPr>
          <p:cNvPr id="9" name="Imagen 8">
            <a:extLst>
              <a:ext uri="{FF2B5EF4-FFF2-40B4-BE49-F238E27FC236}">
                <a16:creationId xmlns:a16="http://schemas.microsoft.com/office/drawing/2014/main" id="{3CC86C91-6EBB-5E28-F83E-211571CE960B}"/>
              </a:ext>
            </a:extLst>
          </p:cNvPr>
          <p:cNvPicPr>
            <a:picLocks noChangeAspect="1"/>
          </p:cNvPicPr>
          <p:nvPr/>
        </p:nvPicPr>
        <p:blipFill>
          <a:blip r:embed="rId2"/>
          <a:stretch>
            <a:fillRect/>
          </a:stretch>
        </p:blipFill>
        <p:spPr>
          <a:xfrm>
            <a:off x="378974" y="1626532"/>
            <a:ext cx="5568528" cy="4160903"/>
          </a:xfrm>
          <a:prstGeom prst="rect">
            <a:avLst/>
          </a:prstGeom>
        </p:spPr>
      </p:pic>
      <p:pic>
        <p:nvPicPr>
          <p:cNvPr id="10" name="Gráfico 9" descr="Lista con relleno sólido">
            <a:extLst>
              <a:ext uri="{FF2B5EF4-FFF2-40B4-BE49-F238E27FC236}">
                <a16:creationId xmlns:a16="http://schemas.microsoft.com/office/drawing/2014/main" id="{87856F77-6951-9CD6-153B-FFF2C4DB71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9366" y="639521"/>
            <a:ext cx="635152" cy="635152"/>
          </a:xfrm>
          <a:prstGeom prst="rect">
            <a:avLst/>
          </a:prstGeom>
        </p:spPr>
      </p:pic>
      <p:sp>
        <p:nvSpPr>
          <p:cNvPr id="6" name="CuadroTexto 5">
            <a:extLst>
              <a:ext uri="{FF2B5EF4-FFF2-40B4-BE49-F238E27FC236}">
                <a16:creationId xmlns:a16="http://schemas.microsoft.com/office/drawing/2014/main" id="{A63AD249-DEEB-5529-BAC1-CB806FE04258}"/>
              </a:ext>
            </a:extLst>
          </p:cNvPr>
          <p:cNvSpPr txBox="1"/>
          <p:nvPr/>
        </p:nvSpPr>
        <p:spPr>
          <a:xfrm>
            <a:off x="6429915" y="1325417"/>
            <a:ext cx="5198529" cy="4909293"/>
          </a:xfrm>
          <a:prstGeom prst="rect">
            <a:avLst/>
          </a:prstGeom>
          <a:noFill/>
        </p:spPr>
        <p:txBody>
          <a:bodyPr wrap="square">
            <a:spAutoFit/>
          </a:bodyPr>
          <a:lstStyle>
            <a:defPPr>
              <a:defRPr lang="es-CO"/>
            </a:defPPr>
            <a:lvl1pPr algn="just">
              <a:lnSpc>
                <a:spcPct val="150000"/>
              </a:lnSpc>
              <a:defRPr sz="1400" b="0" i="0">
                <a:solidFill>
                  <a:srgbClr val="000026"/>
                </a:solidFill>
                <a:effectLst/>
                <a:latin typeface="Poppins" panose="00000500000000000000" pitchFamily="2" charset="0"/>
              </a:defRPr>
            </a:lvl1pPr>
          </a:lstStyle>
          <a:p>
            <a:r>
              <a:rPr lang="es-ES" dirty="0"/>
              <a:t>La combinación del tipo de auto y el tipo de póliza, muestra una fuerte asociación con el fraude, especialmente en los casos de Sedan - </a:t>
            </a:r>
            <a:r>
              <a:rPr lang="es-ES" dirty="0" err="1"/>
              <a:t>All</a:t>
            </a:r>
            <a:r>
              <a:rPr lang="es-ES" dirty="0"/>
              <a:t> </a:t>
            </a:r>
            <a:r>
              <a:rPr lang="es-ES" dirty="0" err="1"/>
              <a:t>Perils</a:t>
            </a:r>
            <a:r>
              <a:rPr lang="es-ES" dirty="0"/>
              <a:t>, Sedan - </a:t>
            </a:r>
            <a:r>
              <a:rPr lang="es-ES" dirty="0" err="1"/>
              <a:t>Collision</a:t>
            </a:r>
            <a:r>
              <a:rPr lang="es-ES" dirty="0"/>
              <a:t>, Sport - </a:t>
            </a:r>
            <a:r>
              <a:rPr lang="es-ES" dirty="0" err="1"/>
              <a:t>Collision</a:t>
            </a:r>
            <a:r>
              <a:rPr lang="es-ES" dirty="0"/>
              <a:t>, </a:t>
            </a:r>
            <a:r>
              <a:rPr lang="es-ES" dirty="0" err="1"/>
              <a:t>Utility</a:t>
            </a:r>
            <a:r>
              <a:rPr lang="es-ES" dirty="0"/>
              <a:t> - </a:t>
            </a:r>
            <a:r>
              <a:rPr lang="es-ES" dirty="0" err="1"/>
              <a:t>All</a:t>
            </a:r>
            <a:r>
              <a:rPr lang="es-ES" dirty="0"/>
              <a:t> </a:t>
            </a:r>
            <a:r>
              <a:rPr lang="es-ES" dirty="0" err="1"/>
              <a:t>Perils</a:t>
            </a:r>
            <a:r>
              <a:rPr lang="es-ES" dirty="0"/>
              <a:t>, </a:t>
            </a:r>
            <a:r>
              <a:rPr lang="es-ES" dirty="0" err="1"/>
              <a:t>Utility</a:t>
            </a:r>
            <a:r>
              <a:rPr lang="es-ES" dirty="0"/>
              <a:t> – </a:t>
            </a:r>
            <a:r>
              <a:rPr lang="es-ES" dirty="0" err="1"/>
              <a:t>Collision</a:t>
            </a:r>
            <a:r>
              <a:rPr lang="es-ES" dirty="0"/>
              <a:t>. Esto indica que los sedanes con pólizas de colisión y todo riesgo podrían ser más propensos al fraude, en general estos dos tipos de pólizas son más propensas al </a:t>
            </a:r>
            <a:r>
              <a:rPr lang="es-ES" dirty="0" err="1"/>
              <a:t>fruade</a:t>
            </a:r>
            <a:r>
              <a:rPr lang="es-ES" dirty="0"/>
              <a:t>. Recomendación: Realizar análisis más detallados de los casos de fraude relacionados con pólizas de colisión y todo riesgo. Además, se podría considerar la revisión de las políticas de precios y cobertura para los sedanes y carros de utilidad con el fin de mitigar el riesgo de fraude. Un caso también de particular interés es la combinación de una póliza de colisión para un carro tipo deportivo.</a:t>
            </a:r>
            <a:endParaRPr lang="es-CO" dirty="0"/>
          </a:p>
        </p:txBody>
      </p:sp>
      <p:sp>
        <p:nvSpPr>
          <p:cNvPr id="8" name="Rectángulo 7">
            <a:extLst>
              <a:ext uri="{FF2B5EF4-FFF2-40B4-BE49-F238E27FC236}">
                <a16:creationId xmlns:a16="http://schemas.microsoft.com/office/drawing/2014/main" id="{F6BD248A-5DBE-EA1E-C8FA-BE0340716F24}"/>
              </a:ext>
            </a:extLst>
          </p:cNvPr>
          <p:cNvSpPr/>
          <p:nvPr/>
        </p:nvSpPr>
        <p:spPr>
          <a:xfrm>
            <a:off x="378974" y="416649"/>
            <a:ext cx="2142553" cy="215812"/>
          </a:xfrm>
          <a:prstGeom prst="rect">
            <a:avLst/>
          </a:prstGeom>
          <a:solidFill>
            <a:srgbClr val="68DF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CuadroTexto 10">
            <a:extLst>
              <a:ext uri="{FF2B5EF4-FFF2-40B4-BE49-F238E27FC236}">
                <a16:creationId xmlns:a16="http://schemas.microsoft.com/office/drawing/2014/main" id="{3442EC6D-945E-7375-4FA5-2AE02201062D}"/>
              </a:ext>
            </a:extLst>
          </p:cNvPr>
          <p:cNvSpPr txBox="1"/>
          <p:nvPr/>
        </p:nvSpPr>
        <p:spPr>
          <a:xfrm>
            <a:off x="378974" y="-69635"/>
            <a:ext cx="2294953" cy="677621"/>
          </a:xfrm>
          <a:prstGeom prst="rect">
            <a:avLst/>
          </a:prstGeom>
          <a:noFill/>
        </p:spPr>
        <p:txBody>
          <a:bodyPr wrap="square">
            <a:spAutoFit/>
          </a:bodyPr>
          <a:lstStyle>
            <a:defPPr>
              <a:defRPr lang="es-CO"/>
            </a:defPPr>
            <a:lvl1pPr algn="ctr">
              <a:lnSpc>
                <a:spcPct val="150000"/>
              </a:lnSpc>
              <a:defRPr sz="2800" b="1" i="0">
                <a:solidFill>
                  <a:srgbClr val="000059"/>
                </a:solidFill>
                <a:effectLst/>
                <a:latin typeface="Poppins" panose="00000500000000000000" pitchFamily="2" charset="0"/>
              </a:defRPr>
            </a:lvl1pPr>
          </a:lstStyle>
          <a:p>
            <a:pPr algn="l"/>
            <a:r>
              <a:rPr lang="es-CO" b="1" dirty="0">
                <a:solidFill>
                  <a:srgbClr val="000059"/>
                </a:solidFill>
              </a:rPr>
              <a:t>Insights #2</a:t>
            </a:r>
          </a:p>
        </p:txBody>
      </p:sp>
    </p:spTree>
    <p:extLst>
      <p:ext uri="{BB962C8B-B14F-4D97-AF65-F5344CB8AC3E}">
        <p14:creationId xmlns:p14="http://schemas.microsoft.com/office/powerpoint/2010/main" val="2559357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a:extLst>
              <a:ext uri="{FF2B5EF4-FFF2-40B4-BE49-F238E27FC236}">
                <a16:creationId xmlns:a16="http://schemas.microsoft.com/office/drawing/2014/main" id="{A988B131-2432-338C-A2D2-C8EB5313AC99}"/>
              </a:ext>
            </a:extLst>
          </p:cNvPr>
          <p:cNvSpPr txBox="1"/>
          <p:nvPr/>
        </p:nvSpPr>
        <p:spPr>
          <a:xfrm>
            <a:off x="3460652" y="2309111"/>
            <a:ext cx="184731" cy="369332"/>
          </a:xfrm>
          <a:prstGeom prst="rect">
            <a:avLst/>
          </a:prstGeom>
          <a:noFill/>
        </p:spPr>
        <p:txBody>
          <a:bodyPr wrap="none" rtlCol="0">
            <a:spAutoFit/>
          </a:bodyPr>
          <a:lstStyle/>
          <a:p>
            <a:endParaRPr lang="es-CO" dirty="0"/>
          </a:p>
        </p:txBody>
      </p:sp>
      <p:sp>
        <p:nvSpPr>
          <p:cNvPr id="19" name="Diagrama de flujo: datos almacenados 18">
            <a:extLst>
              <a:ext uri="{FF2B5EF4-FFF2-40B4-BE49-F238E27FC236}">
                <a16:creationId xmlns:a16="http://schemas.microsoft.com/office/drawing/2014/main" id="{5F67BDA6-B57E-0CBD-B859-FCBA487FB6D4}"/>
              </a:ext>
            </a:extLst>
          </p:cNvPr>
          <p:cNvSpPr/>
          <p:nvPr/>
        </p:nvSpPr>
        <p:spPr>
          <a:xfrm>
            <a:off x="128049" y="0"/>
            <a:ext cx="184731" cy="6548437"/>
          </a:xfrm>
          <a:prstGeom prst="flowChartOnlineStorage">
            <a:avLst/>
          </a:prstGeom>
          <a:gradFill flip="none" rotWithShape="1">
            <a:gsLst>
              <a:gs pos="28000">
                <a:srgbClr val="00CDA6"/>
              </a:gs>
              <a:gs pos="50000">
                <a:srgbClr val="00EBA9"/>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0" name="Diagrama de flujo: datos almacenados 19">
            <a:extLst>
              <a:ext uri="{FF2B5EF4-FFF2-40B4-BE49-F238E27FC236}">
                <a16:creationId xmlns:a16="http://schemas.microsoft.com/office/drawing/2014/main" id="{4A3B10C1-F008-8126-E73C-AA29BD94043D}"/>
              </a:ext>
            </a:extLst>
          </p:cNvPr>
          <p:cNvSpPr/>
          <p:nvPr/>
        </p:nvSpPr>
        <p:spPr>
          <a:xfrm rot="16200000">
            <a:off x="6091715" y="486251"/>
            <a:ext cx="175259" cy="12025312"/>
          </a:xfrm>
          <a:prstGeom prst="flowChartOnlineStorage">
            <a:avLst/>
          </a:prstGeom>
          <a:gradFill flip="none" rotWithShape="1">
            <a:gsLst>
              <a:gs pos="57000">
                <a:srgbClr val="00CDA6"/>
              </a:gs>
              <a:gs pos="30000">
                <a:srgbClr val="68DFE7"/>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3" name="CuadroTexto 22">
            <a:extLst>
              <a:ext uri="{FF2B5EF4-FFF2-40B4-BE49-F238E27FC236}">
                <a16:creationId xmlns:a16="http://schemas.microsoft.com/office/drawing/2014/main" id="{3B3AD215-1EC8-DC75-F1F7-D206055DECE9}"/>
              </a:ext>
            </a:extLst>
          </p:cNvPr>
          <p:cNvSpPr txBox="1"/>
          <p:nvPr/>
        </p:nvSpPr>
        <p:spPr>
          <a:xfrm>
            <a:off x="6723162" y="810383"/>
            <a:ext cx="5042099" cy="523220"/>
          </a:xfrm>
          <a:prstGeom prst="rect">
            <a:avLst/>
          </a:prstGeom>
          <a:noFill/>
        </p:spPr>
        <p:txBody>
          <a:bodyPr wrap="square">
            <a:spAutoFit/>
          </a:bodyPr>
          <a:lstStyle>
            <a:defPPr>
              <a:defRPr lang="es-CO"/>
            </a:defPPr>
            <a:lvl1pPr algn="ctr">
              <a:lnSpc>
                <a:spcPct val="150000"/>
              </a:lnSpc>
              <a:defRPr sz="2800" b="1" i="0">
                <a:solidFill>
                  <a:srgbClr val="000059"/>
                </a:solidFill>
                <a:effectLst/>
                <a:latin typeface="Poppins" panose="00000500000000000000" pitchFamily="2" charset="0"/>
              </a:defRPr>
            </a:lvl1pPr>
          </a:lstStyle>
          <a:p>
            <a:pPr algn="l">
              <a:lnSpc>
                <a:spcPct val="100000"/>
              </a:lnSpc>
            </a:pPr>
            <a:r>
              <a:rPr lang="es-CO" sz="1400" b="0" dirty="0">
                <a:solidFill>
                  <a:srgbClr val="000026"/>
                </a:solidFill>
              </a:rPr>
              <a:t>El costo del seguro también es otra variable importante a la hora de analizar el fraude.</a:t>
            </a:r>
          </a:p>
        </p:txBody>
      </p:sp>
      <p:pic>
        <p:nvPicPr>
          <p:cNvPr id="15" name="Imagen 14">
            <a:extLst>
              <a:ext uri="{FF2B5EF4-FFF2-40B4-BE49-F238E27FC236}">
                <a16:creationId xmlns:a16="http://schemas.microsoft.com/office/drawing/2014/main" id="{19395FAA-7E4B-C1CC-DE10-F5AE4084A072}"/>
              </a:ext>
            </a:extLst>
          </p:cNvPr>
          <p:cNvPicPr>
            <a:picLocks noChangeAspect="1"/>
          </p:cNvPicPr>
          <p:nvPr/>
        </p:nvPicPr>
        <p:blipFill>
          <a:blip r:embed="rId2"/>
          <a:stretch>
            <a:fillRect/>
          </a:stretch>
        </p:blipFill>
        <p:spPr>
          <a:xfrm>
            <a:off x="6096000" y="1578919"/>
            <a:ext cx="5967951" cy="4459359"/>
          </a:xfrm>
          <a:prstGeom prst="rect">
            <a:avLst/>
          </a:prstGeom>
        </p:spPr>
      </p:pic>
      <p:sp>
        <p:nvSpPr>
          <p:cNvPr id="6" name="CuadroTexto 5">
            <a:extLst>
              <a:ext uri="{FF2B5EF4-FFF2-40B4-BE49-F238E27FC236}">
                <a16:creationId xmlns:a16="http://schemas.microsoft.com/office/drawing/2014/main" id="{A408A96F-EA48-2829-138D-85374702526E}"/>
              </a:ext>
            </a:extLst>
          </p:cNvPr>
          <p:cNvSpPr txBox="1"/>
          <p:nvPr/>
        </p:nvSpPr>
        <p:spPr>
          <a:xfrm>
            <a:off x="627162" y="1494812"/>
            <a:ext cx="5468838" cy="3939796"/>
          </a:xfrm>
          <a:prstGeom prst="rect">
            <a:avLst/>
          </a:prstGeom>
          <a:noFill/>
        </p:spPr>
        <p:txBody>
          <a:bodyPr wrap="square">
            <a:spAutoFit/>
          </a:bodyPr>
          <a:lstStyle>
            <a:defPPr>
              <a:defRPr lang="es-CO"/>
            </a:defPPr>
            <a:lvl1pPr algn="just">
              <a:lnSpc>
                <a:spcPct val="150000"/>
              </a:lnSpc>
              <a:defRPr sz="1400" b="0" i="0">
                <a:solidFill>
                  <a:srgbClr val="000026"/>
                </a:solidFill>
                <a:effectLst/>
                <a:latin typeface="Poppins" panose="00000500000000000000" pitchFamily="2" charset="0"/>
              </a:defRPr>
            </a:lvl1pPr>
          </a:lstStyle>
          <a:p>
            <a:r>
              <a:rPr lang="es-ES" dirty="0"/>
              <a:t>El costo del seguro muestra que los valores de 500 y 300 son más relevantes para la detección de fraudes, a pesar de no ser los más altos en la escala de deducibles. Recomendación: Aunque los valores de deducible de 500 y 300 no son los más altos, resulta evidente que están relacionados con un mayor riesgo de fraude. Por lo tanto, se sugiere implementar medidas adicionales de control y validación en los casos en los que se encuentren estos valores de deducible. Además, es recomendable realizar un monitoreo constante de los casos con deducibles más bajos para identificar cualquier patrón o tendencia que pueda indicar actividad fraudulenta.</a:t>
            </a:r>
          </a:p>
        </p:txBody>
      </p:sp>
      <p:pic>
        <p:nvPicPr>
          <p:cNvPr id="8" name="Gráfico 7" descr="Dólar con relleno sólido">
            <a:extLst>
              <a:ext uri="{FF2B5EF4-FFF2-40B4-BE49-F238E27FC236}">
                <a16:creationId xmlns:a16="http://schemas.microsoft.com/office/drawing/2014/main" id="{D99F6531-4E73-71B3-740A-640EFE7447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68002" y="725036"/>
            <a:ext cx="585375" cy="585375"/>
          </a:xfrm>
          <a:prstGeom prst="rect">
            <a:avLst/>
          </a:prstGeom>
        </p:spPr>
      </p:pic>
      <p:sp>
        <p:nvSpPr>
          <p:cNvPr id="9" name="Rectángulo 8">
            <a:extLst>
              <a:ext uri="{FF2B5EF4-FFF2-40B4-BE49-F238E27FC236}">
                <a16:creationId xmlns:a16="http://schemas.microsoft.com/office/drawing/2014/main" id="{26C80C58-8ED8-6E44-64FC-3EAA2442A5F4}"/>
              </a:ext>
            </a:extLst>
          </p:cNvPr>
          <p:cNvSpPr/>
          <p:nvPr/>
        </p:nvSpPr>
        <p:spPr>
          <a:xfrm>
            <a:off x="378974" y="416649"/>
            <a:ext cx="2142553" cy="215812"/>
          </a:xfrm>
          <a:prstGeom prst="rect">
            <a:avLst/>
          </a:prstGeom>
          <a:solidFill>
            <a:srgbClr val="68DF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CuadroTexto 11">
            <a:extLst>
              <a:ext uri="{FF2B5EF4-FFF2-40B4-BE49-F238E27FC236}">
                <a16:creationId xmlns:a16="http://schemas.microsoft.com/office/drawing/2014/main" id="{A04F5A8E-8ABC-28DA-B97E-0953746FC376}"/>
              </a:ext>
            </a:extLst>
          </p:cNvPr>
          <p:cNvSpPr txBox="1"/>
          <p:nvPr/>
        </p:nvSpPr>
        <p:spPr>
          <a:xfrm>
            <a:off x="378974" y="-69635"/>
            <a:ext cx="2294953" cy="677621"/>
          </a:xfrm>
          <a:prstGeom prst="rect">
            <a:avLst/>
          </a:prstGeom>
          <a:noFill/>
        </p:spPr>
        <p:txBody>
          <a:bodyPr wrap="square">
            <a:spAutoFit/>
          </a:bodyPr>
          <a:lstStyle>
            <a:defPPr>
              <a:defRPr lang="es-CO"/>
            </a:defPPr>
            <a:lvl1pPr algn="ctr">
              <a:lnSpc>
                <a:spcPct val="150000"/>
              </a:lnSpc>
              <a:defRPr sz="2800" b="1" i="0">
                <a:solidFill>
                  <a:srgbClr val="000059"/>
                </a:solidFill>
                <a:effectLst/>
                <a:latin typeface="Poppins" panose="00000500000000000000" pitchFamily="2" charset="0"/>
              </a:defRPr>
            </a:lvl1pPr>
          </a:lstStyle>
          <a:p>
            <a:pPr algn="l"/>
            <a:r>
              <a:rPr lang="es-CO" b="1" dirty="0">
                <a:solidFill>
                  <a:srgbClr val="000059"/>
                </a:solidFill>
              </a:rPr>
              <a:t>Insights #3</a:t>
            </a:r>
          </a:p>
        </p:txBody>
      </p:sp>
    </p:spTree>
    <p:extLst>
      <p:ext uri="{BB962C8B-B14F-4D97-AF65-F5344CB8AC3E}">
        <p14:creationId xmlns:p14="http://schemas.microsoft.com/office/powerpoint/2010/main" val="3462467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a:extLst>
              <a:ext uri="{FF2B5EF4-FFF2-40B4-BE49-F238E27FC236}">
                <a16:creationId xmlns:a16="http://schemas.microsoft.com/office/drawing/2014/main" id="{A988B131-2432-338C-A2D2-C8EB5313AC99}"/>
              </a:ext>
            </a:extLst>
          </p:cNvPr>
          <p:cNvSpPr txBox="1"/>
          <p:nvPr/>
        </p:nvSpPr>
        <p:spPr>
          <a:xfrm>
            <a:off x="3460652" y="2309111"/>
            <a:ext cx="184731" cy="369332"/>
          </a:xfrm>
          <a:prstGeom prst="rect">
            <a:avLst/>
          </a:prstGeom>
          <a:noFill/>
        </p:spPr>
        <p:txBody>
          <a:bodyPr wrap="none" rtlCol="0">
            <a:spAutoFit/>
          </a:bodyPr>
          <a:lstStyle/>
          <a:p>
            <a:endParaRPr lang="es-CO" dirty="0"/>
          </a:p>
        </p:txBody>
      </p:sp>
      <p:sp>
        <p:nvSpPr>
          <p:cNvPr id="19" name="Diagrama de flujo: datos almacenados 18">
            <a:extLst>
              <a:ext uri="{FF2B5EF4-FFF2-40B4-BE49-F238E27FC236}">
                <a16:creationId xmlns:a16="http://schemas.microsoft.com/office/drawing/2014/main" id="{5F67BDA6-B57E-0CBD-B859-FCBA487FB6D4}"/>
              </a:ext>
            </a:extLst>
          </p:cNvPr>
          <p:cNvSpPr/>
          <p:nvPr/>
        </p:nvSpPr>
        <p:spPr>
          <a:xfrm>
            <a:off x="128049" y="0"/>
            <a:ext cx="184731" cy="6548437"/>
          </a:xfrm>
          <a:prstGeom prst="flowChartOnlineStorage">
            <a:avLst/>
          </a:prstGeom>
          <a:gradFill flip="none" rotWithShape="1">
            <a:gsLst>
              <a:gs pos="28000">
                <a:srgbClr val="00CDA6"/>
              </a:gs>
              <a:gs pos="50000">
                <a:srgbClr val="00EBA9"/>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 name="Rectángulo 1">
            <a:extLst>
              <a:ext uri="{FF2B5EF4-FFF2-40B4-BE49-F238E27FC236}">
                <a16:creationId xmlns:a16="http://schemas.microsoft.com/office/drawing/2014/main" id="{B4B7EB87-47AF-163E-2908-A64C22F3090B}"/>
              </a:ext>
            </a:extLst>
          </p:cNvPr>
          <p:cNvSpPr/>
          <p:nvPr/>
        </p:nvSpPr>
        <p:spPr>
          <a:xfrm>
            <a:off x="378974" y="416649"/>
            <a:ext cx="2142553" cy="215812"/>
          </a:xfrm>
          <a:prstGeom prst="rect">
            <a:avLst/>
          </a:prstGeom>
          <a:solidFill>
            <a:srgbClr val="68DF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Diagrama de flujo: datos almacenados 19">
            <a:extLst>
              <a:ext uri="{FF2B5EF4-FFF2-40B4-BE49-F238E27FC236}">
                <a16:creationId xmlns:a16="http://schemas.microsoft.com/office/drawing/2014/main" id="{4A3B10C1-F008-8126-E73C-AA29BD94043D}"/>
              </a:ext>
            </a:extLst>
          </p:cNvPr>
          <p:cNvSpPr/>
          <p:nvPr/>
        </p:nvSpPr>
        <p:spPr>
          <a:xfrm rot="16200000">
            <a:off x="6091715" y="486251"/>
            <a:ext cx="175259" cy="12025312"/>
          </a:xfrm>
          <a:prstGeom prst="flowChartOnlineStorage">
            <a:avLst/>
          </a:prstGeom>
          <a:gradFill flip="none" rotWithShape="1">
            <a:gsLst>
              <a:gs pos="57000">
                <a:srgbClr val="00CDA6"/>
              </a:gs>
              <a:gs pos="30000">
                <a:srgbClr val="68DFE7"/>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 name="CuadroTexto 2">
            <a:extLst>
              <a:ext uri="{FF2B5EF4-FFF2-40B4-BE49-F238E27FC236}">
                <a16:creationId xmlns:a16="http://schemas.microsoft.com/office/drawing/2014/main" id="{9561B2CE-71E4-0B3B-B91B-27B713A505DA}"/>
              </a:ext>
            </a:extLst>
          </p:cNvPr>
          <p:cNvSpPr txBox="1"/>
          <p:nvPr/>
        </p:nvSpPr>
        <p:spPr>
          <a:xfrm>
            <a:off x="378974" y="-69635"/>
            <a:ext cx="2294953" cy="677621"/>
          </a:xfrm>
          <a:prstGeom prst="rect">
            <a:avLst/>
          </a:prstGeom>
          <a:noFill/>
        </p:spPr>
        <p:txBody>
          <a:bodyPr wrap="square">
            <a:spAutoFit/>
          </a:bodyPr>
          <a:lstStyle>
            <a:defPPr>
              <a:defRPr lang="es-CO"/>
            </a:defPPr>
            <a:lvl1pPr algn="ctr">
              <a:lnSpc>
                <a:spcPct val="150000"/>
              </a:lnSpc>
              <a:defRPr sz="2800" b="1" i="0">
                <a:solidFill>
                  <a:srgbClr val="000059"/>
                </a:solidFill>
                <a:effectLst/>
                <a:latin typeface="Poppins" panose="00000500000000000000" pitchFamily="2" charset="0"/>
              </a:defRPr>
            </a:lvl1pPr>
          </a:lstStyle>
          <a:p>
            <a:pPr algn="l"/>
            <a:r>
              <a:rPr lang="es-CO" b="1" dirty="0">
                <a:solidFill>
                  <a:srgbClr val="000059"/>
                </a:solidFill>
              </a:rPr>
              <a:t>Insights #4</a:t>
            </a:r>
          </a:p>
        </p:txBody>
      </p:sp>
      <p:sp>
        <p:nvSpPr>
          <p:cNvPr id="4" name="CuadroTexto 3">
            <a:extLst>
              <a:ext uri="{FF2B5EF4-FFF2-40B4-BE49-F238E27FC236}">
                <a16:creationId xmlns:a16="http://schemas.microsoft.com/office/drawing/2014/main" id="{23A03EDA-53B8-2D1F-6807-53F52836801C}"/>
              </a:ext>
            </a:extLst>
          </p:cNvPr>
          <p:cNvSpPr txBox="1"/>
          <p:nvPr/>
        </p:nvSpPr>
        <p:spPr>
          <a:xfrm>
            <a:off x="817419" y="891279"/>
            <a:ext cx="4390432" cy="307777"/>
          </a:xfrm>
          <a:prstGeom prst="rect">
            <a:avLst/>
          </a:prstGeom>
          <a:noFill/>
        </p:spPr>
        <p:txBody>
          <a:bodyPr wrap="square">
            <a:spAutoFit/>
          </a:bodyPr>
          <a:lstStyle>
            <a:defPPr>
              <a:defRPr lang="es-CO"/>
            </a:defPPr>
            <a:lvl1pPr algn="ctr">
              <a:lnSpc>
                <a:spcPct val="150000"/>
              </a:lnSpc>
              <a:defRPr sz="2800" b="1" i="0">
                <a:solidFill>
                  <a:srgbClr val="000059"/>
                </a:solidFill>
                <a:effectLst/>
                <a:latin typeface="Poppins" panose="00000500000000000000" pitchFamily="2" charset="0"/>
              </a:defRPr>
            </a:lvl1pPr>
          </a:lstStyle>
          <a:p>
            <a:pPr algn="l">
              <a:lnSpc>
                <a:spcPct val="100000"/>
              </a:lnSpc>
            </a:pPr>
            <a:r>
              <a:rPr lang="es-CO" sz="1400" b="0" dirty="0">
                <a:solidFill>
                  <a:srgbClr val="000026"/>
                </a:solidFill>
              </a:rPr>
              <a:t>El fraude se relaciona con el tipo de seguro.</a:t>
            </a:r>
          </a:p>
        </p:txBody>
      </p:sp>
      <p:pic>
        <p:nvPicPr>
          <p:cNvPr id="6" name="Imagen 5">
            <a:extLst>
              <a:ext uri="{FF2B5EF4-FFF2-40B4-BE49-F238E27FC236}">
                <a16:creationId xmlns:a16="http://schemas.microsoft.com/office/drawing/2014/main" id="{B5861926-AE3F-8088-3D99-D07F30745036}"/>
              </a:ext>
            </a:extLst>
          </p:cNvPr>
          <p:cNvPicPr>
            <a:picLocks noChangeAspect="1"/>
          </p:cNvPicPr>
          <p:nvPr/>
        </p:nvPicPr>
        <p:blipFill>
          <a:blip r:embed="rId2"/>
          <a:stretch>
            <a:fillRect/>
          </a:stretch>
        </p:blipFill>
        <p:spPr>
          <a:xfrm>
            <a:off x="5842832" y="964681"/>
            <a:ext cx="6349168" cy="4744211"/>
          </a:xfrm>
          <a:prstGeom prst="rect">
            <a:avLst/>
          </a:prstGeom>
        </p:spPr>
      </p:pic>
      <p:pic>
        <p:nvPicPr>
          <p:cNvPr id="7" name="Gráfico 6" descr="Portapapeles con relleno sólido">
            <a:extLst>
              <a:ext uri="{FF2B5EF4-FFF2-40B4-BE49-F238E27FC236}">
                <a16:creationId xmlns:a16="http://schemas.microsoft.com/office/drawing/2014/main" id="{CE797223-A3E7-7BF2-A4D7-117CD03C11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2781" y="743806"/>
            <a:ext cx="504638" cy="504638"/>
          </a:xfrm>
          <a:prstGeom prst="rect">
            <a:avLst/>
          </a:prstGeom>
        </p:spPr>
      </p:pic>
      <p:sp>
        <p:nvSpPr>
          <p:cNvPr id="9" name="CuadroTexto 8">
            <a:extLst>
              <a:ext uri="{FF2B5EF4-FFF2-40B4-BE49-F238E27FC236}">
                <a16:creationId xmlns:a16="http://schemas.microsoft.com/office/drawing/2014/main" id="{6CF68A4D-DA39-5D3A-39E1-B6B5D5F28EEC}"/>
              </a:ext>
            </a:extLst>
          </p:cNvPr>
          <p:cNvSpPr txBox="1"/>
          <p:nvPr/>
        </p:nvSpPr>
        <p:spPr>
          <a:xfrm>
            <a:off x="817419" y="1673685"/>
            <a:ext cx="4897364" cy="4586127"/>
          </a:xfrm>
          <a:prstGeom prst="rect">
            <a:avLst/>
          </a:prstGeom>
          <a:noFill/>
        </p:spPr>
        <p:txBody>
          <a:bodyPr wrap="square">
            <a:spAutoFit/>
          </a:bodyPr>
          <a:lstStyle>
            <a:defPPr>
              <a:defRPr lang="es-CO"/>
            </a:defPPr>
            <a:lvl1pPr algn="just">
              <a:lnSpc>
                <a:spcPct val="150000"/>
              </a:lnSpc>
              <a:defRPr sz="1400" b="0" i="0">
                <a:solidFill>
                  <a:srgbClr val="000026"/>
                </a:solidFill>
                <a:effectLst/>
                <a:latin typeface="Poppins" panose="00000500000000000000" pitchFamily="2" charset="0"/>
              </a:defRPr>
            </a:lvl1pPr>
          </a:lstStyle>
          <a:p>
            <a:r>
              <a:rPr lang="es-CO" dirty="0"/>
              <a:t>Aunque bien, es un complemento del insights#2, el tipo de seguro </a:t>
            </a:r>
            <a:r>
              <a:rPr lang="es-ES" dirty="0"/>
              <a:t>es especialmente importante para descartar fraudes cuando el tipo de seguro es </a:t>
            </a:r>
            <a:r>
              <a:rPr lang="es-ES" dirty="0" err="1"/>
              <a:t>Liability</a:t>
            </a:r>
            <a:r>
              <a:rPr lang="es-ES" dirty="0"/>
              <a:t> (responsabilidad civil). Esto sugiere que los casos de fraude están más relacionados con los tipos de seguro </a:t>
            </a:r>
            <a:r>
              <a:rPr lang="es-ES" dirty="0" err="1"/>
              <a:t>Collision</a:t>
            </a:r>
            <a:r>
              <a:rPr lang="es-ES" dirty="0"/>
              <a:t> y </a:t>
            </a:r>
            <a:r>
              <a:rPr lang="es-ES" dirty="0" err="1"/>
              <a:t>All</a:t>
            </a:r>
            <a:r>
              <a:rPr lang="es-ES" dirty="0"/>
              <a:t> </a:t>
            </a:r>
            <a:r>
              <a:rPr lang="es-ES" dirty="0" err="1"/>
              <a:t>Perils</a:t>
            </a:r>
            <a:r>
              <a:rPr lang="es-ES" dirty="0"/>
              <a:t>, (Colisión y Todo riesgo). Recomendación: Realizar un análisis más detallado de los casos de fraude asociados a los tipos de seguro </a:t>
            </a:r>
            <a:r>
              <a:rPr lang="es-ES" dirty="0" err="1"/>
              <a:t>Collision</a:t>
            </a:r>
            <a:r>
              <a:rPr lang="es-ES" dirty="0"/>
              <a:t> y </a:t>
            </a:r>
            <a:r>
              <a:rPr lang="es-ES" dirty="0" err="1"/>
              <a:t>All</a:t>
            </a:r>
            <a:r>
              <a:rPr lang="es-ES" dirty="0"/>
              <a:t> </a:t>
            </a:r>
            <a:r>
              <a:rPr lang="es-ES" dirty="0" err="1"/>
              <a:t>Perils</a:t>
            </a:r>
            <a:r>
              <a:rPr lang="es-ES" dirty="0"/>
              <a:t> para identificar patrones y características específicas que puedan ayudar a detectar y prevenir futuros fraudes. Considerar también la implementación de controles y medidas de seguridad adicionales para este tipo de seguro.</a:t>
            </a:r>
            <a:endParaRPr lang="es-CO" dirty="0"/>
          </a:p>
        </p:txBody>
      </p:sp>
    </p:spTree>
    <p:extLst>
      <p:ext uri="{BB962C8B-B14F-4D97-AF65-F5344CB8AC3E}">
        <p14:creationId xmlns:p14="http://schemas.microsoft.com/office/powerpoint/2010/main" val="409691270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1174</TotalTime>
  <Words>2523</Words>
  <Application>Microsoft Office PowerPoint</Application>
  <PresentationFormat>Panorámica</PresentationFormat>
  <Paragraphs>227</Paragraphs>
  <Slides>20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20</vt:i4>
      </vt:variant>
    </vt:vector>
  </HeadingPairs>
  <TitlesOfParts>
    <vt:vector size="27" baseType="lpstr">
      <vt:lpstr>Abadi</vt:lpstr>
      <vt:lpstr>Arial</vt:lpstr>
      <vt:lpstr>Calibri</vt:lpstr>
      <vt:lpstr>Calibri Light</vt:lpstr>
      <vt:lpstr>Poppins</vt:lpstr>
      <vt:lpstr>Söhne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Vivian Daniela</dc:creator>
  <cp:lastModifiedBy>Vivian Daniela</cp:lastModifiedBy>
  <cp:revision>5</cp:revision>
  <dcterms:created xsi:type="dcterms:W3CDTF">2023-07-10T20:50:38Z</dcterms:created>
  <dcterms:modified xsi:type="dcterms:W3CDTF">2023-07-12T02:33:03Z</dcterms:modified>
</cp:coreProperties>
</file>