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5" r:id="rId6"/>
    <p:sldId id="258" r:id="rId7"/>
    <p:sldId id="259" r:id="rId8"/>
    <p:sldId id="265" r:id="rId9"/>
    <p:sldId id="267" r:id="rId10"/>
    <p:sldId id="266" r:id="rId11"/>
    <p:sldId id="268" r:id="rId12"/>
    <p:sldId id="273" r:id="rId13"/>
    <p:sldId id="269" r:id="rId14"/>
    <p:sldId id="261" r:id="rId15"/>
    <p:sldId id="274"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660"/>
  </p:normalViewPr>
  <p:slideViewPr>
    <p:cSldViewPr snapToGrid="0">
      <p:cViewPr varScale="1">
        <p:scale>
          <a:sx n="96" d="100"/>
          <a:sy n="96" d="100"/>
        </p:scale>
        <p:origin x="18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29C8-A464-41A1-B304-19D682689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20A275-9F69-417C-ADA5-C6434685B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C5C913-D27C-4AAA-9917-F26159B5BB2E}"/>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5" name="Footer Placeholder 4">
            <a:extLst>
              <a:ext uri="{FF2B5EF4-FFF2-40B4-BE49-F238E27FC236}">
                <a16:creationId xmlns:a16="http://schemas.microsoft.com/office/drawing/2014/main" id="{D9832F78-ACF5-4888-9241-B7EE8F087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94314-9E42-47DF-87A9-04A30FEAD393}"/>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346113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EEA3-B206-468F-9199-01FB31D44E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A45A0D-31C8-4947-A4F7-EAD01211D3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25282-35F5-4F56-964A-2A16AA8A8BF6}"/>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5" name="Footer Placeholder 4">
            <a:extLst>
              <a:ext uri="{FF2B5EF4-FFF2-40B4-BE49-F238E27FC236}">
                <a16:creationId xmlns:a16="http://schemas.microsoft.com/office/drawing/2014/main" id="{2FE3BEF7-ECD3-4D70-8252-890470442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E02F7-17C5-49CF-901B-486663C09D94}"/>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112346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F1159-3CED-4D3C-822E-CA537CBA67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48D702-7EF7-40CC-91F2-5949C2413A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2036D-E85A-4CBE-AE2A-A73C248ADFA6}"/>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5" name="Footer Placeholder 4">
            <a:extLst>
              <a:ext uri="{FF2B5EF4-FFF2-40B4-BE49-F238E27FC236}">
                <a16:creationId xmlns:a16="http://schemas.microsoft.com/office/drawing/2014/main" id="{0F130D56-591D-4CF8-8A6A-5474E9634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EFF5-5659-4902-9246-20D8A76453B6}"/>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400598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D5AE-2A49-4A82-872E-AC39C44CC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774F9-74C4-4BF7-A5B0-60D03C2C8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30BE5-93CC-4C2C-8F15-4AF393257669}"/>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5" name="Footer Placeholder 4">
            <a:extLst>
              <a:ext uri="{FF2B5EF4-FFF2-40B4-BE49-F238E27FC236}">
                <a16:creationId xmlns:a16="http://schemas.microsoft.com/office/drawing/2014/main" id="{C77BB2E0-F860-4A38-BD05-DD32DD9E6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689D5-4DC7-42C1-87F2-48A7F90FB867}"/>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269446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870A-64A4-4D3C-AC80-C6B08341C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0049F1-12E0-470F-89B9-332A0A729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8711C6-8D53-439A-A8BE-4A1CF3BA129D}"/>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5" name="Footer Placeholder 4">
            <a:extLst>
              <a:ext uri="{FF2B5EF4-FFF2-40B4-BE49-F238E27FC236}">
                <a16:creationId xmlns:a16="http://schemas.microsoft.com/office/drawing/2014/main" id="{57FD0857-5D5F-4813-9073-555F64E06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6B4D8-897B-44BE-A13A-C3F1F95DE2A3}"/>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395953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6A5B-7963-4C10-9834-72F3DE230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9F838-5C4F-4E1F-B46A-4F19789EED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2C0317-DEB2-4A81-8D95-5F752E81F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3F91A1-72B9-442F-9E95-9131AAAA7304}"/>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6" name="Footer Placeholder 5">
            <a:extLst>
              <a:ext uri="{FF2B5EF4-FFF2-40B4-BE49-F238E27FC236}">
                <a16:creationId xmlns:a16="http://schemas.microsoft.com/office/drawing/2014/main" id="{D1E02110-9DD7-4F17-B481-A4275CAD4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E3108-6A4F-4E49-BA5D-6C28922312F1}"/>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178419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67BA-F622-4FCB-942C-610D9814F0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A799E6-B4D5-482C-B13F-60F52F03D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AC66A-57D1-4642-AE0E-5E0339923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DC538F-8FF5-4B07-B3CF-9184868ED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7252F-68F3-4A11-94BD-98BEC5152F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624D51-F059-42FA-9660-1883B5CFDD90}"/>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8" name="Footer Placeholder 7">
            <a:extLst>
              <a:ext uri="{FF2B5EF4-FFF2-40B4-BE49-F238E27FC236}">
                <a16:creationId xmlns:a16="http://schemas.microsoft.com/office/drawing/2014/main" id="{2992D3F6-E009-471A-8A56-AE4D75FA67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31857-703E-4F15-BCFB-AD906271F1B7}"/>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347967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0DFE-C414-4D06-8086-D6AF00D184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F925E8-65EE-4AAE-8940-E9F521092165}"/>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4" name="Footer Placeholder 3">
            <a:extLst>
              <a:ext uri="{FF2B5EF4-FFF2-40B4-BE49-F238E27FC236}">
                <a16:creationId xmlns:a16="http://schemas.microsoft.com/office/drawing/2014/main" id="{B69D4AC8-D16C-4AF1-80B2-44A141354D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72FA0A-3C42-4F74-87D0-3322A41E12B2}"/>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207330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4BF-EB39-4394-B373-E8EAD995BF13}"/>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3" name="Footer Placeholder 2">
            <a:extLst>
              <a:ext uri="{FF2B5EF4-FFF2-40B4-BE49-F238E27FC236}">
                <a16:creationId xmlns:a16="http://schemas.microsoft.com/office/drawing/2014/main" id="{DF7118FC-AEEB-4CEA-A177-275A52F45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07DD6-6BBD-4ADB-9549-6660A35573BD}"/>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36397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F592-A84D-47AF-9525-2FECA4D32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7E4A20-3720-4793-8E17-B51963848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5B82DA-4A0A-4722-A184-9A71658EA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F2538-7F34-4698-80BE-763D393D0ABA}"/>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6" name="Footer Placeholder 5">
            <a:extLst>
              <a:ext uri="{FF2B5EF4-FFF2-40B4-BE49-F238E27FC236}">
                <a16:creationId xmlns:a16="http://schemas.microsoft.com/office/drawing/2014/main" id="{A45E6F77-38ED-4C9B-8C46-C122C1E58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BBA82-72CE-42DC-A2B5-EF063626D9ED}"/>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28815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6F84-60AC-4901-9747-2E3C385AC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D15C27-9589-46FC-8236-DC410AE99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EA359B-AE1A-4790-A022-EBC346269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24E19-63E2-4380-AB8F-32AB30C8DEB6}"/>
              </a:ext>
            </a:extLst>
          </p:cNvPr>
          <p:cNvSpPr>
            <a:spLocks noGrp="1"/>
          </p:cNvSpPr>
          <p:nvPr>
            <p:ph type="dt" sz="half" idx="10"/>
          </p:nvPr>
        </p:nvSpPr>
        <p:spPr/>
        <p:txBody>
          <a:bodyPr/>
          <a:lstStyle/>
          <a:p>
            <a:fld id="{30D4D344-4FB8-420A-B7E5-873D2B10E6B9}" type="datetimeFigureOut">
              <a:rPr lang="en-US" smtClean="0"/>
              <a:t>12/10/2021</a:t>
            </a:fld>
            <a:endParaRPr lang="en-US"/>
          </a:p>
        </p:txBody>
      </p:sp>
      <p:sp>
        <p:nvSpPr>
          <p:cNvPr id="6" name="Footer Placeholder 5">
            <a:extLst>
              <a:ext uri="{FF2B5EF4-FFF2-40B4-BE49-F238E27FC236}">
                <a16:creationId xmlns:a16="http://schemas.microsoft.com/office/drawing/2014/main" id="{8CF4FB5F-AB12-4C62-BC7F-454D893FC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37EDB-9A43-4264-A5AC-6FCC282D411D}"/>
              </a:ext>
            </a:extLst>
          </p:cNvPr>
          <p:cNvSpPr>
            <a:spLocks noGrp="1"/>
          </p:cNvSpPr>
          <p:nvPr>
            <p:ph type="sldNum" sz="quarter" idx="12"/>
          </p:nvPr>
        </p:nvSpPr>
        <p:spPr/>
        <p:txBody>
          <a:bodyPr/>
          <a:lstStyle/>
          <a:p>
            <a:fld id="{A20E68D6-3241-4837-8F99-47C55C5195D7}" type="slidenum">
              <a:rPr lang="en-US" smtClean="0"/>
              <a:t>‹#›</a:t>
            </a:fld>
            <a:endParaRPr lang="en-US"/>
          </a:p>
        </p:txBody>
      </p:sp>
    </p:spTree>
    <p:extLst>
      <p:ext uri="{BB962C8B-B14F-4D97-AF65-F5344CB8AC3E}">
        <p14:creationId xmlns:p14="http://schemas.microsoft.com/office/powerpoint/2010/main" val="10407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CB6EA3-9515-47C2-9499-4FB0C64C0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938570-8C5D-42DC-A3A3-17ED971C1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0BC87-9B93-48C7-B8B0-A52E1C2B8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4D344-4FB8-420A-B7E5-873D2B10E6B9}" type="datetimeFigureOut">
              <a:rPr lang="en-US" smtClean="0"/>
              <a:t>12/10/2021</a:t>
            </a:fld>
            <a:endParaRPr lang="en-US"/>
          </a:p>
        </p:txBody>
      </p:sp>
      <p:sp>
        <p:nvSpPr>
          <p:cNvPr id="5" name="Footer Placeholder 4">
            <a:extLst>
              <a:ext uri="{FF2B5EF4-FFF2-40B4-BE49-F238E27FC236}">
                <a16:creationId xmlns:a16="http://schemas.microsoft.com/office/drawing/2014/main" id="{7132EC04-9711-4FB0-8F20-76EB585C8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6993B2-5322-46D4-AEC5-E5B923070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E68D6-3241-4837-8F99-47C55C5195D7}" type="slidenum">
              <a:rPr lang="en-US" smtClean="0"/>
              <a:t>‹#›</a:t>
            </a:fld>
            <a:endParaRPr lang="en-US"/>
          </a:p>
        </p:txBody>
      </p:sp>
    </p:spTree>
    <p:extLst>
      <p:ext uri="{BB962C8B-B14F-4D97-AF65-F5344CB8AC3E}">
        <p14:creationId xmlns:p14="http://schemas.microsoft.com/office/powerpoint/2010/main" val="3931445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Resul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2DEF-C348-472E-9662-7C332EBD5456}"/>
              </a:ext>
            </a:extLst>
          </p:cNvPr>
          <p:cNvSpPr>
            <a:spLocks noGrp="1"/>
          </p:cNvSpPr>
          <p:nvPr>
            <p:ph type="ctrTitle"/>
          </p:nvPr>
        </p:nvSpPr>
        <p:spPr/>
        <p:txBody>
          <a:bodyPr>
            <a:normAutofit fontScale="90000"/>
          </a:bodyPr>
          <a:lstStyle/>
          <a:p>
            <a:r>
              <a:rPr lang="en-US" dirty="0"/>
              <a:t>FINAL PROJECT-2</a:t>
            </a:r>
            <a:br>
              <a:rPr lang="en-US" dirty="0"/>
            </a:br>
            <a:r>
              <a:rPr lang="en-US" dirty="0"/>
              <a:t>Forward and Inverse kinematics of the 5 DOF- Robotic Arm</a:t>
            </a:r>
          </a:p>
        </p:txBody>
      </p:sp>
      <p:sp>
        <p:nvSpPr>
          <p:cNvPr id="3" name="Subtitle 2">
            <a:extLst>
              <a:ext uri="{FF2B5EF4-FFF2-40B4-BE49-F238E27FC236}">
                <a16:creationId xmlns:a16="http://schemas.microsoft.com/office/drawing/2014/main" id="{EB921187-BEB8-4247-814D-DAAC78714046}"/>
              </a:ext>
            </a:extLst>
          </p:cNvPr>
          <p:cNvSpPr>
            <a:spLocks noGrp="1"/>
          </p:cNvSpPr>
          <p:nvPr>
            <p:ph type="subTitle" idx="1"/>
          </p:nvPr>
        </p:nvSpPr>
        <p:spPr/>
        <p:txBody>
          <a:bodyPr/>
          <a:lstStyle/>
          <a:p>
            <a:pPr algn="r"/>
            <a:endParaRPr lang="en-US" dirty="0"/>
          </a:p>
          <a:p>
            <a:pPr algn="r"/>
            <a:r>
              <a:rPr lang="en-US" dirty="0"/>
              <a:t>Illuri Satyajith reddy</a:t>
            </a:r>
          </a:p>
          <a:p>
            <a:pPr algn="r"/>
            <a:r>
              <a:rPr lang="en-US" dirty="0"/>
              <a:t>Dhushetty Venkat Sai </a:t>
            </a:r>
          </a:p>
        </p:txBody>
      </p:sp>
    </p:spTree>
    <p:extLst>
      <p:ext uri="{BB962C8B-B14F-4D97-AF65-F5344CB8AC3E}">
        <p14:creationId xmlns:p14="http://schemas.microsoft.com/office/powerpoint/2010/main" val="321654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10;&#10;Description automatically generated">
            <a:extLst>
              <a:ext uri="{FF2B5EF4-FFF2-40B4-BE49-F238E27FC236}">
                <a16:creationId xmlns:a16="http://schemas.microsoft.com/office/drawing/2014/main" id="{8B9C3AB7-AEBC-4054-B1EB-E35D6D02D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37306"/>
            <a:ext cx="4816948" cy="3502163"/>
          </a:xfrm>
          <a:prstGeom prst="rect">
            <a:avLst/>
          </a:prstGeom>
        </p:spPr>
      </p:pic>
      <p:pic>
        <p:nvPicPr>
          <p:cNvPr id="11" name="Picture 10" descr="Chart&#10;&#10;Description automatically generated">
            <a:extLst>
              <a:ext uri="{FF2B5EF4-FFF2-40B4-BE49-F238E27FC236}">
                <a16:creationId xmlns:a16="http://schemas.microsoft.com/office/drawing/2014/main" id="{484906AC-036D-49CD-8A01-17EA5ABEB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303" y="1356015"/>
            <a:ext cx="4926496" cy="3583454"/>
          </a:xfrm>
          <a:prstGeom prst="rect">
            <a:avLst/>
          </a:prstGeom>
        </p:spPr>
      </p:pic>
      <p:sp>
        <p:nvSpPr>
          <p:cNvPr id="14" name="TextBox 13">
            <a:extLst>
              <a:ext uri="{FF2B5EF4-FFF2-40B4-BE49-F238E27FC236}">
                <a16:creationId xmlns:a16="http://schemas.microsoft.com/office/drawing/2014/main" id="{8575EC04-F2B3-4B68-A114-41B4AE7606DE}"/>
              </a:ext>
            </a:extLst>
          </p:cNvPr>
          <p:cNvSpPr txBox="1"/>
          <p:nvPr/>
        </p:nvSpPr>
        <p:spPr>
          <a:xfrm>
            <a:off x="1909993" y="5009321"/>
            <a:ext cx="2673361" cy="369332"/>
          </a:xfrm>
          <a:prstGeom prst="rect">
            <a:avLst/>
          </a:prstGeom>
          <a:noFill/>
        </p:spPr>
        <p:txBody>
          <a:bodyPr wrap="none" rtlCol="0">
            <a:spAutoFit/>
          </a:bodyPr>
          <a:lstStyle/>
          <a:p>
            <a:r>
              <a:rPr lang="en-US" dirty="0"/>
              <a:t>Inverse kinematics result 1</a:t>
            </a:r>
          </a:p>
        </p:txBody>
      </p:sp>
      <p:sp>
        <p:nvSpPr>
          <p:cNvPr id="15" name="TextBox 14">
            <a:extLst>
              <a:ext uri="{FF2B5EF4-FFF2-40B4-BE49-F238E27FC236}">
                <a16:creationId xmlns:a16="http://schemas.microsoft.com/office/drawing/2014/main" id="{1BF38F14-A047-442C-ABDA-6FB6EE9518E9}"/>
              </a:ext>
            </a:extLst>
          </p:cNvPr>
          <p:cNvSpPr txBox="1"/>
          <p:nvPr/>
        </p:nvSpPr>
        <p:spPr>
          <a:xfrm>
            <a:off x="7553871" y="5009321"/>
            <a:ext cx="2673361" cy="369332"/>
          </a:xfrm>
          <a:prstGeom prst="rect">
            <a:avLst/>
          </a:prstGeom>
          <a:noFill/>
        </p:spPr>
        <p:txBody>
          <a:bodyPr wrap="none" rtlCol="0">
            <a:spAutoFit/>
          </a:bodyPr>
          <a:lstStyle/>
          <a:p>
            <a:r>
              <a:rPr lang="en-US" dirty="0"/>
              <a:t>Inverse kinematics result 2</a:t>
            </a:r>
          </a:p>
        </p:txBody>
      </p:sp>
    </p:spTree>
    <p:extLst>
      <p:ext uri="{BB962C8B-B14F-4D97-AF65-F5344CB8AC3E}">
        <p14:creationId xmlns:p14="http://schemas.microsoft.com/office/powerpoint/2010/main" val="501501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14CF-76E1-4D66-952C-C3BEA3BC5C7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49329A9-0B6D-475F-847D-BF4775BC9612}"/>
              </a:ext>
            </a:extLst>
          </p:cNvPr>
          <p:cNvSpPr>
            <a:spLocks noGrp="1"/>
          </p:cNvSpPr>
          <p:nvPr>
            <p:ph idx="1"/>
          </p:nvPr>
        </p:nvSpPr>
        <p:spPr>
          <a:xfrm>
            <a:off x="838200" y="1577147"/>
            <a:ext cx="10515600" cy="4351338"/>
          </a:xfrm>
        </p:spPr>
        <p:txBody>
          <a:bodyPr>
            <a:normAutofit/>
          </a:bodyPr>
          <a:lstStyle/>
          <a:p>
            <a:r>
              <a:rPr lang="en-US" sz="1800" b="0" i="0" u="none" strike="noStrike" baseline="0" dirty="0"/>
              <a:t>In this work,  Inverse kinematic analysis of 5 DOF robotic arm was accomplished using the MATLAB GUI program. Results indicates the usage of the geometric approach in inverse kinematics analysis to determine the joints angles of the robotic arm effectively.</a:t>
            </a:r>
          </a:p>
          <a:p>
            <a:r>
              <a:rPr lang="en-US" sz="1800" dirty="0"/>
              <a:t>A</a:t>
            </a:r>
            <a:r>
              <a:rPr lang="en-US" sz="1800" b="0" i="0" u="none" strike="noStrike" baseline="0" dirty="0"/>
              <a:t>lgorithm of the geometric approach was developed for the inverse kinematic analysis of the robotic arm and </a:t>
            </a:r>
            <a:r>
              <a:rPr lang="en-US" sz="1800" dirty="0"/>
              <a:t>to </a:t>
            </a:r>
            <a:r>
              <a:rPr lang="en-US" sz="1800" b="0" i="0" u="none" strike="noStrike" baseline="0" dirty="0"/>
              <a:t>compare the results of this method with results  using an algebraic solution. </a:t>
            </a:r>
          </a:p>
          <a:p>
            <a:r>
              <a:rPr lang="en-US" sz="1800" b="0" i="0" u="none" strike="noStrike" baseline="0" dirty="0"/>
              <a:t>To test the efficiency of the geometric approach in the inverse kinematics analysis, several cases were studied. </a:t>
            </a:r>
            <a:r>
              <a:rPr lang="en-US" sz="1800" dirty="0"/>
              <a:t>I</a:t>
            </a:r>
            <a:r>
              <a:rPr lang="en-US" sz="1800" b="0" i="0" u="none" strike="noStrike" baseline="0" dirty="0"/>
              <a:t>nputs to the GUI program, is the position of the </a:t>
            </a:r>
            <a:r>
              <a:rPr lang="en-US" sz="1800" dirty="0"/>
              <a:t> End-effector </a:t>
            </a:r>
            <a:r>
              <a:rPr lang="en-US" sz="1800" b="0" i="0" u="none" strike="noStrike" baseline="0" dirty="0"/>
              <a:t>and the outputs were the joints angles of the robotic arm. </a:t>
            </a:r>
          </a:p>
          <a:p>
            <a:r>
              <a:rPr lang="en-US" sz="1800" b="0" i="0" u="none" strike="noStrike" baseline="0" dirty="0"/>
              <a:t>If we give values of the End –Effector out of its workspace, then we can’t find angle parameters, Code will show error. </a:t>
            </a:r>
            <a:r>
              <a:rPr lang="en-US" sz="1800" dirty="0"/>
              <a:t>So, It is essential to give the values in workspace. Also, there exists multiple solutions for single end effector position.</a:t>
            </a:r>
            <a:endParaRPr lang="en-US" sz="1800" b="0" i="0" u="none" strike="noStrike" baseline="0" dirty="0"/>
          </a:p>
          <a:p>
            <a:r>
              <a:rPr lang="en-US" sz="1800" b="0" i="0" u="none" strike="noStrike" baseline="0" dirty="0"/>
              <a:t>3D representation of the robotic arm depending on the DH parameters is shown in figures in result slide</a:t>
            </a:r>
            <a:r>
              <a:rPr lang="en-US" sz="1800" b="0" i="0" u="none" strike="noStrike" baseline="0" dirty="0">
                <a:solidFill>
                  <a:srgbClr val="FF0000"/>
                </a:solidFill>
              </a:rPr>
              <a:t>.</a:t>
            </a:r>
            <a:r>
              <a:rPr lang="en-US" sz="1800" dirty="0">
                <a:solidFill>
                  <a:srgbClr val="FF0000"/>
                </a:solidFill>
              </a:rPr>
              <a:t> </a:t>
            </a:r>
            <a:r>
              <a:rPr lang="en-US" sz="1800" dirty="0"/>
              <a:t>3D simulation for the movement of the robotic arm was performed depending on the DH parameters in representing the links and joints of the robotic arm to help in understanding and representing the movement of the robotic arm. </a:t>
            </a:r>
          </a:p>
          <a:p>
            <a:endParaRPr lang="en-US" sz="1800" b="0" i="0" u="none" strike="noStrike" baseline="0" dirty="0"/>
          </a:p>
          <a:p>
            <a:endParaRPr lang="en-US" sz="1800" b="0" i="0" u="none" strike="noStrike" baseline="0" dirty="0"/>
          </a:p>
          <a:p>
            <a:pPr algn="l"/>
            <a:endParaRPr lang="en-US" sz="1800" b="0" i="0" u="none" strike="noStrike" baseline="0" dirty="0">
              <a:latin typeface="Times-Roman"/>
            </a:endParaRPr>
          </a:p>
        </p:txBody>
      </p:sp>
    </p:spTree>
    <p:extLst>
      <p:ext uri="{BB962C8B-B14F-4D97-AF65-F5344CB8AC3E}">
        <p14:creationId xmlns:p14="http://schemas.microsoft.com/office/powerpoint/2010/main" val="216782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E86F-E48F-4067-82CA-55AEA59EE5E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15CDEE-5C54-4B16-A13E-50C04DF47396}"/>
              </a:ext>
            </a:extLst>
          </p:cNvPr>
          <p:cNvSpPr>
            <a:spLocks noGrp="1"/>
          </p:cNvSpPr>
          <p:nvPr>
            <p:ph idx="1"/>
          </p:nvPr>
        </p:nvSpPr>
        <p:spPr/>
        <p:txBody>
          <a:bodyPr>
            <a:normAutofit/>
          </a:bodyPr>
          <a:lstStyle/>
          <a:p>
            <a:r>
              <a:rPr lang="en-US" sz="2400" dirty="0"/>
              <a:t>A complete analytical solution to the forward and inverse kinematics of 5 DOF Robotic arm is derived in this project. </a:t>
            </a:r>
          </a:p>
          <a:p>
            <a:r>
              <a:rPr lang="en-US" sz="2400" dirty="0"/>
              <a:t>The forward kinematic analysis of 5 DOF robotic arm is investigated. The mathematical model is prepared and solved for positioning and orienting the end effectors by preparing a </a:t>
            </a:r>
            <a:r>
              <a:rPr lang="en-US" sz="2400" dirty="0" err="1"/>
              <a:t>programme</a:t>
            </a:r>
            <a:r>
              <a:rPr lang="en-US" sz="2400" dirty="0"/>
              <a:t> in MATLAB. </a:t>
            </a:r>
          </a:p>
          <a:p>
            <a:r>
              <a:rPr lang="en-US" sz="2400" dirty="0"/>
              <a:t>The result of the forward kinematics can be crossed checked by the analytical method of inverse kinematic model. </a:t>
            </a:r>
          </a:p>
          <a:p>
            <a:r>
              <a:rPr lang="en-US" sz="2400" dirty="0"/>
              <a:t>Hence this proves the utility of the 5 DOF robotic arm as an educational tool for undergraduate robotics courses.</a:t>
            </a:r>
          </a:p>
        </p:txBody>
      </p:sp>
    </p:spTree>
    <p:extLst>
      <p:ext uri="{BB962C8B-B14F-4D97-AF65-F5344CB8AC3E}">
        <p14:creationId xmlns:p14="http://schemas.microsoft.com/office/powerpoint/2010/main" val="308249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30AD-2780-4188-A220-3AD6AD62FA32}"/>
              </a:ext>
            </a:extLst>
          </p:cNvPr>
          <p:cNvSpPr>
            <a:spLocks noGrp="1"/>
          </p:cNvSpPr>
          <p:nvPr>
            <p:ph type="title"/>
          </p:nvPr>
        </p:nvSpPr>
        <p:spPr/>
        <p:txBody>
          <a:bodyPr/>
          <a:lstStyle/>
          <a:p>
            <a:r>
              <a:rPr lang="en-US" dirty="0"/>
              <a:t>Descriptions on the code </a:t>
            </a:r>
          </a:p>
        </p:txBody>
      </p:sp>
      <p:sp>
        <p:nvSpPr>
          <p:cNvPr id="3" name="Content Placeholder 2">
            <a:extLst>
              <a:ext uri="{FF2B5EF4-FFF2-40B4-BE49-F238E27FC236}">
                <a16:creationId xmlns:a16="http://schemas.microsoft.com/office/drawing/2014/main" id="{207899FD-3B29-4EB3-BE4D-B4F903F0D460}"/>
              </a:ext>
            </a:extLst>
          </p:cNvPr>
          <p:cNvSpPr>
            <a:spLocks noGrp="1"/>
          </p:cNvSpPr>
          <p:nvPr>
            <p:ph idx="1"/>
          </p:nvPr>
        </p:nvSpPr>
        <p:spPr>
          <a:xfrm>
            <a:off x="838200" y="1472786"/>
            <a:ext cx="10515600" cy="4351338"/>
          </a:xfrm>
        </p:spPr>
        <p:txBody>
          <a:bodyPr>
            <a:normAutofit fontScale="77500" lnSpcReduction="20000"/>
          </a:bodyPr>
          <a:lstStyle/>
          <a:p>
            <a:r>
              <a:rPr lang="en-US" sz="1800" b="0" i="0" u="none" strike="noStrike" baseline="0" dirty="0">
                <a:solidFill>
                  <a:srgbClr val="0E00FF"/>
                </a:solidFill>
                <a:latin typeface="Courier New" panose="02070309020205020404" pitchFamily="49" charset="0"/>
              </a:rPr>
              <a:t>function</a:t>
            </a:r>
            <a:r>
              <a:rPr lang="en-US" sz="1800" b="0" i="0" u="none" strike="noStrike" baseline="0" dirty="0">
                <a:solidFill>
                  <a:srgbClr val="000000"/>
                </a:solidFill>
                <a:latin typeface="Courier New" panose="02070309020205020404" pitchFamily="49" charset="0"/>
              </a:rPr>
              <a:t> Theta_1_Callback(</a:t>
            </a:r>
            <a:r>
              <a:rPr lang="en-US" sz="1800" b="0" i="0" u="none" strike="noStrike" baseline="0" dirty="0" err="1">
                <a:solidFill>
                  <a:srgbClr val="000000"/>
                </a:solidFill>
                <a:latin typeface="Courier New" panose="02070309020205020404" pitchFamily="49" charset="0"/>
              </a:rPr>
              <a:t>hObject</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eventdata</a:t>
            </a:r>
            <a:r>
              <a:rPr lang="en-US" sz="1800" b="0" i="0" u="none" strike="noStrike" baseline="0" dirty="0">
                <a:solidFill>
                  <a:srgbClr val="000000"/>
                </a:solidFill>
                <a:latin typeface="Courier New" panose="02070309020205020404" pitchFamily="49" charset="0"/>
              </a:rPr>
              <a:t>, handles)</a:t>
            </a:r>
          </a:p>
          <a:p>
            <a:r>
              <a:rPr lang="en-US" sz="2600" dirty="0"/>
              <a:t>This function is used to call the theta value</a:t>
            </a:r>
          </a:p>
          <a:p>
            <a:r>
              <a:rPr lang="en-US" sz="1800" b="0" i="0" u="none" strike="noStrike" baseline="0" dirty="0">
                <a:solidFill>
                  <a:srgbClr val="0E00FF"/>
                </a:solidFill>
                <a:latin typeface="Courier New" panose="02070309020205020404" pitchFamily="49" charset="0"/>
              </a:rPr>
              <a:t>function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Pos_X_Callback</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hObject</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eventdata</a:t>
            </a:r>
            <a:r>
              <a:rPr lang="en-US" sz="1800" b="0" i="0" u="none" strike="noStrike" baseline="0" dirty="0">
                <a:solidFill>
                  <a:srgbClr val="000000"/>
                </a:solidFill>
                <a:latin typeface="Courier New" panose="02070309020205020404" pitchFamily="49" charset="0"/>
              </a:rPr>
              <a:t>, handles)</a:t>
            </a:r>
          </a:p>
          <a:p>
            <a:r>
              <a:rPr lang="en-US" sz="2600" dirty="0"/>
              <a:t>This function is used for calling the end effector position</a:t>
            </a:r>
          </a:p>
          <a:p>
            <a:r>
              <a:rPr lang="en-US" sz="1800" b="0" i="0" u="none" strike="noStrike" baseline="0" dirty="0">
                <a:solidFill>
                  <a:srgbClr val="0E00FF"/>
                </a:solidFill>
                <a:latin typeface="Courier New" panose="02070309020205020404" pitchFamily="49" charset="0"/>
              </a:rPr>
              <a:t>function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btn_Forward_Callback</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hObject</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eventdata</a:t>
            </a:r>
            <a:r>
              <a:rPr lang="en-US" sz="1800" b="0" i="0" u="none" strike="noStrike" baseline="0" dirty="0">
                <a:solidFill>
                  <a:srgbClr val="000000"/>
                </a:solidFill>
                <a:latin typeface="Courier New" panose="02070309020205020404" pitchFamily="49" charset="0"/>
              </a:rPr>
              <a:t>, handles)</a:t>
            </a:r>
          </a:p>
          <a:p>
            <a:r>
              <a:rPr lang="en-US" sz="2600" dirty="0"/>
              <a:t>This function is used to callback the forward kinematics button</a:t>
            </a:r>
          </a:p>
          <a:p>
            <a:r>
              <a:rPr lang="en-US" sz="1800" b="0" i="0" u="none" strike="noStrike" baseline="0" dirty="0">
                <a:solidFill>
                  <a:srgbClr val="000000"/>
                </a:solidFill>
                <a:latin typeface="Courier New" panose="02070309020205020404" pitchFamily="49" charset="0"/>
              </a:rPr>
              <a:t>Th_1 = str2double(handles.Theta_1.String)*pi/180;</a:t>
            </a:r>
          </a:p>
          <a:p>
            <a:r>
              <a:rPr lang="en-US" sz="2600" b="0" i="0" u="none" strike="noStrike" baseline="0" dirty="0"/>
              <a:t>To convert angels into radians</a:t>
            </a:r>
          </a:p>
          <a:p>
            <a:r>
              <a:rPr lang="en-US" sz="1800" b="0" i="0" u="none" strike="noStrike" baseline="0" dirty="0">
                <a:solidFill>
                  <a:srgbClr val="000000"/>
                </a:solidFill>
                <a:latin typeface="Courier New" panose="02070309020205020404" pitchFamily="49" charset="0"/>
              </a:rPr>
              <a:t>L(1) = Link([0 L_1 0 pi/2]);</a:t>
            </a:r>
          </a:p>
          <a:p>
            <a:r>
              <a:rPr lang="en-US" sz="2300" dirty="0"/>
              <a:t>Defining links</a:t>
            </a:r>
          </a:p>
          <a:p>
            <a:r>
              <a:rPr lang="en-US" sz="1800" b="0" i="0" u="none" strike="noStrike" baseline="0" dirty="0">
                <a:solidFill>
                  <a:srgbClr val="000000"/>
                </a:solidFill>
                <a:latin typeface="Courier New" panose="02070309020205020404" pitchFamily="49" charset="0"/>
              </a:rPr>
              <a:t>Robot = </a:t>
            </a:r>
            <a:r>
              <a:rPr lang="en-US" sz="1800" b="0" i="0" u="none" strike="noStrike" baseline="0" dirty="0" err="1">
                <a:solidFill>
                  <a:srgbClr val="000000"/>
                </a:solidFill>
                <a:latin typeface="Courier New" panose="02070309020205020404" pitchFamily="49" charset="0"/>
              </a:rPr>
              <a:t>SerialLink</a:t>
            </a:r>
            <a:r>
              <a:rPr lang="en-US" sz="1800" b="0" i="0" u="none" strike="noStrike" baseline="0" dirty="0">
                <a:solidFill>
                  <a:srgbClr val="000000"/>
                </a:solidFill>
                <a:latin typeface="Courier New" panose="02070309020205020404" pitchFamily="49" charset="0"/>
              </a:rPr>
              <a:t>(L);</a:t>
            </a:r>
          </a:p>
          <a:p>
            <a:r>
              <a:rPr lang="en-US" sz="2300" b="0" i="0" u="none" strike="noStrike" baseline="0" dirty="0"/>
              <a:t>Defining robot with the given links</a:t>
            </a:r>
          </a:p>
          <a:p>
            <a:r>
              <a:rPr lang="en-US" sz="1800" b="0" i="0" u="none" strike="noStrike" baseline="0" dirty="0">
                <a:solidFill>
                  <a:srgbClr val="000000"/>
                </a:solidFill>
                <a:latin typeface="Courier New" panose="02070309020205020404" pitchFamily="49" charset="0"/>
              </a:rPr>
              <a:t>T = </a:t>
            </a:r>
            <a:r>
              <a:rPr lang="en-US" sz="1800" b="0" i="0" u="none" strike="noStrike" baseline="0" dirty="0" err="1">
                <a:solidFill>
                  <a:srgbClr val="000000"/>
                </a:solidFill>
                <a:latin typeface="Courier New" panose="02070309020205020404" pitchFamily="49" charset="0"/>
              </a:rPr>
              <a:t>Robot.fkine</a:t>
            </a:r>
            <a:r>
              <a:rPr lang="en-US" sz="1800" b="0" i="0" u="none" strike="noStrike" baseline="0" dirty="0">
                <a:solidFill>
                  <a:srgbClr val="000000"/>
                </a:solidFill>
                <a:latin typeface="Courier New" panose="02070309020205020404" pitchFamily="49" charset="0"/>
              </a:rPr>
              <a:t>([Th_1 Th_2 Th_3 Th_4 Th_5]);</a:t>
            </a:r>
            <a:endParaRPr lang="en-US" b="0" i="0" u="none" strike="noStrike" baseline="0" dirty="0"/>
          </a:p>
          <a:p>
            <a:r>
              <a:rPr lang="en-US" sz="2300" b="0" i="0" u="none" strike="noStrike" baseline="0" dirty="0"/>
              <a:t>Calculating forward kinematics</a:t>
            </a:r>
          </a:p>
          <a:p>
            <a:endParaRPr lang="en-US" b="0" i="0" u="none" strike="noStrike" baseline="0" dirty="0"/>
          </a:p>
          <a:p>
            <a:endParaRPr lang="en-US" b="0" i="0" u="none" strike="noStrike" baseline="0" dirty="0"/>
          </a:p>
          <a:p>
            <a:endParaRPr lang="en-US" dirty="0"/>
          </a:p>
        </p:txBody>
      </p:sp>
    </p:spTree>
    <p:extLst>
      <p:ext uri="{BB962C8B-B14F-4D97-AF65-F5344CB8AC3E}">
        <p14:creationId xmlns:p14="http://schemas.microsoft.com/office/powerpoint/2010/main" val="183394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EB99-0B6D-4B32-8F5B-D2083771E378}"/>
              </a:ext>
            </a:extLst>
          </p:cNvPr>
          <p:cNvSpPr>
            <a:spLocks noGrp="1"/>
          </p:cNvSpPr>
          <p:nvPr>
            <p:ph type="title"/>
          </p:nvPr>
        </p:nvSpPr>
        <p:spPr>
          <a:xfrm>
            <a:off x="1376680" y="434022"/>
            <a:ext cx="10515600" cy="1325563"/>
          </a:xfrm>
        </p:spPr>
        <p:txBody>
          <a:bodyPr/>
          <a:lstStyle/>
          <a:p>
            <a:r>
              <a:rPr lang="en-US" b="0" i="0" dirty="0">
                <a:solidFill>
                  <a:srgbClr val="2D3B45"/>
                </a:solidFill>
                <a:effectLst/>
                <a:latin typeface="Roboto" panose="02000000000000000000" pitchFamily="2" charset="0"/>
              </a:rPr>
              <a:t>Contribution of each team member</a:t>
            </a:r>
            <a:endParaRPr lang="en-US" dirty="0"/>
          </a:p>
        </p:txBody>
      </p:sp>
      <p:sp>
        <p:nvSpPr>
          <p:cNvPr id="3" name="Content Placeholder 2">
            <a:extLst>
              <a:ext uri="{FF2B5EF4-FFF2-40B4-BE49-F238E27FC236}">
                <a16:creationId xmlns:a16="http://schemas.microsoft.com/office/drawing/2014/main" id="{8EC5AB81-A9E4-4F01-A075-5EBA21ADB5F2}"/>
              </a:ext>
            </a:extLst>
          </p:cNvPr>
          <p:cNvSpPr>
            <a:spLocks noGrp="1"/>
          </p:cNvSpPr>
          <p:nvPr>
            <p:ph idx="1"/>
          </p:nvPr>
        </p:nvSpPr>
        <p:spPr/>
        <p:txBody>
          <a:bodyPr/>
          <a:lstStyle/>
          <a:p>
            <a:pPr marL="0" indent="0">
              <a:buNone/>
            </a:pPr>
            <a:endParaRPr lang="en-US" dirty="0"/>
          </a:p>
          <a:p>
            <a:endParaRPr lang="en-US" dirty="0"/>
          </a:p>
        </p:txBody>
      </p:sp>
      <p:graphicFrame>
        <p:nvGraphicFramePr>
          <p:cNvPr id="6" name="Table 6">
            <a:extLst>
              <a:ext uri="{FF2B5EF4-FFF2-40B4-BE49-F238E27FC236}">
                <a16:creationId xmlns:a16="http://schemas.microsoft.com/office/drawing/2014/main" id="{A2C30AF9-9E78-4698-A76F-3BEB6974D9CF}"/>
              </a:ext>
            </a:extLst>
          </p:cNvPr>
          <p:cNvGraphicFramePr>
            <a:graphicFrameLocks noGrp="1"/>
          </p:cNvGraphicFramePr>
          <p:nvPr>
            <p:extLst>
              <p:ext uri="{D42A27DB-BD31-4B8C-83A1-F6EECF244321}">
                <p14:modId xmlns:p14="http://schemas.microsoft.com/office/powerpoint/2010/main" val="3911050098"/>
              </p:ext>
            </p:extLst>
          </p:nvPr>
        </p:nvGraphicFramePr>
        <p:xfrm>
          <a:off x="1737360" y="2052320"/>
          <a:ext cx="8717280" cy="4005862"/>
        </p:xfrm>
        <a:graphic>
          <a:graphicData uri="http://schemas.openxmlformats.org/drawingml/2006/table">
            <a:tbl>
              <a:tblPr firstRow="1" bandRow="1">
                <a:tableStyleId>{5C22544A-7EE6-4342-B048-85BDC9FD1C3A}</a:tableStyleId>
              </a:tblPr>
              <a:tblGrid>
                <a:gridCol w="1743456">
                  <a:extLst>
                    <a:ext uri="{9D8B030D-6E8A-4147-A177-3AD203B41FA5}">
                      <a16:colId xmlns:a16="http://schemas.microsoft.com/office/drawing/2014/main" val="1766098743"/>
                    </a:ext>
                  </a:extLst>
                </a:gridCol>
                <a:gridCol w="1743456">
                  <a:extLst>
                    <a:ext uri="{9D8B030D-6E8A-4147-A177-3AD203B41FA5}">
                      <a16:colId xmlns:a16="http://schemas.microsoft.com/office/drawing/2014/main" val="107044389"/>
                    </a:ext>
                  </a:extLst>
                </a:gridCol>
                <a:gridCol w="2121408">
                  <a:extLst>
                    <a:ext uri="{9D8B030D-6E8A-4147-A177-3AD203B41FA5}">
                      <a16:colId xmlns:a16="http://schemas.microsoft.com/office/drawing/2014/main" val="3779118407"/>
                    </a:ext>
                  </a:extLst>
                </a:gridCol>
                <a:gridCol w="1365504">
                  <a:extLst>
                    <a:ext uri="{9D8B030D-6E8A-4147-A177-3AD203B41FA5}">
                      <a16:colId xmlns:a16="http://schemas.microsoft.com/office/drawing/2014/main" val="731928184"/>
                    </a:ext>
                  </a:extLst>
                </a:gridCol>
                <a:gridCol w="1743456">
                  <a:extLst>
                    <a:ext uri="{9D8B030D-6E8A-4147-A177-3AD203B41FA5}">
                      <a16:colId xmlns:a16="http://schemas.microsoft.com/office/drawing/2014/main" val="283162317"/>
                    </a:ext>
                  </a:extLst>
                </a:gridCol>
              </a:tblGrid>
              <a:tr h="1336604">
                <a:tc>
                  <a:txBody>
                    <a:bodyPr/>
                    <a:lstStyle/>
                    <a:p>
                      <a:r>
                        <a:rPr lang="en-US" b="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Implementation</a:t>
                      </a:r>
                    </a:p>
                    <a:p>
                      <a:r>
                        <a:rPr lang="en-US" b="0" dirty="0">
                          <a:solidFill>
                            <a:schemeClr val="tx1"/>
                          </a:solidFill>
                        </a:rPr>
                        <a:t>(run code, test code in GUI)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Presentation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Contribution</a:t>
                      </a:r>
                    </a:p>
                    <a:p>
                      <a:r>
                        <a:rPr lang="en-US" b="0" dirty="0">
                          <a:solidFill>
                            <a:schemeClr val="tx1"/>
                          </a:solidFill>
                        </a:rPr>
                        <a:t>Percentage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Approval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5988726"/>
                  </a:ext>
                </a:extLst>
              </a:tr>
              <a:tr h="1142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Dhushetty</a:t>
                      </a:r>
                      <a:r>
                        <a:rPr lang="en-US" dirty="0"/>
                        <a:t> Venkat Sai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Implementation of forward kinematics code in GUI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Problem statement,</a:t>
                      </a:r>
                    </a:p>
                    <a:p>
                      <a:r>
                        <a:rPr lang="en-US" dirty="0"/>
                        <a:t>Forward Kinematics,</a:t>
                      </a:r>
                    </a:p>
                    <a:p>
                      <a:r>
                        <a:rPr lang="en-US" dirty="0"/>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Satyajith reddy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9002897"/>
                  </a:ext>
                </a:extLst>
              </a:tr>
              <a:tr h="1480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Illuri</a:t>
                      </a:r>
                      <a:r>
                        <a:rPr lang="en-US" dirty="0"/>
                        <a:t> Satyajith reddy</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Implementation of Inverse </a:t>
                      </a:r>
                      <a:r>
                        <a:rPr lang="en-US" dirty="0" err="1"/>
                        <a:t>kinemtatics</a:t>
                      </a:r>
                      <a:r>
                        <a:rPr lang="en-US" dirty="0"/>
                        <a:t> code using GUI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Approach,</a:t>
                      </a:r>
                    </a:p>
                    <a:p>
                      <a:r>
                        <a:rPr lang="en-US" dirty="0"/>
                        <a:t>Inverse</a:t>
                      </a:r>
                    </a:p>
                    <a:p>
                      <a:r>
                        <a:rPr lang="en-US" dirty="0"/>
                        <a:t>Kinematics,</a:t>
                      </a:r>
                    </a:p>
                    <a:p>
                      <a:r>
                        <a:rPr lang="en-US" dirty="0"/>
                        <a:t>Discussions.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Venkat </a:t>
                      </a:r>
                      <a:r>
                        <a:rPr lang="en-US" dirty="0" err="1"/>
                        <a:t>sai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8233605"/>
                  </a:ext>
                </a:extLst>
              </a:tr>
            </a:tbl>
          </a:graphicData>
        </a:graphic>
      </p:graphicFrame>
    </p:spTree>
    <p:extLst>
      <p:ext uri="{BB962C8B-B14F-4D97-AF65-F5344CB8AC3E}">
        <p14:creationId xmlns:p14="http://schemas.microsoft.com/office/powerpoint/2010/main" val="3229807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B5B9E-6C03-47E8-922D-D30004022DDC}"/>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6000" dirty="0"/>
              <a:t>THANK YOU</a:t>
            </a:r>
          </a:p>
        </p:txBody>
      </p:sp>
    </p:spTree>
    <p:extLst>
      <p:ext uri="{BB962C8B-B14F-4D97-AF65-F5344CB8AC3E}">
        <p14:creationId xmlns:p14="http://schemas.microsoft.com/office/powerpoint/2010/main" val="157436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FBA6-5661-41EF-9B50-CD151839031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8626EDC-8554-4560-8968-4FEB18100D70}"/>
              </a:ext>
            </a:extLst>
          </p:cNvPr>
          <p:cNvSpPr>
            <a:spLocks noGrp="1"/>
          </p:cNvSpPr>
          <p:nvPr>
            <p:ph idx="1"/>
          </p:nvPr>
        </p:nvSpPr>
        <p:spPr/>
        <p:txBody>
          <a:bodyPr>
            <a:normAutofit lnSpcReduction="10000"/>
          </a:bodyPr>
          <a:lstStyle/>
          <a:p>
            <a:r>
              <a:rPr lang="en-US" dirty="0"/>
              <a:t>Problem statement</a:t>
            </a:r>
          </a:p>
          <a:p>
            <a:r>
              <a:rPr lang="en-US" dirty="0"/>
              <a:t>Approach</a:t>
            </a:r>
          </a:p>
          <a:p>
            <a:r>
              <a:rPr lang="en-US" dirty="0"/>
              <a:t>Forward kinematics</a:t>
            </a:r>
          </a:p>
          <a:p>
            <a:r>
              <a:rPr lang="en-US" dirty="0"/>
              <a:t>Inverse kinematics</a:t>
            </a:r>
          </a:p>
          <a:p>
            <a:r>
              <a:rPr lang="en-US" dirty="0"/>
              <a:t>Results</a:t>
            </a:r>
          </a:p>
          <a:p>
            <a:r>
              <a:rPr lang="en-US" dirty="0"/>
              <a:t>Discussion</a:t>
            </a:r>
          </a:p>
          <a:p>
            <a:r>
              <a:rPr lang="en-US" dirty="0"/>
              <a:t>Conclusion </a:t>
            </a:r>
          </a:p>
          <a:p>
            <a:r>
              <a:rPr lang="en-US" dirty="0"/>
              <a:t>Descriptions on code</a:t>
            </a:r>
          </a:p>
          <a:p>
            <a:r>
              <a:rPr lang="en-US" dirty="0"/>
              <a:t>Contribution of team member</a:t>
            </a:r>
          </a:p>
        </p:txBody>
      </p:sp>
    </p:spTree>
    <p:extLst>
      <p:ext uri="{BB962C8B-B14F-4D97-AF65-F5344CB8AC3E}">
        <p14:creationId xmlns:p14="http://schemas.microsoft.com/office/powerpoint/2010/main" val="97085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E362-8B53-4F16-BB27-D6354FD5C6D8}"/>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938AC531-192B-47D4-8824-C88301F272E0}"/>
              </a:ext>
            </a:extLst>
          </p:cNvPr>
          <p:cNvSpPr>
            <a:spLocks noGrp="1"/>
          </p:cNvSpPr>
          <p:nvPr>
            <p:ph idx="1"/>
          </p:nvPr>
        </p:nvSpPr>
        <p:spPr>
          <a:xfrm>
            <a:off x="838200" y="1690688"/>
            <a:ext cx="10515600" cy="4351338"/>
          </a:xfrm>
        </p:spPr>
        <p:txBody>
          <a:bodyPr>
            <a:normAutofit/>
          </a:bodyPr>
          <a:lstStyle/>
          <a:p>
            <a:r>
              <a:rPr lang="en-US" sz="1800" dirty="0"/>
              <a:t>In robots, the forward kinematics and inverse kinematics are important in determining the position and orientation of the end-effector to perform multi-tasks. </a:t>
            </a:r>
          </a:p>
          <a:p>
            <a:r>
              <a:rPr lang="en-US" sz="1800" dirty="0"/>
              <a:t>This paper presented the inverse kinematics analysis for a 5 DOF robotic arm using the robotics toolbox of MATLAB and the Denavit-Hartenberg (D-H) parameters were used to represent the links and joints of the robotic arm. </a:t>
            </a:r>
            <a:br>
              <a:rPr lang="en-US" sz="1800" dirty="0"/>
            </a:br>
            <a:endParaRPr lang="en-US" sz="1800" dirty="0"/>
          </a:p>
          <a:p>
            <a:r>
              <a:rPr lang="en-US" sz="1800" dirty="0"/>
              <a:t>A geometric approach was used in the inverse kinematics solution to determine the joint angle parameters of the robotic arm and the path of the robotic arm was divided into successive lines to accomplish the required tasks of the robotic arm. Therefore, this method can be adopted for engineering applications.</a:t>
            </a:r>
          </a:p>
          <a:p>
            <a:pPr marL="0" indent="0">
              <a:buNone/>
            </a:pPr>
            <a:endParaRPr lang="en-US" sz="1800" dirty="0"/>
          </a:p>
          <a:p>
            <a:r>
              <a:rPr lang="en-US" sz="1800" dirty="0"/>
              <a:t>MATLAB (Graphical User Interface) program was used to simulate the movement of the robotic arm in 3D. This gives the position of End-effector for different positions.</a:t>
            </a:r>
          </a:p>
          <a:p>
            <a:endParaRPr lang="en-US" dirty="0"/>
          </a:p>
        </p:txBody>
      </p:sp>
    </p:spTree>
    <p:extLst>
      <p:ext uri="{BB962C8B-B14F-4D97-AF65-F5344CB8AC3E}">
        <p14:creationId xmlns:p14="http://schemas.microsoft.com/office/powerpoint/2010/main" val="216434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3EFD-A656-4AB7-AC98-E88738BBCCE4}"/>
              </a:ext>
            </a:extLst>
          </p:cNvPr>
          <p:cNvSpPr>
            <a:spLocks noGrp="1"/>
          </p:cNvSpPr>
          <p:nvPr>
            <p:ph type="title"/>
          </p:nvPr>
        </p:nvSpPr>
        <p:spPr/>
        <p:txBody>
          <a:bodyPr/>
          <a:lstStyle/>
          <a:p>
            <a:r>
              <a:rPr lang="en-US" dirty="0"/>
              <a:t>Approach </a:t>
            </a:r>
          </a:p>
        </p:txBody>
      </p:sp>
      <p:sp>
        <p:nvSpPr>
          <p:cNvPr id="3" name="Content Placeholder 2">
            <a:extLst>
              <a:ext uri="{FF2B5EF4-FFF2-40B4-BE49-F238E27FC236}">
                <a16:creationId xmlns:a16="http://schemas.microsoft.com/office/drawing/2014/main" id="{1E6A3981-7EE3-49CD-B740-F9E635F5F037}"/>
              </a:ext>
            </a:extLst>
          </p:cNvPr>
          <p:cNvSpPr>
            <a:spLocks noGrp="1"/>
          </p:cNvSpPr>
          <p:nvPr>
            <p:ph idx="1"/>
          </p:nvPr>
        </p:nvSpPr>
        <p:spPr/>
        <p:txBody>
          <a:bodyPr>
            <a:normAutofit/>
          </a:bodyPr>
          <a:lstStyle/>
          <a:p>
            <a:r>
              <a:rPr lang="en-US" sz="1800" dirty="0"/>
              <a:t>MATLAB Graphical User Interface (GUI) and peter corke robotics toolbox was used in this project to perform simulation of 5-dof robotic arm.</a:t>
            </a:r>
          </a:p>
          <a:p>
            <a:r>
              <a:rPr lang="en-US" sz="1800" dirty="0"/>
              <a:t>It illustrates the inputs to the program was the position of the end-effector of the robotic arm while the outputs were the joints angles of the robotic arm. Also, a 3D simulation of the robotic arm movement was presented in GUI as an output. </a:t>
            </a:r>
          </a:p>
          <a:p>
            <a:r>
              <a:rPr lang="en-US" sz="1800" b="0" i="0" u="none" strike="noStrike" baseline="0" dirty="0">
                <a:latin typeface="Times-Roman"/>
              </a:rPr>
              <a:t>3D simulation to the movement of the robotic arm was applied using the Robotics toolbox in MATLAB depending on the DH parameters.</a:t>
            </a:r>
            <a:endParaRPr lang="en-US" sz="1800" dirty="0"/>
          </a:p>
          <a:p>
            <a:r>
              <a:rPr lang="en-US" sz="1800" dirty="0"/>
              <a:t>The program was performed as in the following steps:</a:t>
            </a:r>
          </a:p>
          <a:p>
            <a:r>
              <a:rPr lang="en-US" sz="1800" dirty="0"/>
              <a:t>Firstly, we have to design the forward and inverse program for the 5 degrees of freedom robotic arm in GUI section.</a:t>
            </a:r>
          </a:p>
          <a:p>
            <a:r>
              <a:rPr lang="en-US" sz="1800" dirty="0"/>
              <a:t>Then, we need to implement code for the forward and inverse kinematics and call back the functions from the GUI section.</a:t>
            </a:r>
          </a:p>
          <a:p>
            <a:pPr marL="0" indent="0">
              <a:buNone/>
            </a:pPr>
            <a:endParaRPr lang="en-US" sz="1800" dirty="0"/>
          </a:p>
        </p:txBody>
      </p:sp>
    </p:spTree>
    <p:extLst>
      <p:ext uri="{BB962C8B-B14F-4D97-AF65-F5344CB8AC3E}">
        <p14:creationId xmlns:p14="http://schemas.microsoft.com/office/powerpoint/2010/main" val="152809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BF17-E29D-4A07-808D-96AA954280F7}"/>
              </a:ext>
            </a:extLst>
          </p:cNvPr>
          <p:cNvSpPr>
            <a:spLocks noGrp="1"/>
          </p:cNvSpPr>
          <p:nvPr>
            <p:ph type="title"/>
          </p:nvPr>
        </p:nvSpPr>
        <p:spPr/>
        <p:txBody>
          <a:bodyPr/>
          <a:lstStyle/>
          <a:p>
            <a:r>
              <a:rPr lang="en-US" dirty="0"/>
              <a:t>Forward kinematics</a:t>
            </a:r>
          </a:p>
        </p:txBody>
      </p:sp>
      <p:sp>
        <p:nvSpPr>
          <p:cNvPr id="3" name="Content Placeholder 2">
            <a:extLst>
              <a:ext uri="{FF2B5EF4-FFF2-40B4-BE49-F238E27FC236}">
                <a16:creationId xmlns:a16="http://schemas.microsoft.com/office/drawing/2014/main" id="{9D7FB350-1B44-4495-8640-420886BA7C04}"/>
              </a:ext>
            </a:extLst>
          </p:cNvPr>
          <p:cNvSpPr>
            <a:spLocks noGrp="1"/>
          </p:cNvSpPr>
          <p:nvPr>
            <p:ph idx="1"/>
          </p:nvPr>
        </p:nvSpPr>
        <p:spPr/>
        <p:txBody>
          <a:bodyPr/>
          <a:lstStyle/>
          <a:p>
            <a:pPr algn="l"/>
            <a:r>
              <a:rPr lang="en-US" sz="1800" b="0" i="0" u="none" strike="noStrike" baseline="0" dirty="0">
                <a:latin typeface="Times-Roman"/>
              </a:rPr>
              <a:t>Forward kinematics is used to determine the position and orientation of the end-effector of the robotic arm from the specified joints angles.</a:t>
            </a:r>
          </a:p>
          <a:p>
            <a:pPr algn="l"/>
            <a:r>
              <a:rPr lang="en-US" sz="1800" b="0" i="0" u="none" strike="noStrike" baseline="0" dirty="0">
                <a:latin typeface="Times-Roman"/>
              </a:rPr>
              <a:t>DH method is one of the most methods used in forward kinematics which represents the relationship of the joint coordinate between two links.</a:t>
            </a:r>
            <a:endParaRPr lang="en-US" dirty="0"/>
          </a:p>
        </p:txBody>
      </p:sp>
      <p:pic>
        <p:nvPicPr>
          <p:cNvPr id="6" name="Picture 5">
            <a:extLst>
              <a:ext uri="{FF2B5EF4-FFF2-40B4-BE49-F238E27FC236}">
                <a16:creationId xmlns:a16="http://schemas.microsoft.com/office/drawing/2014/main" id="{66B2BBF0-5F11-44FF-BC2D-B8FA7FC12530}"/>
              </a:ext>
            </a:extLst>
          </p:cNvPr>
          <p:cNvPicPr>
            <a:picLocks noChangeAspect="1"/>
          </p:cNvPicPr>
          <p:nvPr/>
        </p:nvPicPr>
        <p:blipFill>
          <a:blip r:embed="rId2"/>
          <a:stretch>
            <a:fillRect/>
          </a:stretch>
        </p:blipFill>
        <p:spPr>
          <a:xfrm>
            <a:off x="2362017" y="3234974"/>
            <a:ext cx="3930282" cy="2867651"/>
          </a:xfrm>
          <a:prstGeom prst="rect">
            <a:avLst/>
          </a:prstGeom>
        </p:spPr>
      </p:pic>
      <p:sp>
        <p:nvSpPr>
          <p:cNvPr id="7" name="TextBox 6">
            <a:extLst>
              <a:ext uri="{FF2B5EF4-FFF2-40B4-BE49-F238E27FC236}">
                <a16:creationId xmlns:a16="http://schemas.microsoft.com/office/drawing/2014/main" id="{E5AD10A5-714C-44A4-826E-8E3AF29AF3C8}"/>
              </a:ext>
            </a:extLst>
          </p:cNvPr>
          <p:cNvSpPr txBox="1"/>
          <p:nvPr/>
        </p:nvSpPr>
        <p:spPr>
          <a:xfrm>
            <a:off x="2171700" y="5917959"/>
            <a:ext cx="1431235" cy="369332"/>
          </a:xfrm>
          <a:prstGeom prst="rect">
            <a:avLst/>
          </a:prstGeom>
          <a:noFill/>
        </p:spPr>
        <p:txBody>
          <a:bodyPr wrap="square" rtlCol="0">
            <a:spAutoFit/>
          </a:bodyPr>
          <a:lstStyle/>
          <a:p>
            <a:r>
              <a:rPr lang="en-US" dirty="0"/>
              <a:t>DH frame</a:t>
            </a:r>
          </a:p>
        </p:txBody>
      </p:sp>
      <p:sp>
        <p:nvSpPr>
          <p:cNvPr id="8" name="TextBox 7">
            <a:extLst>
              <a:ext uri="{FF2B5EF4-FFF2-40B4-BE49-F238E27FC236}">
                <a16:creationId xmlns:a16="http://schemas.microsoft.com/office/drawing/2014/main" id="{F0E72734-8C06-43A8-A0BC-DB980A121589}"/>
              </a:ext>
            </a:extLst>
          </p:cNvPr>
          <p:cNvSpPr txBox="1"/>
          <p:nvPr/>
        </p:nvSpPr>
        <p:spPr>
          <a:xfrm>
            <a:off x="6707903" y="3895852"/>
            <a:ext cx="2449995" cy="1200329"/>
          </a:xfrm>
          <a:prstGeom prst="rect">
            <a:avLst/>
          </a:prstGeom>
          <a:noFill/>
        </p:spPr>
        <p:txBody>
          <a:bodyPr wrap="square" rtlCol="0">
            <a:spAutoFit/>
          </a:bodyPr>
          <a:lstStyle/>
          <a:p>
            <a:pPr algn="l"/>
            <a:r>
              <a:rPr lang="en-US" sz="1800" b="0" i="0" u="none" strike="noStrike" baseline="0" dirty="0">
                <a:latin typeface="Times-Roman"/>
              </a:rPr>
              <a:t>ai: Link length.</a:t>
            </a:r>
          </a:p>
          <a:p>
            <a:pPr algn="l"/>
            <a:r>
              <a:rPr lang="el-GR" sz="1800" b="0" i="0" u="none" strike="noStrike" baseline="0" dirty="0">
                <a:latin typeface="TimesNewRoman"/>
              </a:rPr>
              <a:t>α</a:t>
            </a:r>
            <a:r>
              <a:rPr lang="en-US" sz="1800" b="0" i="0" u="none" strike="noStrike" baseline="0" dirty="0">
                <a:latin typeface="Times-Roman"/>
              </a:rPr>
              <a:t>i: Link twist.</a:t>
            </a:r>
          </a:p>
          <a:p>
            <a:pPr algn="l"/>
            <a:r>
              <a:rPr lang="en-US" sz="1800" b="0" i="0" u="none" strike="noStrike" baseline="0" dirty="0">
                <a:latin typeface="Times-Roman"/>
              </a:rPr>
              <a:t>di: Link offset.</a:t>
            </a:r>
          </a:p>
          <a:p>
            <a:pPr algn="l"/>
            <a:r>
              <a:rPr lang="el-GR" sz="1800" b="0" i="0" u="none" strike="noStrike" baseline="0" dirty="0">
                <a:latin typeface="TimesNewRoman"/>
              </a:rPr>
              <a:t>θ</a:t>
            </a:r>
            <a:r>
              <a:rPr lang="en-US" sz="1800" b="0" i="0" u="none" strike="noStrike" baseline="0" dirty="0">
                <a:latin typeface="Times-Roman"/>
              </a:rPr>
              <a:t>i: Joint angle.</a:t>
            </a:r>
            <a:endParaRPr lang="en-US" dirty="0"/>
          </a:p>
        </p:txBody>
      </p:sp>
    </p:spTree>
    <p:extLst>
      <p:ext uri="{BB962C8B-B14F-4D97-AF65-F5344CB8AC3E}">
        <p14:creationId xmlns:p14="http://schemas.microsoft.com/office/powerpoint/2010/main" val="387200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0BD6605-5196-44F6-B742-FA5516A3792C}"/>
              </a:ext>
            </a:extLst>
          </p:cNvPr>
          <p:cNvPicPr>
            <a:picLocks noGrp="1" noChangeAspect="1"/>
          </p:cNvPicPr>
          <p:nvPr>
            <p:ph idx="1"/>
          </p:nvPr>
        </p:nvPicPr>
        <p:blipFill>
          <a:blip r:embed="rId2"/>
          <a:stretch>
            <a:fillRect/>
          </a:stretch>
        </p:blipFill>
        <p:spPr>
          <a:xfrm>
            <a:off x="447588" y="706857"/>
            <a:ext cx="5067449" cy="2426135"/>
          </a:xfrm>
        </p:spPr>
      </p:pic>
      <p:sp>
        <p:nvSpPr>
          <p:cNvPr id="9" name="TextBox 8">
            <a:extLst>
              <a:ext uri="{FF2B5EF4-FFF2-40B4-BE49-F238E27FC236}">
                <a16:creationId xmlns:a16="http://schemas.microsoft.com/office/drawing/2014/main" id="{C200C44C-744B-4D39-8FAD-56306A12EBDF}"/>
              </a:ext>
            </a:extLst>
          </p:cNvPr>
          <p:cNvSpPr txBox="1"/>
          <p:nvPr/>
        </p:nvSpPr>
        <p:spPr>
          <a:xfrm>
            <a:off x="920273" y="3244334"/>
            <a:ext cx="4028154" cy="369332"/>
          </a:xfrm>
          <a:prstGeom prst="rect">
            <a:avLst/>
          </a:prstGeom>
          <a:noFill/>
        </p:spPr>
        <p:txBody>
          <a:bodyPr wrap="none" rtlCol="0">
            <a:spAutoFit/>
          </a:bodyPr>
          <a:lstStyle/>
          <a:p>
            <a:r>
              <a:rPr lang="en-US" dirty="0"/>
              <a:t>The coordinate frame of the robotic arm.</a:t>
            </a:r>
          </a:p>
        </p:txBody>
      </p:sp>
      <p:pic>
        <p:nvPicPr>
          <p:cNvPr id="15" name="Picture 14">
            <a:extLst>
              <a:ext uri="{FF2B5EF4-FFF2-40B4-BE49-F238E27FC236}">
                <a16:creationId xmlns:a16="http://schemas.microsoft.com/office/drawing/2014/main" id="{B3DD94A9-828F-44C9-B34E-D16BF87D3717}"/>
              </a:ext>
            </a:extLst>
          </p:cNvPr>
          <p:cNvPicPr>
            <a:picLocks noChangeAspect="1"/>
          </p:cNvPicPr>
          <p:nvPr/>
        </p:nvPicPr>
        <p:blipFill>
          <a:blip r:embed="rId3"/>
          <a:stretch>
            <a:fillRect/>
          </a:stretch>
        </p:blipFill>
        <p:spPr>
          <a:xfrm>
            <a:off x="5515037" y="701501"/>
            <a:ext cx="2894933" cy="2912165"/>
          </a:xfrm>
          <a:prstGeom prst="rect">
            <a:avLst/>
          </a:prstGeom>
        </p:spPr>
      </p:pic>
      <p:pic>
        <p:nvPicPr>
          <p:cNvPr id="17" name="Picture 16">
            <a:extLst>
              <a:ext uri="{FF2B5EF4-FFF2-40B4-BE49-F238E27FC236}">
                <a16:creationId xmlns:a16="http://schemas.microsoft.com/office/drawing/2014/main" id="{FA32BDA1-1898-4823-A996-D877AED7D9A6}"/>
              </a:ext>
            </a:extLst>
          </p:cNvPr>
          <p:cNvPicPr>
            <a:picLocks noChangeAspect="1"/>
          </p:cNvPicPr>
          <p:nvPr/>
        </p:nvPicPr>
        <p:blipFill>
          <a:blip r:embed="rId4"/>
          <a:stretch>
            <a:fillRect/>
          </a:stretch>
        </p:blipFill>
        <p:spPr>
          <a:xfrm>
            <a:off x="8613930" y="423592"/>
            <a:ext cx="3140501" cy="2119838"/>
          </a:xfrm>
          <a:prstGeom prst="rect">
            <a:avLst/>
          </a:prstGeom>
        </p:spPr>
      </p:pic>
      <p:pic>
        <p:nvPicPr>
          <p:cNvPr id="19" name="Picture 18">
            <a:extLst>
              <a:ext uri="{FF2B5EF4-FFF2-40B4-BE49-F238E27FC236}">
                <a16:creationId xmlns:a16="http://schemas.microsoft.com/office/drawing/2014/main" id="{DC439709-AFB3-41F2-852F-475BD4E99D9F}"/>
              </a:ext>
            </a:extLst>
          </p:cNvPr>
          <p:cNvPicPr>
            <a:picLocks noChangeAspect="1"/>
          </p:cNvPicPr>
          <p:nvPr/>
        </p:nvPicPr>
        <p:blipFill>
          <a:blip r:embed="rId5"/>
          <a:stretch>
            <a:fillRect/>
          </a:stretch>
        </p:blipFill>
        <p:spPr>
          <a:xfrm>
            <a:off x="8409970" y="2442286"/>
            <a:ext cx="3301438" cy="1488213"/>
          </a:xfrm>
          <a:prstGeom prst="rect">
            <a:avLst/>
          </a:prstGeom>
        </p:spPr>
      </p:pic>
      <p:sp>
        <p:nvSpPr>
          <p:cNvPr id="21" name="TextBox 20">
            <a:extLst>
              <a:ext uri="{FF2B5EF4-FFF2-40B4-BE49-F238E27FC236}">
                <a16:creationId xmlns:a16="http://schemas.microsoft.com/office/drawing/2014/main" id="{6C52E8D8-3A21-40D1-8F9B-8779356D5D4B}"/>
              </a:ext>
            </a:extLst>
          </p:cNvPr>
          <p:cNvSpPr txBox="1"/>
          <p:nvPr/>
        </p:nvSpPr>
        <p:spPr>
          <a:xfrm>
            <a:off x="447588" y="4228356"/>
            <a:ext cx="10949171" cy="2308324"/>
          </a:xfrm>
          <a:prstGeom prst="rect">
            <a:avLst/>
          </a:prstGeom>
          <a:noFill/>
        </p:spPr>
        <p:txBody>
          <a:bodyPr wrap="square">
            <a:spAutoFit/>
          </a:bodyPr>
          <a:lstStyle/>
          <a:p>
            <a:pPr marL="285750" indent="-285750">
              <a:buFont typeface="Arial" panose="020B0604020202020204" pitchFamily="34" charset="0"/>
              <a:buChar char="•"/>
            </a:pPr>
            <a:r>
              <a:rPr lang="en-US" dirty="0"/>
              <a:t>Above fig shows the end effector position Of 5-DOF manipulator.</a:t>
            </a:r>
          </a:p>
          <a:p>
            <a:endParaRPr lang="en-US" dirty="0"/>
          </a:p>
          <a:p>
            <a:pPr marL="285750" indent="-285750">
              <a:buFont typeface="Arial" panose="020B0604020202020204" pitchFamily="34" charset="0"/>
              <a:buChar char="•"/>
            </a:pPr>
            <a:r>
              <a:rPr lang="en-US" dirty="0"/>
              <a:t>In order to calculate the end effector position, we should calculate Transformation matrix for each of the joint</a:t>
            </a:r>
          </a:p>
          <a:p>
            <a:r>
              <a:rPr lang="en-US" dirty="0"/>
              <a:t>      Finally , We should multiply every matrix in order to get the position of origin of the end effector.</a:t>
            </a:r>
          </a:p>
          <a:p>
            <a:endParaRPr lang="en-US" dirty="0"/>
          </a:p>
          <a:p>
            <a:pPr marL="285750" indent="-285750">
              <a:buFont typeface="Arial" panose="020B0604020202020204" pitchFamily="34" charset="0"/>
              <a:buChar char="•"/>
            </a:pPr>
            <a:r>
              <a:rPr lang="en-US" dirty="0"/>
              <a:t>By applying forward kinematics , We can estimate the workspace of  manipulator. Therefore, for designing a manipulator for a specific task , It is crucial to do forward kinematic analysis.</a:t>
            </a:r>
          </a:p>
          <a:p>
            <a:endParaRPr lang="en-US" dirty="0"/>
          </a:p>
        </p:txBody>
      </p:sp>
    </p:spTree>
    <p:extLst>
      <p:ext uri="{BB962C8B-B14F-4D97-AF65-F5344CB8AC3E}">
        <p14:creationId xmlns:p14="http://schemas.microsoft.com/office/powerpoint/2010/main" val="275744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F1BC-057A-4216-A10D-C69C24BF61A5}"/>
              </a:ext>
            </a:extLst>
          </p:cNvPr>
          <p:cNvSpPr>
            <a:spLocks noGrp="1"/>
          </p:cNvSpPr>
          <p:nvPr>
            <p:ph type="title"/>
          </p:nvPr>
        </p:nvSpPr>
        <p:spPr/>
        <p:txBody>
          <a:bodyPr/>
          <a:lstStyle/>
          <a:p>
            <a:r>
              <a:rPr lang="en-US" dirty="0"/>
              <a:t>Inverse kinematics</a:t>
            </a:r>
          </a:p>
        </p:txBody>
      </p:sp>
      <p:sp>
        <p:nvSpPr>
          <p:cNvPr id="3" name="Content Placeholder 2">
            <a:extLst>
              <a:ext uri="{FF2B5EF4-FFF2-40B4-BE49-F238E27FC236}">
                <a16:creationId xmlns:a16="http://schemas.microsoft.com/office/drawing/2014/main" id="{0E3447DE-B0D0-40D0-8E9F-35F35EC191BE}"/>
              </a:ext>
            </a:extLst>
          </p:cNvPr>
          <p:cNvSpPr>
            <a:spLocks noGrp="1"/>
          </p:cNvSpPr>
          <p:nvPr>
            <p:ph idx="1"/>
          </p:nvPr>
        </p:nvSpPr>
        <p:spPr/>
        <p:txBody>
          <a:bodyPr>
            <a:normAutofit/>
          </a:bodyPr>
          <a:lstStyle/>
          <a:p>
            <a:r>
              <a:rPr lang="en-US" sz="2000" dirty="0"/>
              <a:t>Inverse Kinematics (IK) is used to determine the required joints angles of the robotic arm to achieve the specified position and orientation of the end-effector of the robotic arm.</a:t>
            </a:r>
          </a:p>
          <a:p>
            <a:pPr marL="0" indent="0">
              <a:buNone/>
            </a:pPr>
            <a:endParaRPr lang="en-US" sz="2000" dirty="0"/>
          </a:p>
          <a:p>
            <a:r>
              <a:rPr lang="en-US" sz="2000" dirty="0"/>
              <a:t>In general, the inverse kinematics problem can be solved either by an algebraic, an iterative, or geometric approach. The closed form solution is very difficult and suffers from the fact that the solution does not give a clear indication on how to select the correct solution from several possible solutions for a particular arm configuration. The iteration solution of ten equations requires more computation, and it does not guarantee convergence to the correct solution, especially in the singular and degenerate cases. </a:t>
            </a:r>
          </a:p>
          <a:p>
            <a:pPr marL="0" indent="0">
              <a:buNone/>
            </a:pPr>
            <a:endParaRPr lang="en-US" sz="2000" dirty="0"/>
          </a:p>
          <a:p>
            <a:r>
              <a:rPr lang="en-US" sz="2000" dirty="0"/>
              <a:t>The geometric approach presents a better approach when the manipulator is simple, but it is not suitable for computer served robots. The closed form solutions are preferable for two reasons. </a:t>
            </a:r>
          </a:p>
          <a:p>
            <a:endParaRPr lang="en-US" dirty="0"/>
          </a:p>
        </p:txBody>
      </p:sp>
    </p:spTree>
    <p:extLst>
      <p:ext uri="{BB962C8B-B14F-4D97-AF65-F5344CB8AC3E}">
        <p14:creationId xmlns:p14="http://schemas.microsoft.com/office/powerpoint/2010/main" val="170313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69F8-DB28-4C88-BA42-4F0908036725}"/>
              </a:ext>
            </a:extLst>
          </p:cNvPr>
          <p:cNvSpPr>
            <a:spLocks noGrp="1"/>
          </p:cNvSpPr>
          <p:nvPr>
            <p:ph type="title"/>
          </p:nvPr>
        </p:nvSpPr>
        <p:spPr>
          <a:xfrm>
            <a:off x="590675" y="3429000"/>
            <a:ext cx="10718400" cy="2554357"/>
          </a:xfrm>
        </p:spPr>
        <p:txBody>
          <a:bodyPr>
            <a:noAutofit/>
          </a:bodyPr>
          <a:lstStyle/>
          <a:p>
            <a:r>
              <a:rPr lang="en-US" sz="2800" dirty="0"/>
              <a:t>First, the forward kinematics equations must be solved at a rapid rate and second, inverse kinematics equations in general have multiple solutions.</a:t>
            </a:r>
            <a:br>
              <a:rPr lang="en-US" sz="2800" dirty="0"/>
            </a:br>
            <a:endParaRPr lang="en-US" sz="2800" dirty="0"/>
          </a:p>
        </p:txBody>
      </p:sp>
      <p:pic>
        <p:nvPicPr>
          <p:cNvPr id="5" name="Content Placeholder 4">
            <a:extLst>
              <a:ext uri="{FF2B5EF4-FFF2-40B4-BE49-F238E27FC236}">
                <a16:creationId xmlns:a16="http://schemas.microsoft.com/office/drawing/2014/main" id="{1DD3D69A-49CD-4ED0-816C-AB1A6752FB27}"/>
              </a:ext>
            </a:extLst>
          </p:cNvPr>
          <p:cNvPicPr>
            <a:picLocks noGrp="1" noChangeAspect="1"/>
          </p:cNvPicPr>
          <p:nvPr>
            <p:ph idx="1"/>
          </p:nvPr>
        </p:nvPicPr>
        <p:blipFill>
          <a:blip r:embed="rId2"/>
          <a:stretch>
            <a:fillRect/>
          </a:stretch>
        </p:blipFill>
        <p:spPr>
          <a:xfrm>
            <a:off x="5706366" y="399912"/>
            <a:ext cx="5736885" cy="3063875"/>
          </a:xfrm>
        </p:spPr>
      </p:pic>
      <p:pic>
        <p:nvPicPr>
          <p:cNvPr id="11" name="Picture 10">
            <a:extLst>
              <a:ext uri="{FF2B5EF4-FFF2-40B4-BE49-F238E27FC236}">
                <a16:creationId xmlns:a16="http://schemas.microsoft.com/office/drawing/2014/main" id="{678E8730-9CB3-4A45-8957-B47EBE9FFFE4}"/>
              </a:ext>
            </a:extLst>
          </p:cNvPr>
          <p:cNvPicPr>
            <a:picLocks noChangeAspect="1"/>
          </p:cNvPicPr>
          <p:nvPr/>
        </p:nvPicPr>
        <p:blipFill>
          <a:blip r:embed="rId3"/>
          <a:stretch>
            <a:fillRect/>
          </a:stretch>
        </p:blipFill>
        <p:spPr>
          <a:xfrm>
            <a:off x="332703" y="1080462"/>
            <a:ext cx="5328937" cy="1851581"/>
          </a:xfrm>
          <a:prstGeom prst="rect">
            <a:avLst/>
          </a:prstGeom>
        </p:spPr>
      </p:pic>
    </p:spTree>
    <p:extLst>
      <p:ext uri="{BB962C8B-B14F-4D97-AF65-F5344CB8AC3E}">
        <p14:creationId xmlns:p14="http://schemas.microsoft.com/office/powerpoint/2010/main" val="327868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C89D0D-12C3-4CE0-A05E-5D31804314A7}"/>
              </a:ext>
            </a:extLst>
          </p:cNvPr>
          <p:cNvPicPr>
            <a:picLocks noChangeAspect="1"/>
          </p:cNvPicPr>
          <p:nvPr/>
        </p:nvPicPr>
        <p:blipFill>
          <a:blip r:embed="rId2"/>
          <a:stretch>
            <a:fillRect/>
          </a:stretch>
        </p:blipFill>
        <p:spPr>
          <a:xfrm>
            <a:off x="6558487" y="1938631"/>
            <a:ext cx="4016748" cy="3125250"/>
          </a:xfrm>
          <a:prstGeom prst="rect">
            <a:avLst/>
          </a:prstGeom>
        </p:spPr>
      </p:pic>
      <p:pic>
        <p:nvPicPr>
          <p:cNvPr id="4" name="Content Placeholder 3">
            <a:extLst>
              <a:ext uri="{FF2B5EF4-FFF2-40B4-BE49-F238E27FC236}">
                <a16:creationId xmlns:a16="http://schemas.microsoft.com/office/drawing/2014/main" id="{D3858B1E-6398-42CF-B3E1-8E8DF685EFDD}"/>
              </a:ext>
            </a:extLst>
          </p:cNvPr>
          <p:cNvPicPr>
            <a:picLocks noGrp="1" noChangeAspect="1"/>
          </p:cNvPicPr>
          <p:nvPr>
            <p:ph idx="1"/>
          </p:nvPr>
        </p:nvPicPr>
        <p:blipFill>
          <a:blip r:embed="rId3"/>
          <a:stretch>
            <a:fillRect/>
          </a:stretch>
        </p:blipFill>
        <p:spPr>
          <a:xfrm>
            <a:off x="838200" y="1940197"/>
            <a:ext cx="4354996" cy="3168516"/>
          </a:xfrm>
          <a:prstGeom prst="rect">
            <a:avLst/>
          </a:prstGeom>
        </p:spPr>
      </p:pic>
      <p:sp>
        <p:nvSpPr>
          <p:cNvPr id="6" name="TextBox 5">
            <a:extLst>
              <a:ext uri="{FF2B5EF4-FFF2-40B4-BE49-F238E27FC236}">
                <a16:creationId xmlns:a16="http://schemas.microsoft.com/office/drawing/2014/main" id="{A5B900F5-BE3E-4DB5-88F5-95B26D020E03}"/>
              </a:ext>
            </a:extLst>
          </p:cNvPr>
          <p:cNvSpPr txBox="1"/>
          <p:nvPr/>
        </p:nvSpPr>
        <p:spPr>
          <a:xfrm>
            <a:off x="2094999" y="5327373"/>
            <a:ext cx="2776786" cy="646331"/>
          </a:xfrm>
          <a:prstGeom prst="rect">
            <a:avLst/>
          </a:prstGeom>
          <a:noFill/>
        </p:spPr>
        <p:txBody>
          <a:bodyPr wrap="none" rtlCol="0">
            <a:spAutoFit/>
          </a:bodyPr>
          <a:lstStyle/>
          <a:p>
            <a:r>
              <a:rPr lang="en-US" dirty="0"/>
              <a:t>Forward kinematics result 1</a:t>
            </a:r>
          </a:p>
          <a:p>
            <a:endParaRPr lang="en-US" dirty="0"/>
          </a:p>
        </p:txBody>
      </p:sp>
      <p:sp>
        <p:nvSpPr>
          <p:cNvPr id="7" name="TextBox 6">
            <a:extLst>
              <a:ext uri="{FF2B5EF4-FFF2-40B4-BE49-F238E27FC236}">
                <a16:creationId xmlns:a16="http://schemas.microsoft.com/office/drawing/2014/main" id="{784A1EB3-8656-4455-9828-E71198A39559}"/>
              </a:ext>
            </a:extLst>
          </p:cNvPr>
          <p:cNvSpPr txBox="1"/>
          <p:nvPr/>
        </p:nvSpPr>
        <p:spPr>
          <a:xfrm>
            <a:off x="7614802" y="5327373"/>
            <a:ext cx="2776786" cy="646331"/>
          </a:xfrm>
          <a:prstGeom prst="rect">
            <a:avLst/>
          </a:prstGeom>
          <a:noFill/>
        </p:spPr>
        <p:txBody>
          <a:bodyPr wrap="none" rtlCol="0">
            <a:spAutoFit/>
          </a:bodyPr>
          <a:lstStyle/>
          <a:p>
            <a:r>
              <a:rPr lang="en-US" dirty="0"/>
              <a:t>Forward kinematics result 2</a:t>
            </a:r>
          </a:p>
          <a:p>
            <a:endParaRPr lang="en-US" dirty="0"/>
          </a:p>
        </p:txBody>
      </p:sp>
      <p:sp>
        <p:nvSpPr>
          <p:cNvPr id="8" name="TextBox 7">
            <a:extLst>
              <a:ext uri="{FF2B5EF4-FFF2-40B4-BE49-F238E27FC236}">
                <a16:creationId xmlns:a16="http://schemas.microsoft.com/office/drawing/2014/main" id="{A5522497-5751-41D4-82F3-429A67F32278}"/>
              </a:ext>
            </a:extLst>
          </p:cNvPr>
          <p:cNvSpPr txBox="1"/>
          <p:nvPr/>
        </p:nvSpPr>
        <p:spPr>
          <a:xfrm>
            <a:off x="816773" y="1350639"/>
            <a:ext cx="8752845" cy="369332"/>
          </a:xfrm>
          <a:prstGeom prst="rect">
            <a:avLst/>
          </a:prstGeom>
          <a:noFill/>
        </p:spPr>
        <p:txBody>
          <a:bodyPr wrap="none" rtlCol="0">
            <a:spAutoFit/>
          </a:bodyPr>
          <a:lstStyle/>
          <a:p>
            <a:r>
              <a:rPr lang="en-US" dirty="0">
                <a:hlinkClick r:id="rId4"/>
              </a:rPr>
              <a:t>https://drive.google.com/file/d/1lZgnZMxhtYr8nWk2pI0GH8F5i_zQXcOv/view?usp=sharing</a:t>
            </a:r>
            <a:endParaRPr lang="en-US" dirty="0"/>
          </a:p>
        </p:txBody>
      </p:sp>
      <p:sp>
        <p:nvSpPr>
          <p:cNvPr id="10" name="TextBox 9">
            <a:extLst>
              <a:ext uri="{FF2B5EF4-FFF2-40B4-BE49-F238E27FC236}">
                <a16:creationId xmlns:a16="http://schemas.microsoft.com/office/drawing/2014/main" id="{F9F6EC38-4193-4B32-93AF-62E82D34BB51}"/>
              </a:ext>
            </a:extLst>
          </p:cNvPr>
          <p:cNvSpPr txBox="1"/>
          <p:nvPr/>
        </p:nvSpPr>
        <p:spPr>
          <a:xfrm>
            <a:off x="816773" y="581198"/>
            <a:ext cx="6095170" cy="769441"/>
          </a:xfrm>
          <a:prstGeom prst="rect">
            <a:avLst/>
          </a:prstGeom>
          <a:noFill/>
        </p:spPr>
        <p:txBody>
          <a:bodyPr wrap="square">
            <a:spAutoFit/>
          </a:bodyPr>
          <a:lstStyle/>
          <a:p>
            <a:r>
              <a:rPr lang="en-US" sz="4400" dirty="0"/>
              <a:t>Results</a:t>
            </a:r>
          </a:p>
        </p:txBody>
      </p:sp>
    </p:spTree>
    <p:extLst>
      <p:ext uri="{BB962C8B-B14F-4D97-AF65-F5344CB8AC3E}">
        <p14:creationId xmlns:p14="http://schemas.microsoft.com/office/powerpoint/2010/main" val="1195232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1F812FD0EB6241B67DD751F97DC12F" ma:contentTypeVersion="4" ma:contentTypeDescription="Create a new document." ma:contentTypeScope="" ma:versionID="db552f19f058babb9a5c57d35c6de3ed">
  <xsd:schema xmlns:xsd="http://www.w3.org/2001/XMLSchema" xmlns:xs="http://www.w3.org/2001/XMLSchema" xmlns:p="http://schemas.microsoft.com/office/2006/metadata/properties" xmlns:ns3="dba57f26-ff04-49ce-b7e1-c3cccc022296" targetNamespace="http://schemas.microsoft.com/office/2006/metadata/properties" ma:root="true" ma:fieldsID="7210af7e9a0a12b9ac0ebc3ada2bf7c7" ns3:_="">
    <xsd:import namespace="dba57f26-ff04-49ce-b7e1-c3cccc02229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a57f26-ff04-49ce-b7e1-c3cccc0222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898090-5A03-4B98-9EB1-32DE758F7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a57f26-ff04-49ce-b7e1-c3cccc0222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083A94-ADDD-46AA-A701-3A0BE679F918}">
  <ds:schemaRefs>
    <ds:schemaRef ds:uri="http://schemas.microsoft.com/sharepoint/v3/contenttype/forms"/>
  </ds:schemaRefs>
</ds:datastoreItem>
</file>

<file path=customXml/itemProps3.xml><?xml version="1.0" encoding="utf-8"?>
<ds:datastoreItem xmlns:ds="http://schemas.openxmlformats.org/officeDocument/2006/customXml" ds:itemID="{2F0B5E1C-706F-446D-859F-77AAA8352E8E}">
  <ds:schemaRefs>
    <ds:schemaRef ds:uri="http://schemas.microsoft.com/office/2006/documentManagement/types"/>
    <ds:schemaRef ds:uri="dba57f26-ff04-49ce-b7e1-c3cccc022296"/>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1646</TotalTime>
  <Words>1259</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Roboto</vt:lpstr>
      <vt:lpstr>TimesNewRoman</vt:lpstr>
      <vt:lpstr>Times-Roman</vt:lpstr>
      <vt:lpstr>Office Theme</vt:lpstr>
      <vt:lpstr>FINAL PROJECT-2 Forward and Inverse kinematics of the 5 DOF- Robotic Arm</vt:lpstr>
      <vt:lpstr>Contents:</vt:lpstr>
      <vt:lpstr>Problem statement </vt:lpstr>
      <vt:lpstr>Approach </vt:lpstr>
      <vt:lpstr>Forward kinematics</vt:lpstr>
      <vt:lpstr>PowerPoint Presentation</vt:lpstr>
      <vt:lpstr>Inverse kinematics</vt:lpstr>
      <vt:lpstr>First, the forward kinematics equations must be solved at a rapid rate and second, inverse kinematics equations in general have multiple solutions. </vt:lpstr>
      <vt:lpstr>PowerPoint Presentation</vt:lpstr>
      <vt:lpstr>PowerPoint Presentation</vt:lpstr>
      <vt:lpstr>Discussion</vt:lpstr>
      <vt:lpstr>Conclusion:</vt:lpstr>
      <vt:lpstr>Descriptions on the code </vt:lpstr>
      <vt:lpstr>Contribution of each team 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 Sai Dhushetty (Student)</dc:creator>
  <cp:lastModifiedBy>Venkat Sai Dhushetty (Student)</cp:lastModifiedBy>
  <cp:revision>17</cp:revision>
  <dcterms:created xsi:type="dcterms:W3CDTF">2021-12-09T02:59:38Z</dcterms:created>
  <dcterms:modified xsi:type="dcterms:W3CDTF">2021-12-11T06:05:43Z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0x010100841F812FD0EB6241B67DD751F97DC12F</vt:lpwstr>
  </property>
</Properties>
</file>