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0aeaa8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0aeaa8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0aeaa8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0aeaa8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0aeaa8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0aeaa8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74475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74475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fb2444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fb2444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fb244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fb244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0eebc18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0eebc1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4829be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4829be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4829be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4829be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0aeaa8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0aeaa8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0aeaa83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0aeaa83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11dce8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11dce8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Sta se desi sa podacima kada se spusti?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Kako obrisati volume?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Dodatni zadatak - izdvojiti promenljivu u zaseban fajl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Dodatni zadatak - redis pokrenuti samostalno, van docker-compose faja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744750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744750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, graphic right">
  <p:cSld name="CUSTOM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03328" y="4733944"/>
            <a:ext cx="36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26700" y="1625925"/>
            <a:ext cx="35850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826650" y="929775"/>
            <a:ext cx="74907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192.168.18.1:8080" TargetMode="External"/><Relationship Id="rId4" Type="http://schemas.openxmlformats.org/officeDocument/2006/relationships/hyperlink" Target="http://192.168.18.1:8080" TargetMode="External"/><Relationship Id="rId5" Type="http://schemas.openxmlformats.org/officeDocument/2006/relationships/hyperlink" Target="http://192.168.18.1:8080" TargetMode="External"/><Relationship Id="rId6" Type="http://schemas.openxmlformats.org/officeDocument/2006/relationships/hyperlink" Target="http://192.168.18.1:808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@DenysVuika/your-angular-apps-as-docker-containers-471f570a7f2" TargetMode="External"/><Relationship Id="rId4" Type="http://schemas.openxmlformats.org/officeDocument/2006/relationships/hyperlink" Target="https://spring.io/guides/gs/spring-boot-dock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compose/compose-fil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compose/instal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compose/referenc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Compose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Instalacija, rezime naredbi i zadaci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Zadatak </a:t>
            </a:r>
            <a:r>
              <a:rPr lang="en-GB" sz="2800"/>
              <a:t>2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6901" l="12461" r="12961" t="7261"/>
          <a:stretch/>
        </p:blipFill>
        <p:spPr>
          <a:xfrm>
            <a:off x="6106474" y="1291350"/>
            <a:ext cx="2865733" cy="247359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3"/>
          <p:cNvSpPr txBox="1"/>
          <p:nvPr/>
        </p:nvSpPr>
        <p:spPr>
          <a:xfrm>
            <a:off x="311700" y="1282688"/>
            <a:ext cx="56925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Odraditi </a:t>
            </a:r>
            <a:r>
              <a:rPr i="1" lang="en-GB" sz="1800">
                <a:solidFill>
                  <a:srgbClr val="595959"/>
                </a:solidFill>
              </a:rPr>
              <a:t>deployment </a:t>
            </a:r>
            <a:r>
              <a:rPr lang="en-GB" sz="1800">
                <a:solidFill>
                  <a:srgbClr val="595959"/>
                </a:solidFill>
              </a:rPr>
              <a:t>aplikacije za glasanje čija je arhitektura prikazana na slici. Aplikacija se sastoji od 5 različitih mikroservisa i svaki je potrebno pokrenuti u zasebnom kontejneru. Za </a:t>
            </a:r>
            <a:r>
              <a:rPr i="1" lang="en-GB" sz="1800">
                <a:solidFill>
                  <a:srgbClr val="595959"/>
                </a:solidFill>
              </a:rPr>
              <a:t>voting, result </a:t>
            </a:r>
            <a:r>
              <a:rPr lang="en-GB" sz="1800">
                <a:solidFill>
                  <a:srgbClr val="595959"/>
                </a:solidFill>
              </a:rPr>
              <a:t>i </a:t>
            </a:r>
            <a:r>
              <a:rPr i="1" lang="en-GB" sz="1800">
                <a:solidFill>
                  <a:srgbClr val="595959"/>
                </a:solidFill>
              </a:rPr>
              <a:t>worker </a:t>
            </a:r>
            <a:r>
              <a:rPr lang="en-GB" sz="1800">
                <a:solidFill>
                  <a:srgbClr val="595959"/>
                </a:solidFill>
              </a:rPr>
              <a:t>serise su dostupne </a:t>
            </a:r>
            <a:r>
              <a:rPr i="1" lang="en-GB" sz="1800">
                <a:solidFill>
                  <a:srgbClr val="595959"/>
                </a:solidFill>
              </a:rPr>
              <a:t>Dockerfile </a:t>
            </a:r>
            <a:r>
              <a:rPr lang="en-GB" sz="1800">
                <a:solidFill>
                  <a:srgbClr val="595959"/>
                </a:solidFill>
              </a:rPr>
              <a:t>datoteke, dok je </a:t>
            </a:r>
            <a:r>
              <a:rPr i="1" lang="en-GB" sz="1800">
                <a:solidFill>
                  <a:srgbClr val="595959"/>
                </a:solidFill>
              </a:rPr>
              <a:t>Redis </a:t>
            </a:r>
            <a:r>
              <a:rPr lang="en-GB" sz="1800">
                <a:solidFill>
                  <a:srgbClr val="595959"/>
                </a:solidFill>
              </a:rPr>
              <a:t>i </a:t>
            </a:r>
            <a:r>
              <a:rPr i="1" lang="en-GB" sz="1800">
                <a:solidFill>
                  <a:srgbClr val="595959"/>
                </a:solidFill>
              </a:rPr>
              <a:t>PostgreSQL </a:t>
            </a:r>
            <a:r>
              <a:rPr lang="en-GB" sz="1800">
                <a:solidFill>
                  <a:srgbClr val="595959"/>
                </a:solidFill>
              </a:rPr>
              <a:t>servise potrebno pokrenuti na osnovu zvaničnih slika.</a:t>
            </a:r>
            <a:endParaRPr b="1" i="1" sz="1800">
              <a:solidFill>
                <a:srgbClr val="595959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11700" y="4092500"/>
            <a:ext cx="6579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 sz="1800">
                <a:solidFill>
                  <a:srgbClr val="595959"/>
                </a:solidFill>
              </a:rPr>
              <a:t>Deployment </a:t>
            </a:r>
            <a:r>
              <a:rPr b="1" lang="en-GB" sz="1800">
                <a:solidFill>
                  <a:srgbClr val="595959"/>
                </a:solidFill>
              </a:rPr>
              <a:t>odraditi korišćenjem alata </a:t>
            </a:r>
            <a:r>
              <a:rPr b="1" i="1" lang="en-GB" sz="1800">
                <a:solidFill>
                  <a:srgbClr val="595959"/>
                </a:solidFill>
              </a:rPr>
              <a:t>docker-compose.</a:t>
            </a:r>
            <a:endParaRPr b="1" i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07627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Aplikacija se sastoji od 5 mikroservisa: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Python web </a:t>
            </a:r>
            <a:r>
              <a:rPr lang="en-GB"/>
              <a:t>aplikacija koja omogućava glasanje između dve ponuđene opcije (pasa i mačaka :) 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Redis </a:t>
            </a:r>
            <a:r>
              <a:rPr lang="en-GB"/>
              <a:t>red pomoću kog se sakupljaju novi glasovi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.NET </a:t>
            </a:r>
            <a:r>
              <a:rPr i="1" lang="en-GB"/>
              <a:t>worker </a:t>
            </a:r>
            <a:r>
              <a:rPr lang="en-GB"/>
              <a:t>koji preuzima glasove i skladišti ih u bazu podataka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Postgres </a:t>
            </a:r>
            <a:r>
              <a:rPr lang="en-GB"/>
              <a:t>baza podataka podržana </a:t>
            </a:r>
            <a:r>
              <a:rPr i="1" lang="en-GB"/>
              <a:t>Docker </a:t>
            </a:r>
            <a:r>
              <a:rPr lang="en-GB"/>
              <a:t>skladištem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/>
              <a:t>Node.js</a:t>
            </a:r>
            <a:r>
              <a:rPr lang="en-GB"/>
              <a:t> </a:t>
            </a:r>
            <a:r>
              <a:rPr i="1" lang="en-GB"/>
              <a:t>web </a:t>
            </a:r>
            <a:r>
              <a:rPr lang="en-GB"/>
              <a:t>aplikacija koja omogućava prikaz rezultata glasanja u realnom vremenu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07627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Arhitektura podrazumeva da postoje dve mreže (</a:t>
            </a:r>
            <a:r>
              <a:rPr i="1" lang="en-GB"/>
              <a:t>network</a:t>
            </a:r>
            <a:r>
              <a:rPr lang="en-GB"/>
              <a:t>) - mreža pozadinskog nivoa, koja služi za komunikaciju svih servisa (svi servisi bi trebalo da budu povezani na nju) i mreža prednjeg nivoa koja služi za povezivanje </a:t>
            </a:r>
            <a:r>
              <a:rPr i="1" lang="en-GB"/>
              <a:t>vote </a:t>
            </a:r>
            <a:r>
              <a:rPr lang="en-GB"/>
              <a:t>i </a:t>
            </a:r>
            <a:r>
              <a:rPr i="1" lang="en-GB"/>
              <a:t>result </a:t>
            </a:r>
            <a:r>
              <a:rPr lang="en-GB"/>
              <a:t>servisa aplikacije.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Za </a:t>
            </a:r>
            <a:r>
              <a:rPr i="1" lang="en-GB"/>
              <a:t>Redis</a:t>
            </a:r>
            <a:r>
              <a:rPr lang="en-GB"/>
              <a:t> seris je pri pokretanju potrebno namapirati port 6379 na port 6379;  za </a:t>
            </a:r>
            <a:r>
              <a:rPr i="1" lang="en-GB"/>
              <a:t>result </a:t>
            </a:r>
            <a:r>
              <a:rPr lang="en-GB"/>
              <a:t>servis je potrebno namapirati port 5000 na port 80, kao i port 5858 na port 5858; za </a:t>
            </a:r>
            <a:r>
              <a:rPr i="1" lang="en-GB"/>
              <a:t>vote </a:t>
            </a:r>
            <a:r>
              <a:rPr lang="en-GB"/>
              <a:t>servis je potrebno namapirati port 5001 na port 80.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Za </a:t>
            </a:r>
            <a:r>
              <a:rPr i="1" lang="en-GB"/>
              <a:t>PostgreSQL</a:t>
            </a:r>
            <a:r>
              <a:rPr lang="en-GB"/>
              <a:t> servis je potrebno obezbediti skladište podataka koje se mapira na </a:t>
            </a:r>
            <a:r>
              <a:rPr i="1" lang="en-GB"/>
              <a:t>/var/lib/postgresql/data</a:t>
            </a:r>
            <a:r>
              <a:rPr lang="en-GB"/>
              <a:t> direktorijum, a za </a:t>
            </a:r>
            <a:r>
              <a:rPr i="1" lang="en-GB"/>
              <a:t>vote </a:t>
            </a:r>
            <a:r>
              <a:rPr lang="en-GB"/>
              <a:t>i </a:t>
            </a:r>
            <a:r>
              <a:rPr i="1" lang="en-GB"/>
              <a:t>result </a:t>
            </a:r>
            <a:r>
              <a:rPr lang="en-GB"/>
              <a:t>servis skladišta koja mapirau </a:t>
            </a:r>
            <a:r>
              <a:rPr i="1" lang="en-GB"/>
              <a:t>/app </a:t>
            </a:r>
            <a:r>
              <a:rPr lang="en-GB"/>
              <a:t>direktorijum na </a:t>
            </a:r>
            <a:r>
              <a:rPr i="1" lang="en-GB"/>
              <a:t>vote</a:t>
            </a:r>
            <a:r>
              <a:rPr lang="en-GB"/>
              <a:t>, odnosno </a:t>
            </a:r>
            <a:r>
              <a:rPr i="1" lang="en-GB"/>
              <a:t>result </a:t>
            </a:r>
            <a:r>
              <a:rPr lang="en-GB"/>
              <a:t>direktorijum </a:t>
            </a:r>
            <a:r>
              <a:rPr i="1" lang="en-GB"/>
              <a:t>host </a:t>
            </a:r>
            <a:r>
              <a:rPr lang="en-GB"/>
              <a:t>operativnog sistema.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Zadatak 2 - napomena za rad u učionici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311700" y="1017725"/>
            <a:ext cx="8520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Napomene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b="1" lang="en-GB" sz="1800">
                <a:solidFill>
                  <a:schemeClr val="dk2"/>
                </a:solidFill>
              </a:rPr>
              <a:t>za rad u učionici - </a:t>
            </a:r>
            <a:r>
              <a:rPr b="1" i="1" lang="en-GB" sz="1800">
                <a:solidFill>
                  <a:schemeClr val="dk2"/>
                </a:solidFill>
              </a:rPr>
              <a:t>proxy </a:t>
            </a:r>
            <a:r>
              <a:rPr b="1" lang="en-GB" sz="1800">
                <a:solidFill>
                  <a:schemeClr val="dk2"/>
                </a:solidFill>
              </a:rPr>
              <a:t>podešavnja:</a:t>
            </a: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4700" lvl="0" marL="4608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u </a:t>
            </a:r>
            <a:r>
              <a:rPr i="1" lang="en-GB" sz="1800">
                <a:solidFill>
                  <a:schemeClr val="dk2"/>
                </a:solidFill>
              </a:rPr>
              <a:t>vote </a:t>
            </a:r>
            <a:r>
              <a:rPr lang="en-GB" sz="1800">
                <a:solidFill>
                  <a:schemeClr val="dk2"/>
                </a:solidFill>
              </a:rPr>
              <a:t>servisu, u </a:t>
            </a:r>
            <a:r>
              <a:rPr i="1" lang="en-GB" sz="1800">
                <a:solidFill>
                  <a:schemeClr val="dk2"/>
                </a:solidFill>
              </a:rPr>
              <a:t>Dockerfile</a:t>
            </a:r>
            <a:r>
              <a:rPr lang="en-GB" sz="1800">
                <a:solidFill>
                  <a:schemeClr val="dk2"/>
                </a:solidFill>
              </a:rPr>
              <a:t> pri pokretanju </a:t>
            </a:r>
            <a:r>
              <a:rPr b="1" i="1" lang="en-GB" sz="1800">
                <a:solidFill>
                  <a:schemeClr val="dk2"/>
                </a:solidFill>
              </a:rPr>
              <a:t>pip install</a:t>
            </a:r>
            <a:r>
              <a:rPr lang="en-GB" sz="1800">
                <a:solidFill>
                  <a:schemeClr val="dk2"/>
                </a:solidFill>
              </a:rPr>
              <a:t> naredbe: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--proxy “</a:t>
            </a:r>
            <a:r>
              <a:rPr lang="en-GB" sz="1800" u="sng">
                <a:solidFill>
                  <a:schemeClr val="hlink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http://192.168.18.1:8080</a:t>
            </a:r>
            <a:r>
              <a:rPr lang="en-GB" sz="1800">
                <a:solidFill>
                  <a:schemeClr val="dk2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800">
              <a:solidFill>
                <a:schemeClr val="dk2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u </a:t>
            </a:r>
            <a:r>
              <a:rPr i="1" lang="en-GB" sz="1800">
                <a:solidFill>
                  <a:schemeClr val="dk2"/>
                </a:solidFill>
                <a:highlight>
                  <a:srgbClr val="FFFFFF"/>
                </a:highlight>
              </a:rPr>
              <a:t>result</a:t>
            </a: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 servisu, u </a:t>
            </a:r>
            <a:r>
              <a:rPr i="1" lang="en-GB" sz="1800">
                <a:solidFill>
                  <a:schemeClr val="dk2"/>
                </a:solidFill>
                <a:highlight>
                  <a:srgbClr val="FFFFFF"/>
                </a:highlight>
              </a:rPr>
              <a:t>Dockerfile</a:t>
            </a: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 odmah nakon FROM dodati: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RUN npm config set proxy </a:t>
            </a:r>
            <a:r>
              <a:rPr lang="en-GB" sz="1800">
                <a:highlight>
                  <a:srgbClr val="F3F3F3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http://192.168.18.1:8080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u </a:t>
            </a:r>
            <a:r>
              <a:rPr i="1" lang="en-GB" sz="1800">
                <a:solidFill>
                  <a:schemeClr val="dk2"/>
                </a:solidFill>
                <a:highlight>
                  <a:srgbClr val="FFFFFF"/>
                </a:highlight>
              </a:rPr>
              <a:t>docker-compose.yml</a:t>
            </a: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 datoteci </a:t>
            </a:r>
            <a:r>
              <a:rPr i="1" lang="en-GB" sz="1800">
                <a:solidFill>
                  <a:schemeClr val="dk2"/>
                </a:solidFill>
                <a:highlight>
                  <a:srgbClr val="FFFFFF"/>
                </a:highlight>
              </a:rPr>
              <a:t>worker </a:t>
            </a: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servisu dodati dve sistemske varijable: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HTTP_PROXY = “</a:t>
            </a:r>
            <a:r>
              <a:rPr lang="en-GB" sz="1800" u="sng">
                <a:solidFill>
                  <a:schemeClr val="accent5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http://192.168.18.1:8080</a:t>
            </a:r>
            <a:r>
              <a:rPr lang="en-GB" sz="1800">
                <a:solidFill>
                  <a:schemeClr val="dk2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800">
              <a:solidFill>
                <a:schemeClr val="dk2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HTTPS_PROXY = “</a:t>
            </a:r>
            <a:r>
              <a:rPr lang="en-GB" sz="1800" u="sng">
                <a:solidFill>
                  <a:schemeClr val="accent5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https://192.168.18.1:8080</a:t>
            </a:r>
            <a:r>
              <a:rPr lang="en-GB" sz="1800">
                <a:solidFill>
                  <a:schemeClr val="dk2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800">
              <a:solidFill>
                <a:schemeClr val="dk2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3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Odraditi </a:t>
            </a:r>
            <a:r>
              <a:rPr i="1" lang="en-GB"/>
              <a:t>deploy </a:t>
            </a:r>
            <a:r>
              <a:rPr lang="en-GB"/>
              <a:t>troslojne </a:t>
            </a:r>
            <a:r>
              <a:rPr i="1" lang="en-GB"/>
              <a:t>web </a:t>
            </a:r>
            <a:r>
              <a:rPr lang="en-GB"/>
              <a:t>aplikacije koja se sastoji od: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MySQL baze podataka,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Java Spring boot</a:t>
            </a:r>
            <a:r>
              <a:rPr lang="en-GB"/>
              <a:t> aplikacije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Angular </a:t>
            </a:r>
            <a:r>
              <a:rPr lang="en-GB"/>
              <a:t>aplikacije.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Pomoćni resursi: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Angular apps as docker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Spring boot docker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Docker Compose</a:t>
            </a:r>
            <a:endParaRPr i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Docker Compose</a:t>
            </a:r>
            <a:r>
              <a:rPr lang="en-GB"/>
              <a:t> je alat za pokretanje kontejnerizovanih aplikacija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kontejnerizovana aplikacija - aplikacija koja se sastoji od jednog ili više Docker kontejnera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kontejneri mogu biti povezani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pomoću skladišta ili simboličkih veza (</a:t>
            </a:r>
            <a:r>
              <a:rPr i="1" lang="en-GB"/>
              <a:t>eng. links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olakšava rad sa kontejnerima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-GB"/>
              <a:t>.yml</a:t>
            </a:r>
            <a:r>
              <a:rPr lang="en-GB"/>
              <a:t> fajl sa svim podešavanjima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Koraci za korišćenje alata </a:t>
            </a:r>
            <a:r>
              <a:rPr i="1" lang="en-GB"/>
              <a:t>Docker Compose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specifikacija kontejnera koji se koriste u kontejnerizovanoj aplikaciji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mora postojati Dockerfile ili slika mora biti dostupna na nekom od servera registara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konfiguracija kontejnera aplikacije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pokretanje kontejnerizovane aplikacije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Compose YAML</a:t>
            </a:r>
            <a:r>
              <a:rPr lang="en-GB"/>
              <a:t> datoteka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672700" y="1044525"/>
            <a:ext cx="3159600" cy="295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version: '3'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services: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web: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build: .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- "5000:5000"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volumes: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- .:/code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- logvolume01:/var/log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redis: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 image: redis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volumes: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logvolume01:</a:t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20725"/>
            <a:ext cx="50436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Compose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datoteka je </a:t>
            </a: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YAML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datoteka koja definiše servise, mreže i skladišta, neophodne kako bi se pokrenuo čitav ekosistem servisa.</a:t>
            </a:r>
            <a:endParaRPr>
              <a:solidFill>
                <a:srgbClr val="25435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Podrazumevana putanja do </a:t>
            </a: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Compose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datoteke je </a:t>
            </a: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./docker-compose.yml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5435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Trenutno aktuelna verzija formata </a:t>
            </a:r>
            <a:r>
              <a:rPr i="1" lang="en-GB">
                <a:solidFill>
                  <a:srgbClr val="254356"/>
                </a:solidFill>
                <a:highlight>
                  <a:srgbClr val="FFFFFF"/>
                </a:highlight>
              </a:rPr>
              <a:t>Compose 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datoteke - v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3.7</a:t>
            </a:r>
            <a:r>
              <a:rPr lang="en-GB">
                <a:solidFill>
                  <a:srgbClr val="254356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5435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435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31775" y="4537125"/>
            <a:ext cx="889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111111"/>
                </a:solidFill>
                <a:highlight>
                  <a:srgbClr val="FFFFFF"/>
                </a:highlight>
              </a:rPr>
              <a:t>Više informacija na: </a:t>
            </a:r>
            <a:r>
              <a:rPr b="1" lang="en-GB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Compose File v3 Reference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Osobine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Osobine alata </a:t>
            </a:r>
            <a:r>
              <a:rPr i="1" lang="en-GB"/>
              <a:t>Docker Compose</a:t>
            </a:r>
            <a:endParaRPr i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omogućava pokretanje izolovanih izvršnih okruženja na istom sistemu domaćinu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npr. moguće je na razvojnoj mašini pokrenuti paralelno različite verzije istog softvera kako bi se lakše testirale funkcionalnosti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čuva podatke u skladištima između pokretanja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svi podaci smešteni u trajna skladišta su sačuvana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kešira podešavanje kontejnera između pokretanja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rekreiraju se samo kontejneri koji su u međuvremenu izmenjeni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ukoliko nije bilo izmena, docker compose ponovo koristi stari kontejner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dozvoljava korišćenje promenljivih iz izvršnog okruženja (</a:t>
            </a:r>
            <a:r>
              <a:rPr i="1" lang="en-GB"/>
              <a:t>eng. environmental variables</a:t>
            </a:r>
            <a:r>
              <a:rPr lang="en-GB"/>
              <a:t>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za parametrizaciju podešavanja kontejnera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povećava stepen ponovne iskoristivosti specifikacija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za različita okruženja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Slučajevi korišćenja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Slučajevi korišćenja alata </a:t>
            </a:r>
            <a:r>
              <a:rPr i="1" lang="en-GB"/>
              <a:t>Docker Compose</a:t>
            </a:r>
            <a:endParaRPr i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pokretanje aplikacije na razvojnom računaru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jednom konfigurisane servise koje aplikacija koristi potrebno samo pokretati i zaustavljati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baze podataka, cache-ove, eksterne api-je itd.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lako postavljanje i uklanjanje izolovanih testnih okruženja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pokretanje automatizovanih testova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usled izolacije izvršnog okruženja, pogodni za testiranje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sve izmene načinjene tokom testiranja se lako mogu poništiti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postavljanje aplikacije na server sačinjen od jednog računara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 postoji prava orkestracija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orkestraciju je moguće postići uz pomoć Docker Swarm alata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Instalacija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Koraci za instalaciju dostupni na: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https://docs.docker.com/compose/install/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Rezime </a:t>
            </a:r>
            <a:r>
              <a:rPr i="1" lang="en-GB"/>
              <a:t>cli</a:t>
            </a:r>
            <a:r>
              <a:rPr lang="en-GB"/>
              <a:t> naredbi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65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up  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 Izgrađuje, kreira, pokreće i povezuje kontejnere</a:t>
            </a:r>
            <a:b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down	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Zaustavlja kontejnere (opciono uklanja kontejnere, </a:t>
            </a:r>
            <a:r>
              <a:rPr b="1" lang="en-GB" sz="12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mreže, </a:t>
            </a:r>
            <a:r>
              <a:rPr b="1" lang="en-GB" sz="120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rerererererererer</a:t>
            </a:r>
            <a:r>
              <a:rPr b="1" lang="en-GB" sz="12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skladišta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slike kreirane korišćenjem naredbe up (--rmi ‘all’, -v…))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start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Pokreće postojeće kontejnere</a:t>
            </a:r>
            <a:b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stop 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Zaustavlja pokrenute kontejnere bez uklanjanja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kill  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Prisilno zaustavlja pokrenute kontejnere (force stop)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restart  </a:t>
            </a: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Restartuje pokrenute kontejnere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logs   </a:t>
            </a: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Prikazuje logove</a:t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31775" y="4537125"/>
            <a:ext cx="889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111111"/>
                </a:solidFill>
                <a:highlight>
                  <a:srgbClr val="FFFFFF"/>
                </a:highlight>
              </a:rPr>
              <a:t>Više informacija na: </a:t>
            </a:r>
            <a:r>
              <a:rPr b="1" lang="en-GB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https://docs.docker.com/compose/reference/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</a:t>
            </a:r>
            <a:r>
              <a:rPr b="1" lang="en-GB"/>
              <a:t>orišćenjem alata </a:t>
            </a:r>
            <a:r>
              <a:rPr b="1" i="1" lang="en-GB"/>
              <a:t>docker-compose </a:t>
            </a:r>
            <a:r>
              <a:rPr lang="en-GB"/>
              <a:t>o</a:t>
            </a:r>
            <a:r>
              <a:rPr lang="en-GB"/>
              <a:t>draditi </a:t>
            </a:r>
            <a:r>
              <a:rPr i="1" lang="en-GB"/>
              <a:t>deployment </a:t>
            </a:r>
            <a:r>
              <a:rPr lang="en-GB"/>
              <a:t>jednostavne dinamičke </a:t>
            </a:r>
            <a:r>
              <a:rPr i="1" lang="en-GB"/>
              <a:t>web </a:t>
            </a:r>
            <a:r>
              <a:rPr lang="en-GB"/>
              <a:t>aplikacije koja izračunava i vrši prikaz broja poseta stranici aplikacije. Aplikacija se sastoji od dva dela: prvi deo je </a:t>
            </a:r>
            <a:r>
              <a:rPr i="1" lang="en-GB"/>
              <a:t>web </a:t>
            </a:r>
            <a:r>
              <a:rPr lang="en-GB"/>
              <a:t>servis napisan na </a:t>
            </a:r>
            <a:r>
              <a:rPr i="1" lang="en-GB"/>
              <a:t>python </a:t>
            </a:r>
            <a:r>
              <a:rPr lang="en-GB"/>
              <a:t>programskom jeziku, a drugi deo predstavlja </a:t>
            </a:r>
            <a:r>
              <a:rPr lang="en-GB"/>
              <a:t>baza podataka </a:t>
            </a:r>
            <a:r>
              <a:rPr i="1" lang="en-GB"/>
              <a:t>Redis </a:t>
            </a:r>
            <a:r>
              <a:rPr lang="en-GB"/>
              <a:t>koja čuva informaciju o broju pristupa sajtu.  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Za pokretanje </a:t>
            </a:r>
            <a:r>
              <a:rPr i="1" lang="en-GB"/>
              <a:t>Redis</a:t>
            </a:r>
            <a:r>
              <a:rPr lang="en-GB"/>
              <a:t> kontejnera iskoristiti zvaničnu osnovnu sliku, uz mapiranje porta 6379 na port 6379 i uz kreiranje skladišta podataka koje će preslikavati </a:t>
            </a:r>
            <a:r>
              <a:rPr i="1" lang="en-GB"/>
              <a:t>/data </a:t>
            </a:r>
            <a:r>
              <a:rPr lang="en-GB"/>
              <a:t>direktorijum docker kontejnera. Za pokretanje </a:t>
            </a:r>
            <a:r>
              <a:rPr i="1" lang="en-GB"/>
              <a:t>python web </a:t>
            </a:r>
            <a:r>
              <a:rPr lang="en-GB"/>
              <a:t>aplikacije iskoristiti dostupnu </a:t>
            </a:r>
            <a:r>
              <a:rPr i="1" lang="en-GB"/>
              <a:t>Dockerfile </a:t>
            </a:r>
            <a:r>
              <a:rPr lang="en-GB"/>
              <a:t>datoteku; port 80 namapirati na port 8085; </a:t>
            </a:r>
            <a:r>
              <a:rPr b="1" i="1" lang="en-GB"/>
              <a:t>PERSON </a:t>
            </a:r>
            <a:r>
              <a:rPr b="1" lang="en-GB"/>
              <a:t>env varijablu</a:t>
            </a:r>
            <a:r>
              <a:rPr lang="en-GB"/>
              <a:t> postaviti na proizvoljnu vrednost. Pokrenute </a:t>
            </a:r>
            <a:r>
              <a:rPr i="1" lang="en-GB"/>
              <a:t>docker </a:t>
            </a:r>
            <a:r>
              <a:rPr lang="en-GB"/>
              <a:t>kontejnere potrebno je povezati na </a:t>
            </a:r>
            <a:r>
              <a:rPr i="1" lang="en-GB"/>
              <a:t>webnet</a:t>
            </a:r>
            <a:r>
              <a:rPr lang="en-GB"/>
              <a:t> mrežu.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18875"/>
            <a:ext cx="85206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1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779575"/>
            <a:ext cx="85206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Dodatni zadaci:</a:t>
            </a:r>
            <a:endParaRPr b="1" sz="1800">
              <a:solidFill>
                <a:schemeClr val="dk2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Izdvojiti env varijablu u zaseban fajl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Pokrenuti </a:t>
            </a:r>
            <a:r>
              <a:rPr i="1" lang="en-GB" sz="1800">
                <a:solidFill>
                  <a:schemeClr val="dk2"/>
                </a:solidFill>
              </a:rPr>
              <a:t>Redis</a:t>
            </a:r>
            <a:r>
              <a:rPr lang="en-GB" sz="1800">
                <a:solidFill>
                  <a:schemeClr val="dk2"/>
                </a:solidFill>
              </a:rPr>
              <a:t> samostalno, pa ga povezati sa </a:t>
            </a:r>
            <a:r>
              <a:rPr i="1" lang="en-GB" sz="1800">
                <a:solidFill>
                  <a:schemeClr val="dk2"/>
                </a:solidFill>
              </a:rPr>
              <a:t>web </a:t>
            </a:r>
            <a:r>
              <a:rPr lang="en-GB" sz="1800">
                <a:solidFill>
                  <a:schemeClr val="dk2"/>
                </a:solidFill>
              </a:rPr>
              <a:t>aplikacijom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Specificirati fajl prilikom pokretanja </a:t>
            </a:r>
            <a:r>
              <a:rPr i="1" lang="en-GB" sz="1800">
                <a:solidFill>
                  <a:schemeClr val="dk2"/>
                </a:solidFill>
              </a:rPr>
              <a:t>docker-compose up</a:t>
            </a:r>
            <a:r>
              <a:rPr lang="en-GB" sz="1800">
                <a:solidFill>
                  <a:schemeClr val="dk2"/>
                </a:solidFill>
              </a:rPr>
              <a:t> naredbe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Pomoću nasleđivanja specificirati drugačije mapiranje porta i drugu vrednost env varijable za produkciono okruženje u odnosu na development okruženje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Obrisati imenovani volume prilikom pokretanja </a:t>
            </a:r>
            <a:r>
              <a:rPr i="1" lang="en-GB" sz="1800">
                <a:solidFill>
                  <a:schemeClr val="dk2"/>
                </a:solidFill>
              </a:rPr>
              <a:t>docker-compose down</a:t>
            </a:r>
            <a:r>
              <a:rPr lang="en-GB" sz="1800">
                <a:solidFill>
                  <a:schemeClr val="dk2"/>
                </a:solidFill>
              </a:rPr>
              <a:t> naredbe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Napomena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b="1" lang="en-GB" sz="1800">
                <a:solidFill>
                  <a:schemeClr val="dk2"/>
                </a:solidFill>
              </a:rPr>
              <a:t>za rad u učionici</a:t>
            </a:r>
            <a:r>
              <a:rPr b="1" lang="en-GB" sz="1800">
                <a:solidFill>
                  <a:schemeClr val="dk2"/>
                </a:solidFill>
              </a:rPr>
              <a:t>:</a:t>
            </a:r>
            <a:r>
              <a:rPr lang="en-GB" sz="1800">
                <a:solidFill>
                  <a:schemeClr val="dk2"/>
                </a:solidFill>
              </a:rPr>
              <a:t> potrebno je dodati </a:t>
            </a:r>
            <a:r>
              <a:rPr i="1" lang="en-GB" sz="1800">
                <a:solidFill>
                  <a:schemeClr val="dk2"/>
                </a:solidFill>
              </a:rPr>
              <a:t>proxy </a:t>
            </a:r>
            <a:r>
              <a:rPr lang="en-GB" sz="1800">
                <a:solidFill>
                  <a:schemeClr val="dk2"/>
                </a:solidFill>
              </a:rPr>
              <a:t>podešavanja pri pokretanju </a:t>
            </a:r>
            <a:r>
              <a:rPr i="1" lang="en-GB" sz="1800">
                <a:solidFill>
                  <a:schemeClr val="dk2"/>
                </a:solidFill>
              </a:rPr>
              <a:t>pip install</a:t>
            </a:r>
            <a:r>
              <a:rPr lang="en-GB" sz="1800">
                <a:solidFill>
                  <a:schemeClr val="dk2"/>
                </a:solidFill>
              </a:rPr>
              <a:t> naredbe: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--proxy “http://192.168.18.1:8080”</a:t>
            </a:r>
            <a:endParaRPr sz="1800">
              <a:solidFill>
                <a:schemeClr val="dk2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