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fb2a5a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fb2a5a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1ee97a25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1ee97a25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fb2a5ac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fb2a5ac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ee97a25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ee97a25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0b742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0b742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ee97a25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ee97a25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fb2a5a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fb2a5a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fb2a5ac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fb2a5ac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fb2a5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fb2a5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fb2a5a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fb2a5a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ee97a25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ee97a25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fb2a5a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fb2a5a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df0ac5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df0ac5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3027ed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3027ed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docker.com/install/" TargetMode="External"/><Relationship Id="rId4" Type="http://schemas.openxmlformats.org/officeDocument/2006/relationships/hyperlink" Target="https://docs.docker.com/install/" TargetMode="External"/><Relationship Id="rId5" Type="http://schemas.openxmlformats.org/officeDocument/2006/relationships/hyperlink" Target="https://docs.docker.com/install/linux/linux-postinstal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Instalacija, rezime naredbi i zadaci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Odraditi </a:t>
            </a:r>
            <a:r>
              <a:rPr i="1" lang="en-GB"/>
              <a:t>deployment </a:t>
            </a:r>
            <a:r>
              <a:rPr lang="en-GB"/>
              <a:t>jednostavne dinamičke </a:t>
            </a:r>
            <a:r>
              <a:rPr i="1" lang="en-GB"/>
              <a:t>web </a:t>
            </a:r>
            <a:r>
              <a:rPr lang="en-GB"/>
              <a:t>aplikacije koja izračunava i vrši prikaz broja poseta stranici aplikacije. Aplikacija se sastoji od dva dela: prvi deo je </a:t>
            </a:r>
            <a:r>
              <a:rPr i="1" lang="en-GB"/>
              <a:t>web </a:t>
            </a:r>
            <a:r>
              <a:rPr lang="en-GB"/>
              <a:t>servis napisan na </a:t>
            </a:r>
            <a:r>
              <a:rPr i="1" lang="en-GB"/>
              <a:t>python </a:t>
            </a:r>
            <a:r>
              <a:rPr lang="en-GB"/>
              <a:t>programskom jeziku, dat u </a:t>
            </a:r>
            <a:r>
              <a:rPr i="1" lang="en-GB"/>
              <a:t>app.py </a:t>
            </a:r>
            <a:r>
              <a:rPr lang="en-GB"/>
              <a:t>datoteci, a drugi deo predstavlja </a:t>
            </a:r>
            <a:r>
              <a:rPr lang="en-GB"/>
              <a:t>baza podataka </a:t>
            </a:r>
            <a:r>
              <a:rPr i="1" lang="en-GB"/>
              <a:t>Redis </a:t>
            </a:r>
            <a:r>
              <a:rPr lang="en-GB"/>
              <a:t>koja čuva informaciju o broju pristupa sajtu. Oba dela aplikacije potrebno je pokrenuti u okviru zasebnih </a:t>
            </a:r>
            <a:r>
              <a:rPr i="1" lang="en-GB"/>
              <a:t>docker </a:t>
            </a:r>
            <a:r>
              <a:rPr lang="en-GB"/>
              <a:t>kontejnera, dok je pokrenute </a:t>
            </a:r>
            <a:r>
              <a:rPr i="1" lang="en-GB"/>
              <a:t>docker </a:t>
            </a:r>
            <a:r>
              <a:rPr lang="en-GB"/>
              <a:t>kontejnere potrebno povezati na kreiranu </a:t>
            </a:r>
            <a:r>
              <a:rPr i="1" lang="en-GB"/>
              <a:t>webnet</a:t>
            </a:r>
            <a:r>
              <a:rPr lang="en-GB"/>
              <a:t> </a:t>
            </a:r>
            <a:r>
              <a:rPr lang="en-GB"/>
              <a:t>mrežu</a:t>
            </a:r>
            <a:r>
              <a:rPr lang="en-GB"/>
              <a:t>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 svrhu realizacije zadatka može biti iskorištena </a:t>
            </a:r>
            <a:r>
              <a:rPr i="1" lang="en-GB"/>
              <a:t>Dockerfile </a:t>
            </a:r>
            <a:r>
              <a:rPr lang="en-GB"/>
              <a:t>datoteka za </a:t>
            </a:r>
            <a:r>
              <a:rPr i="1" lang="en-GB"/>
              <a:t>python web</a:t>
            </a:r>
            <a:r>
              <a:rPr lang="en-GB"/>
              <a:t> servis iz Zadatka 2. Za pokretanje </a:t>
            </a:r>
            <a:r>
              <a:rPr i="1" lang="en-GB"/>
              <a:t>Redis</a:t>
            </a:r>
            <a:r>
              <a:rPr lang="en-GB"/>
              <a:t> kontejnera iskoristiti zvaničnu osnovnu sliku, uz mapiranje porta 6379 na port 6379 i uz kreiranje skladišta podataka koje će preslikavati </a:t>
            </a:r>
            <a:r>
              <a:rPr i="1" lang="en-GB"/>
              <a:t>/data </a:t>
            </a:r>
            <a:r>
              <a:rPr lang="en-GB"/>
              <a:t>direktorijum docker kontejnera.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3 - rešenje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Zadatak </a:t>
            </a:r>
            <a:r>
              <a:rPr lang="en-GB"/>
              <a:t>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 b="6901" l="12461" r="12961" t="7261"/>
          <a:stretch/>
        </p:blipFill>
        <p:spPr>
          <a:xfrm>
            <a:off x="6106474" y="1291350"/>
            <a:ext cx="2865733" cy="2473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397925"/>
            <a:ext cx="56925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Odraditi </a:t>
            </a:r>
            <a:r>
              <a:rPr i="1" lang="en-GB"/>
              <a:t>deployment </a:t>
            </a:r>
            <a:r>
              <a:rPr lang="en-GB"/>
              <a:t>aplikacije za glasanje čija je arhitektura prikazana na slici. Aplikacija se sastoji od 5 različitih mikroservisa i svaki je potrebno pokrenuti u zasebnom kontejneru. Za</a:t>
            </a:r>
            <a:r>
              <a:rPr lang="en-GB"/>
              <a:t> </a:t>
            </a:r>
            <a:r>
              <a:rPr i="1" lang="en-GB"/>
              <a:t>voting, result </a:t>
            </a:r>
            <a:r>
              <a:rPr lang="en-GB"/>
              <a:t>i </a:t>
            </a:r>
            <a:r>
              <a:rPr i="1" lang="en-GB"/>
              <a:t>worker </a:t>
            </a:r>
            <a:r>
              <a:rPr lang="en-GB"/>
              <a:t>serise su </a:t>
            </a:r>
            <a:r>
              <a:rPr lang="en-GB"/>
              <a:t>dostupne</a:t>
            </a:r>
            <a:r>
              <a:rPr lang="en-GB"/>
              <a:t> </a:t>
            </a:r>
            <a:r>
              <a:rPr i="1" lang="en-GB"/>
              <a:t>Dockerfile </a:t>
            </a:r>
            <a:r>
              <a:rPr lang="en-GB"/>
              <a:t>datoteke</a:t>
            </a:r>
            <a:r>
              <a:rPr lang="en-GB"/>
              <a:t>, dok je </a:t>
            </a:r>
            <a:r>
              <a:rPr i="1" lang="en-GB"/>
              <a:t>Redis </a:t>
            </a:r>
            <a:r>
              <a:rPr lang="en-GB"/>
              <a:t>i </a:t>
            </a:r>
            <a:r>
              <a:rPr i="1" lang="en-GB"/>
              <a:t>PostgreSQL </a:t>
            </a:r>
            <a:r>
              <a:rPr lang="en-GB"/>
              <a:t>servise potrebno pokrenuti na osnovu zvaničnih slika.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Zadatak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076275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Aplikacija se sastoji od 5 mikroservisa: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Python web </a:t>
            </a:r>
            <a:r>
              <a:rPr lang="en-GB"/>
              <a:t>aplikacija koja omogućava glasanje između dve ponuđene opcije (pasa i mačaka :) 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Redis </a:t>
            </a:r>
            <a:r>
              <a:rPr lang="en-GB"/>
              <a:t>red pomoću kog se sakupljaju novi glasovi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.NET </a:t>
            </a:r>
            <a:r>
              <a:rPr i="1" lang="en-GB"/>
              <a:t>worker </a:t>
            </a:r>
            <a:r>
              <a:rPr lang="en-GB"/>
              <a:t>koji preuzima glasove i skladišti ih u bazu podataka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Postgres </a:t>
            </a:r>
            <a:r>
              <a:rPr lang="en-GB"/>
              <a:t>baza podataka podržana </a:t>
            </a:r>
            <a:r>
              <a:rPr i="1" lang="en-GB"/>
              <a:t>Docker </a:t>
            </a:r>
            <a:r>
              <a:rPr lang="en-GB"/>
              <a:t>skladištem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Node.js</a:t>
            </a:r>
            <a:r>
              <a:rPr lang="en-GB"/>
              <a:t> </a:t>
            </a:r>
            <a:r>
              <a:rPr i="1" lang="en-GB"/>
              <a:t>web </a:t>
            </a:r>
            <a:r>
              <a:rPr lang="en-GB"/>
              <a:t>aplikacija koja omogućava prikaz rezultata glasanja u realnom vremenu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Zadatak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076275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Arhitektura podrazumeva da postoje dve mreže (</a:t>
            </a:r>
            <a:r>
              <a:rPr i="1" lang="en-GB"/>
              <a:t>network</a:t>
            </a:r>
            <a:r>
              <a:rPr lang="en-GB"/>
              <a:t>) - mreža pozadinskog nivoa, koja služi za komunikaciju svih servisa (svi servisi bi trebalo da budu povezani na nju) i mreža prednjeg nivoa koja služi za povezivanje </a:t>
            </a:r>
            <a:r>
              <a:rPr i="1" lang="en-GB"/>
              <a:t>vote </a:t>
            </a:r>
            <a:r>
              <a:rPr lang="en-GB"/>
              <a:t>i </a:t>
            </a:r>
            <a:r>
              <a:rPr i="1" lang="en-GB"/>
              <a:t>result </a:t>
            </a:r>
            <a:r>
              <a:rPr lang="en-GB"/>
              <a:t>servisa aplikacije.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Za </a:t>
            </a:r>
            <a:r>
              <a:rPr i="1" lang="en-GB"/>
              <a:t>Redis</a:t>
            </a:r>
            <a:r>
              <a:rPr lang="en-GB"/>
              <a:t> seris je pri pokretanju potrebno namapirati port 6379 na port 6379;  za </a:t>
            </a:r>
            <a:r>
              <a:rPr i="1" lang="en-GB"/>
              <a:t>result </a:t>
            </a:r>
            <a:r>
              <a:rPr lang="en-GB"/>
              <a:t>servis je potrebno namapirati port 5000 na port 80, kao i port 5858 na port 5858; za </a:t>
            </a:r>
            <a:r>
              <a:rPr i="1" lang="en-GB"/>
              <a:t>vote </a:t>
            </a:r>
            <a:r>
              <a:rPr lang="en-GB"/>
              <a:t>servis je potrebno namapirati port 5001 na port 80.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Za </a:t>
            </a:r>
            <a:r>
              <a:rPr i="1" lang="en-GB"/>
              <a:t>PostgreSQL</a:t>
            </a:r>
            <a:r>
              <a:rPr lang="en-GB"/>
              <a:t> servis je potrebno obezbediti skladište podataka koje se mapira na </a:t>
            </a:r>
            <a:r>
              <a:rPr i="1" lang="en-GB"/>
              <a:t>/var/lib/postgresql/data</a:t>
            </a:r>
            <a:r>
              <a:rPr lang="en-GB"/>
              <a:t> direktorijum, a za </a:t>
            </a:r>
            <a:r>
              <a:rPr i="1" lang="en-GB"/>
              <a:t>vote </a:t>
            </a:r>
            <a:r>
              <a:rPr lang="en-GB"/>
              <a:t>i </a:t>
            </a:r>
            <a:r>
              <a:rPr i="1" lang="en-GB"/>
              <a:t>result </a:t>
            </a:r>
            <a:r>
              <a:rPr lang="en-GB"/>
              <a:t>servis skladišta koja mapiraju </a:t>
            </a:r>
            <a:r>
              <a:rPr i="1" lang="en-GB"/>
              <a:t>/app </a:t>
            </a:r>
            <a:r>
              <a:rPr lang="en-GB"/>
              <a:t>direktorijum na </a:t>
            </a:r>
            <a:r>
              <a:rPr i="1" lang="en-GB"/>
              <a:t>vote</a:t>
            </a:r>
            <a:r>
              <a:rPr lang="en-GB"/>
              <a:t>, odnosno </a:t>
            </a:r>
            <a:r>
              <a:rPr i="1" lang="en-GB"/>
              <a:t>result </a:t>
            </a:r>
            <a:r>
              <a:rPr lang="en-GB"/>
              <a:t>direktorijum </a:t>
            </a:r>
            <a:r>
              <a:rPr i="1" lang="en-GB"/>
              <a:t>host </a:t>
            </a:r>
            <a:r>
              <a:rPr lang="en-GB"/>
              <a:t>operativnog sistema.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Zadatak 4 - rešenje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Instalacija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Koraci za instalaciju dostupni na: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https://docs.docker.com/install</a:t>
            </a:r>
            <a:r>
              <a:rPr lang="en-GB" u="sng">
                <a:solidFill>
                  <a:schemeClr val="hlink"/>
                </a:solidFill>
                <a:hlinkClick r:id="rId4"/>
              </a:rPr>
              <a:t>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Ukoliko se radi instalacija na Ubuntu distribuciji Linux operativnog sistema, opciono se mogu odraditi postinstalacioni koraci: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https://docs.docker.com/install/linux/linux-postinstall/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50" y="71888"/>
            <a:ext cx="7647498" cy="4999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Doker kontejneri - životni ciklus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14777"/>
          <a:stretch/>
        </p:blipFill>
        <p:spPr>
          <a:xfrm>
            <a:off x="542163" y="1323375"/>
            <a:ext cx="8059674" cy="3498074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1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Napisati jednostavnu statičku </a:t>
            </a:r>
            <a:r>
              <a:rPr i="1" lang="en-GB"/>
              <a:t>web </a:t>
            </a:r>
            <a:r>
              <a:rPr lang="en-GB"/>
              <a:t>stranicu i omogućiti pristup stranici pomoću </a:t>
            </a:r>
            <a:r>
              <a:rPr i="1" lang="en-GB"/>
              <a:t>nginx web</a:t>
            </a:r>
            <a:r>
              <a:rPr lang="en-GB"/>
              <a:t> servera u okviru </a:t>
            </a:r>
            <a:r>
              <a:rPr i="1" lang="en-GB"/>
              <a:t>docker </a:t>
            </a:r>
            <a:r>
              <a:rPr lang="en-GB"/>
              <a:t>kontejnera. Takođe, potrebno je potrebno o</a:t>
            </a:r>
            <a:r>
              <a:rPr lang="en-GB"/>
              <a:t>mogućiti pristup </a:t>
            </a:r>
            <a:r>
              <a:rPr i="1" lang="en-GB"/>
              <a:t>web </a:t>
            </a:r>
            <a:r>
              <a:rPr lang="en-GB"/>
              <a:t>stranici i izvan kontejnera.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1 - rešenje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Kako bi se zadatak realizovao, potrebno je:</a:t>
            </a:r>
            <a:endParaRPr>
              <a:solidFill>
                <a:srgbClr val="595959"/>
              </a:solidFill>
            </a:endParaRPr>
          </a:p>
          <a:p>
            <a:pPr indent="-342900" lvl="0" marL="1371600" rtl="0" algn="just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>
                <a:solidFill>
                  <a:srgbClr val="595959"/>
                </a:solidFill>
              </a:rPr>
              <a:t>specificirati </a:t>
            </a:r>
            <a:r>
              <a:rPr i="1" lang="en-GB">
                <a:solidFill>
                  <a:srgbClr val="595959"/>
                </a:solidFill>
              </a:rPr>
              <a:t>Dockerfile </a:t>
            </a:r>
            <a:r>
              <a:rPr lang="en-GB">
                <a:solidFill>
                  <a:srgbClr val="595959"/>
                </a:solidFill>
              </a:rPr>
              <a:t>datoteku koja će za osnovnu sliku iskoristiti zvaničnu sliku pod nazivom </a:t>
            </a:r>
            <a:r>
              <a:rPr i="1" lang="en-GB">
                <a:solidFill>
                  <a:srgbClr val="595959"/>
                </a:solidFill>
              </a:rPr>
              <a:t>nginx</a:t>
            </a:r>
            <a:r>
              <a:rPr lang="en-GB">
                <a:solidFill>
                  <a:srgbClr val="595959"/>
                </a:solidFill>
              </a:rPr>
              <a:t>,</a:t>
            </a:r>
            <a:endParaRPr>
              <a:solidFill>
                <a:srgbClr val="595959"/>
              </a:solidFill>
            </a:endParaRPr>
          </a:p>
          <a:p>
            <a:pPr indent="-342900" lvl="0" marL="13716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>
                <a:solidFill>
                  <a:srgbClr val="595959"/>
                </a:solidFill>
              </a:rPr>
              <a:t>prekopirati </a:t>
            </a:r>
            <a:r>
              <a:rPr i="1" lang="en-GB">
                <a:solidFill>
                  <a:srgbClr val="595959"/>
                </a:solidFill>
              </a:rPr>
              <a:t>web </a:t>
            </a:r>
            <a:r>
              <a:rPr lang="en-GB">
                <a:solidFill>
                  <a:srgbClr val="595959"/>
                </a:solidFill>
              </a:rPr>
              <a:t>stranicu u /usr/share/nginx/html direktorijum kontejnera i </a:t>
            </a:r>
            <a:endParaRPr>
              <a:solidFill>
                <a:srgbClr val="595959"/>
              </a:solidFill>
            </a:endParaRPr>
          </a:p>
          <a:p>
            <a:pPr indent="-342900" lvl="0" marL="13716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>
                <a:solidFill>
                  <a:srgbClr val="595959"/>
                </a:solidFill>
              </a:rPr>
              <a:t>izložiti port 80 spoljnom </a:t>
            </a:r>
            <a:r>
              <a:rPr lang="en-GB">
                <a:solidFill>
                  <a:srgbClr val="595959"/>
                </a:solidFill>
              </a:rPr>
              <a:t>okruženju</a:t>
            </a:r>
            <a:r>
              <a:rPr lang="en-GB">
                <a:solidFill>
                  <a:srgbClr val="595959"/>
                </a:solidFill>
              </a:rPr>
              <a:t>. </a:t>
            </a:r>
            <a:endParaRPr>
              <a:solidFill>
                <a:srgbClr val="595959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95959"/>
                </a:solidFill>
              </a:rPr>
              <a:t>Pri pokretanju kontejnera potrebno je namapirati port 80 na port 8080.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353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 okviru </a:t>
            </a:r>
            <a:r>
              <a:rPr i="1" lang="en-GB"/>
              <a:t>docker</a:t>
            </a:r>
            <a:r>
              <a:rPr lang="en-GB"/>
              <a:t> kontejnera servirati jednostavnu dinamičku </a:t>
            </a:r>
            <a:r>
              <a:rPr i="1" lang="en-GB"/>
              <a:t>web </a:t>
            </a:r>
            <a:r>
              <a:rPr lang="en-GB"/>
              <a:t>aplikaciju </a:t>
            </a:r>
            <a:r>
              <a:rPr lang="en-GB"/>
              <a:t>napisanu na </a:t>
            </a:r>
            <a:r>
              <a:rPr i="1" lang="en-GB"/>
              <a:t>python</a:t>
            </a:r>
            <a:r>
              <a:rPr lang="en-GB"/>
              <a:t> programskom jeziku, datu u </a:t>
            </a:r>
            <a:r>
              <a:rPr b="1" i="1" lang="en-GB"/>
              <a:t>app.py</a:t>
            </a:r>
            <a:r>
              <a:rPr lang="en-GB"/>
              <a:t> datoteci. Pokretanje aplikacije zahteva da su u okviru </a:t>
            </a:r>
            <a:r>
              <a:rPr i="1" lang="en-GB"/>
              <a:t>docker </a:t>
            </a:r>
            <a:r>
              <a:rPr lang="en-GB"/>
              <a:t>kontejnera dostupni </a:t>
            </a:r>
            <a:r>
              <a:rPr i="1" lang="en-GB"/>
              <a:t>python </a:t>
            </a:r>
            <a:r>
              <a:rPr lang="en-GB"/>
              <a:t>interpreter (</a:t>
            </a:r>
            <a:r>
              <a:rPr i="1" lang="en-GB"/>
              <a:t>v2.7-slim</a:t>
            </a:r>
            <a:r>
              <a:rPr lang="en-GB"/>
              <a:t>) i radni okvir </a:t>
            </a:r>
            <a:r>
              <a:rPr i="1" lang="en-GB"/>
              <a:t>Flask</a:t>
            </a:r>
            <a:r>
              <a:rPr lang="en-GB"/>
              <a:t>. Sadržajem </a:t>
            </a:r>
            <a:r>
              <a:rPr i="1" lang="en-GB"/>
              <a:t>web </a:t>
            </a:r>
            <a:r>
              <a:rPr lang="en-GB"/>
              <a:t>stranice upravlja se podešavanjem vrednosti sistemske promenljive </a:t>
            </a:r>
            <a:r>
              <a:rPr i="1" lang="en-GB"/>
              <a:t>PERSON</a:t>
            </a:r>
            <a:r>
              <a:rPr lang="en-GB"/>
              <a:t>.</a:t>
            </a:r>
            <a:endParaRPr/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Zadatak 2 - rešenje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847675"/>
            <a:ext cx="8520600" cy="3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Cilj ovog zadatka može se postići realizacijom sledećih koraka: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 novi direktorijuma prekopirati app.py i requirements.txt datoteke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 okviru istog foldera kreirati Dockerfile datoteku pomoću koje će 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zvanična python:2.7-slim slika postaviti kao osnova za izgradnju nove slike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/app postaviti za radni direktorijum kontejnera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u /app direktorijum kontejnera prekopirati sadržaj direktorijuma u kom se nalaze prekopirani fajlovi i Dockerfile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pokrenuti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--trusted-host pypi.python.org -r requirements.txt</a:t>
            </a:r>
            <a:r>
              <a:rPr lang="en-GB"/>
              <a:t> naredba </a:t>
            </a:r>
            <a:r>
              <a:rPr b="1" lang="en-GB"/>
              <a:t>u toku kreiranja nove slike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omogućiti pristup portu 80 iz spoljnog okruženja kontejnera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definisati environment promenljiva pod nazivom PERSON kojoj je potrebno zadati proizvoljnu vrednost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pokrenuti </a:t>
            </a:r>
            <a:r>
              <a:rPr i="1" lang="en-GB"/>
              <a:t>python</a:t>
            </a:r>
            <a:r>
              <a:rPr lang="en-GB"/>
              <a:t> skripta nakon pokretanja kontejnera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pomoć: naredba za pokretanje: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python app.py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Zadatak 2 - rešenje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I</a:t>
            </a:r>
            <a:r>
              <a:rPr lang="en-GB"/>
              <a:t>zvršiti izgradnju nove slike na osnovu kreirane Dockerfile datoteke uz tagovanje slike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Pokrenuti tagovanu docker sliku uz mapiranje porta 80 na port 8085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