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fb2444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fb2444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fb244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fb244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0aeaa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0aeaa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0aeaa83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0aeaa83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0eebc1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0eebc1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11dce8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11dce8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0aeaa8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0aeaa8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0aeaa8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0aeaa8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0aeaa8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0aeaa8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DenysVuika/your-angular-apps-as-docker-containers-471f570a7f2" TargetMode="External"/><Relationship Id="rId4" Type="http://schemas.openxmlformats.org/officeDocument/2006/relationships/hyperlink" Target="https://spring.io/guides/gs/spring-boot-dock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compose/instal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compose/referenc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v17.09/compose/compose-fil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Instalacija, rezime naredbi i zadaci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3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Odraditi </a:t>
            </a:r>
            <a:r>
              <a:rPr i="1" lang="en-GB"/>
              <a:t>deploy </a:t>
            </a:r>
            <a:r>
              <a:rPr lang="en-GB"/>
              <a:t>troslojne </a:t>
            </a:r>
            <a:r>
              <a:rPr i="1" lang="en-GB"/>
              <a:t>web </a:t>
            </a:r>
            <a:r>
              <a:rPr lang="en-GB"/>
              <a:t>aplikacije koja se sastoji od: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MySQL baze podataka,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Java Spring boot</a:t>
            </a:r>
            <a:r>
              <a:rPr lang="en-GB"/>
              <a:t> aplikacije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Angular </a:t>
            </a:r>
            <a:r>
              <a:rPr lang="en-GB"/>
              <a:t>aplikacije.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Pomoćni resursi: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Angular apps as docker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Spring boot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Docker Compose</a:t>
            </a:r>
            <a:r>
              <a:rPr lang="en-GB"/>
              <a:t> je alat za pokretanje kontejnerizovanih aplikacija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kontejnerizovanih aplikacija - aplikacija koja se sastoji od jednog ili više Docker kontejnera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kontejneri mogu biti povezani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pomoću skladišta ili simboličkih veza (</a:t>
            </a:r>
            <a:r>
              <a:rPr i="1" lang="en-GB"/>
              <a:t>eng. links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olakšava rad sa kontejnerima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jedan </a:t>
            </a:r>
            <a:r>
              <a:rPr i="1" lang="en-GB"/>
              <a:t>.yml</a:t>
            </a:r>
            <a:r>
              <a:rPr lang="en-GB"/>
              <a:t> fajl sa svim podešavanjima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Koraci za korišćenje alata </a:t>
            </a:r>
            <a:r>
              <a:rPr i="1" lang="en-GB"/>
              <a:t>Docker Compose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specifikacija kontejnera koji se koriste u kontejnerizovanoj aplikaciji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mora postojati Dockerfile ili slika mora biti dostupna na nekom od servera registara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konfiguracija kontejnera aplikacije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pokretanje kontejnerizovane aplikacije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Instalacija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Koraci za instalaciju dostupni na: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https://docs.docker.com/compose/install/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Rezime naredbi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6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  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 Izgrađuje, kreira, pokreće i povezuje kontejnere</a:t>
            </a:r>
            <a:b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down	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Zaustavlja kontejnere (opciono uklanja kontejnere, </a:t>
            </a:r>
            <a:r>
              <a:rPr b="1" lang="en-GB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mreže, </a:t>
            </a:r>
            <a:r>
              <a:rPr b="1" lang="en-GB" sz="120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rerererererererer</a:t>
            </a:r>
            <a:r>
              <a:rPr b="1" lang="en-GB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skladišta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slike kreirane korišćenjem naredbe up (--rmi ‘all’, -v…))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start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Pokreće postojeće kontejnere</a:t>
            </a:r>
            <a:b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stop 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Zaustavlja pokrenute kontejnere bez uklanjanja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kill 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Prisilno zaustavlja pokrenute kontejnere (force stop)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31775" y="4537125"/>
            <a:ext cx="889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11111"/>
                </a:solidFill>
                <a:highlight>
                  <a:srgbClr val="FFFFFF"/>
                </a:highlight>
              </a:rPr>
              <a:t>Više informacija na: </a:t>
            </a:r>
            <a:r>
              <a:rPr b="1" lang="en-GB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https://docs.docker.com/compose/reference/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Compose .yml datoteka - primer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672700" y="1044525"/>
            <a:ext cx="31596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"5000:5000"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volumes: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.:/code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logvolume01:/var/log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links: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redis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redis: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image: redis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volumes: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logvolume01: {}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20725"/>
            <a:ext cx="50436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Compose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datoteka je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YAML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datoteka koja definiše servise, mreže i skladišta, neophodne kako bi se pokrenuo čitav ekosistem servisa.</a:t>
            </a:r>
            <a:endParaRPr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Podrazumevana putanja do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Compose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datoteke je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./docker-compose.yml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Postoji nekoliko verzija formata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Compose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datoteke - trenutno je aktuelna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verzije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3.4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31775" y="4537125"/>
            <a:ext cx="889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11111"/>
                </a:solidFill>
                <a:highlight>
                  <a:srgbClr val="FFFFFF"/>
                </a:highlight>
              </a:rPr>
              <a:t>Više informacija na: </a:t>
            </a:r>
            <a:r>
              <a:rPr b="1" lang="en-GB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https://docs.docker.com/v17.09/compose/compose-file/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</a:t>
            </a:r>
            <a:r>
              <a:rPr b="1" lang="en-GB"/>
              <a:t>orišćenjem alata </a:t>
            </a:r>
            <a:r>
              <a:rPr b="1" i="1" lang="en-GB"/>
              <a:t>docker-compose </a:t>
            </a:r>
            <a:r>
              <a:rPr lang="en-GB"/>
              <a:t>o</a:t>
            </a:r>
            <a:r>
              <a:rPr lang="en-GB"/>
              <a:t>draditi </a:t>
            </a:r>
            <a:r>
              <a:rPr i="1" lang="en-GB"/>
              <a:t>deployment </a:t>
            </a:r>
            <a:r>
              <a:rPr lang="en-GB"/>
              <a:t>jednostavne dinamičke </a:t>
            </a:r>
            <a:r>
              <a:rPr i="1" lang="en-GB"/>
              <a:t>web </a:t>
            </a:r>
            <a:r>
              <a:rPr lang="en-GB"/>
              <a:t>aplikacije koja izračunava i vrši prikaz broja poseta stranici aplikacije. Aplikacija se sastoji od dva dela: prvi deo je </a:t>
            </a:r>
            <a:r>
              <a:rPr i="1" lang="en-GB"/>
              <a:t>web </a:t>
            </a:r>
            <a:r>
              <a:rPr lang="en-GB"/>
              <a:t>servis napisan na </a:t>
            </a:r>
            <a:r>
              <a:rPr i="1" lang="en-GB"/>
              <a:t>python </a:t>
            </a:r>
            <a:r>
              <a:rPr lang="en-GB"/>
              <a:t>programskom jeziku, a drugi deo predstavlja </a:t>
            </a:r>
            <a:r>
              <a:rPr lang="en-GB"/>
              <a:t>baza podataka </a:t>
            </a:r>
            <a:r>
              <a:rPr i="1" lang="en-GB"/>
              <a:t>Redis </a:t>
            </a:r>
            <a:r>
              <a:rPr lang="en-GB"/>
              <a:t>koja čuva informaciju o broju pristupa sajtu.  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Za pokretanje </a:t>
            </a:r>
            <a:r>
              <a:rPr i="1" lang="en-GB"/>
              <a:t>Redis</a:t>
            </a:r>
            <a:r>
              <a:rPr lang="en-GB"/>
              <a:t> kontejnera iskoristiti zvaničnu osnovnu sliku, uz mapiranje porta 6379 na port 6379 i uz kreiranje skladišta podataka koje će preslikavati </a:t>
            </a:r>
            <a:r>
              <a:rPr i="1" lang="en-GB"/>
              <a:t>/data </a:t>
            </a:r>
            <a:r>
              <a:rPr lang="en-GB"/>
              <a:t>direktorijum docker kontejnera. Za pokretanje </a:t>
            </a:r>
            <a:r>
              <a:rPr i="1" lang="en-GB"/>
              <a:t>python web </a:t>
            </a:r>
            <a:r>
              <a:rPr lang="en-GB"/>
              <a:t>aplikacije iskoristiti dostupnu </a:t>
            </a:r>
            <a:r>
              <a:rPr i="1" lang="en-GB"/>
              <a:t>Dockerfile </a:t>
            </a:r>
            <a:r>
              <a:rPr lang="en-GB"/>
              <a:t>datoteku; port 80 namapirati na port 8085; </a:t>
            </a:r>
            <a:r>
              <a:rPr i="1" lang="en-GB"/>
              <a:t>PERSON </a:t>
            </a:r>
            <a:r>
              <a:rPr lang="en-GB"/>
              <a:t>env varijablu postaviti na proizvoljnu vrednost. Pokrenute </a:t>
            </a:r>
            <a:r>
              <a:rPr i="1" lang="en-GB"/>
              <a:t>docker </a:t>
            </a:r>
            <a:r>
              <a:rPr lang="en-GB"/>
              <a:t>kontejnere potrebno je povezati na </a:t>
            </a:r>
            <a:r>
              <a:rPr i="1" lang="en-GB"/>
              <a:t>webnet</a:t>
            </a:r>
            <a:r>
              <a:rPr lang="en-GB"/>
              <a:t> mrežu.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Zadatak </a:t>
            </a:r>
            <a:r>
              <a:rPr lang="en-GB" sz="2800"/>
              <a:t>2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6901" l="12461" r="12961" t="7261"/>
          <a:stretch/>
        </p:blipFill>
        <p:spPr>
          <a:xfrm>
            <a:off x="6106474" y="1291350"/>
            <a:ext cx="2865733" cy="247359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9"/>
          <p:cNvSpPr txBox="1"/>
          <p:nvPr/>
        </p:nvSpPr>
        <p:spPr>
          <a:xfrm>
            <a:off x="311700" y="1282688"/>
            <a:ext cx="56925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Odraditi </a:t>
            </a:r>
            <a:r>
              <a:rPr i="1" lang="en-GB" sz="1800">
                <a:solidFill>
                  <a:srgbClr val="595959"/>
                </a:solidFill>
              </a:rPr>
              <a:t>deployment </a:t>
            </a:r>
            <a:r>
              <a:rPr lang="en-GB" sz="1800">
                <a:solidFill>
                  <a:srgbClr val="595959"/>
                </a:solidFill>
              </a:rPr>
              <a:t>aplikacije za glasanje čija je arhitektura prikazana na slici. Aplikacija se sastoji od 5 različitih mikroservisa i svaki je potrebno pokrenuti u zasebnom kontejneru. Za </a:t>
            </a:r>
            <a:r>
              <a:rPr i="1" lang="en-GB" sz="1800">
                <a:solidFill>
                  <a:srgbClr val="595959"/>
                </a:solidFill>
              </a:rPr>
              <a:t>voting, result </a:t>
            </a:r>
            <a:r>
              <a:rPr lang="en-GB" sz="1800">
                <a:solidFill>
                  <a:srgbClr val="595959"/>
                </a:solidFill>
              </a:rPr>
              <a:t>i </a:t>
            </a:r>
            <a:r>
              <a:rPr i="1" lang="en-GB" sz="1800">
                <a:solidFill>
                  <a:srgbClr val="595959"/>
                </a:solidFill>
              </a:rPr>
              <a:t>worker </a:t>
            </a:r>
            <a:r>
              <a:rPr lang="en-GB" sz="1800">
                <a:solidFill>
                  <a:srgbClr val="595959"/>
                </a:solidFill>
              </a:rPr>
              <a:t>serise su dostupne </a:t>
            </a:r>
            <a:r>
              <a:rPr i="1" lang="en-GB" sz="1800">
                <a:solidFill>
                  <a:srgbClr val="595959"/>
                </a:solidFill>
              </a:rPr>
              <a:t>Dockerfile </a:t>
            </a:r>
            <a:r>
              <a:rPr lang="en-GB" sz="1800">
                <a:solidFill>
                  <a:srgbClr val="595959"/>
                </a:solidFill>
              </a:rPr>
              <a:t>datoteke, dok je </a:t>
            </a:r>
            <a:r>
              <a:rPr i="1" lang="en-GB" sz="1800">
                <a:solidFill>
                  <a:srgbClr val="595959"/>
                </a:solidFill>
              </a:rPr>
              <a:t>Redis </a:t>
            </a:r>
            <a:r>
              <a:rPr lang="en-GB" sz="1800">
                <a:solidFill>
                  <a:srgbClr val="595959"/>
                </a:solidFill>
              </a:rPr>
              <a:t>i </a:t>
            </a:r>
            <a:r>
              <a:rPr i="1" lang="en-GB" sz="1800">
                <a:solidFill>
                  <a:srgbClr val="595959"/>
                </a:solidFill>
              </a:rPr>
              <a:t>PostgreSQL </a:t>
            </a:r>
            <a:r>
              <a:rPr lang="en-GB" sz="1800">
                <a:solidFill>
                  <a:srgbClr val="595959"/>
                </a:solidFill>
              </a:rPr>
              <a:t>servise potrebno pokrenuti na osnovu zvaničnih slika.</a:t>
            </a:r>
            <a:endParaRPr b="1" i="1" sz="1800">
              <a:solidFill>
                <a:srgbClr val="595959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4092500"/>
            <a:ext cx="6579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800">
                <a:solidFill>
                  <a:srgbClr val="595959"/>
                </a:solidFill>
              </a:rPr>
              <a:t>Deployment </a:t>
            </a:r>
            <a:r>
              <a:rPr b="1" lang="en-GB" sz="1800">
                <a:solidFill>
                  <a:srgbClr val="595959"/>
                </a:solidFill>
              </a:rPr>
              <a:t>odraditi korišćenjem alata </a:t>
            </a:r>
            <a:r>
              <a:rPr b="1" i="1" lang="en-GB" sz="1800">
                <a:solidFill>
                  <a:srgbClr val="595959"/>
                </a:solidFill>
              </a:rPr>
              <a:t>docker-compose.</a:t>
            </a:r>
            <a:endParaRPr b="1"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762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Aplikacija se sastoji od 5 mikroservisa: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Python web </a:t>
            </a:r>
            <a:r>
              <a:rPr lang="en-GB"/>
              <a:t>aplikacija koja omogućava glasanje između dve ponuđene opcije (pasa i mačaka :) 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Redis </a:t>
            </a:r>
            <a:r>
              <a:rPr lang="en-GB"/>
              <a:t>red pomoću kog se sakupljaju novi glasovi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.NET </a:t>
            </a:r>
            <a:r>
              <a:rPr i="1" lang="en-GB"/>
              <a:t>worker </a:t>
            </a:r>
            <a:r>
              <a:rPr lang="en-GB"/>
              <a:t>koji preuzima glasove i skladišti ih u bazu podataka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Postgres </a:t>
            </a:r>
            <a:r>
              <a:rPr lang="en-GB"/>
              <a:t>baza podataka podržana </a:t>
            </a:r>
            <a:r>
              <a:rPr i="1" lang="en-GB"/>
              <a:t>Docker </a:t>
            </a:r>
            <a:r>
              <a:rPr lang="en-GB"/>
              <a:t>skladištem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Node.js</a:t>
            </a:r>
            <a:r>
              <a:rPr lang="en-GB"/>
              <a:t> </a:t>
            </a:r>
            <a:r>
              <a:rPr i="1" lang="en-GB"/>
              <a:t>web </a:t>
            </a:r>
            <a:r>
              <a:rPr lang="en-GB"/>
              <a:t>aplikacija koja omogućava prikaz rezultata glasanja u realnom vremenu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762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Arhitektura podrazumeva da postoje dve mreže (</a:t>
            </a:r>
            <a:r>
              <a:rPr i="1" lang="en-GB"/>
              <a:t>network</a:t>
            </a:r>
            <a:r>
              <a:rPr lang="en-GB"/>
              <a:t>) - mreža pozadinskog nivoa, koja služi za komunikaciju svih servisa (svi servisi bi trebalo da budu povezani na nju) i mreža prednjeg nivoa koja služi za povezivanje </a:t>
            </a:r>
            <a:r>
              <a:rPr i="1" lang="en-GB"/>
              <a:t>vote </a:t>
            </a:r>
            <a:r>
              <a:rPr lang="en-GB"/>
              <a:t>i </a:t>
            </a:r>
            <a:r>
              <a:rPr i="1" lang="en-GB"/>
              <a:t>result </a:t>
            </a:r>
            <a:r>
              <a:rPr lang="en-GB"/>
              <a:t>servisa aplikacije.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 </a:t>
            </a:r>
            <a:r>
              <a:rPr i="1" lang="en-GB"/>
              <a:t>Redis</a:t>
            </a:r>
            <a:r>
              <a:rPr lang="en-GB"/>
              <a:t> seris je pri pokretanju potrebno namapirati port 6379 na port 6379;  za </a:t>
            </a:r>
            <a:r>
              <a:rPr i="1" lang="en-GB"/>
              <a:t>result </a:t>
            </a:r>
            <a:r>
              <a:rPr lang="en-GB"/>
              <a:t>servis je potrebno namapirati port 5000 na port 80, kao i port 5858 na port 5858; za </a:t>
            </a:r>
            <a:r>
              <a:rPr i="1" lang="en-GB"/>
              <a:t>vote </a:t>
            </a:r>
            <a:r>
              <a:rPr lang="en-GB"/>
              <a:t>servis je potrebno namapirati port 5001 na port 80.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 </a:t>
            </a:r>
            <a:r>
              <a:rPr i="1" lang="en-GB"/>
              <a:t>PostgreSQL</a:t>
            </a:r>
            <a:r>
              <a:rPr lang="en-GB"/>
              <a:t> servis je potrebno obezbediti skladište podataka koje se mapira na </a:t>
            </a:r>
            <a:r>
              <a:rPr i="1" lang="en-GB"/>
              <a:t>/var/lib/postgresql/data</a:t>
            </a:r>
            <a:r>
              <a:rPr lang="en-GB"/>
              <a:t> direktorijum, a za </a:t>
            </a:r>
            <a:r>
              <a:rPr i="1" lang="en-GB"/>
              <a:t>vote </a:t>
            </a:r>
            <a:r>
              <a:rPr lang="en-GB"/>
              <a:t>i </a:t>
            </a:r>
            <a:r>
              <a:rPr i="1" lang="en-GB"/>
              <a:t>result </a:t>
            </a:r>
            <a:r>
              <a:rPr lang="en-GB"/>
              <a:t>servis skladišta koja mapirau </a:t>
            </a:r>
            <a:r>
              <a:rPr i="1" lang="en-GB"/>
              <a:t>/app </a:t>
            </a:r>
            <a:r>
              <a:rPr lang="en-GB"/>
              <a:t>direktorijum na </a:t>
            </a:r>
            <a:r>
              <a:rPr i="1" lang="en-GB"/>
              <a:t>vote</a:t>
            </a:r>
            <a:r>
              <a:rPr lang="en-GB"/>
              <a:t>, odnosno </a:t>
            </a:r>
            <a:r>
              <a:rPr i="1" lang="en-GB"/>
              <a:t>result </a:t>
            </a:r>
            <a:r>
              <a:rPr lang="en-GB"/>
              <a:t>direktorijum </a:t>
            </a:r>
            <a:r>
              <a:rPr i="1" lang="en-GB"/>
              <a:t>host </a:t>
            </a:r>
            <a:r>
              <a:rPr lang="en-GB"/>
              <a:t>operativnog sistema.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