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24"/>
  </p:notesMasterIdLst>
  <p:sldIdLst>
    <p:sldId id="256" r:id="rId2"/>
    <p:sldId id="269" r:id="rId3"/>
    <p:sldId id="277" r:id="rId4"/>
    <p:sldId id="258" r:id="rId5"/>
    <p:sldId id="265" r:id="rId6"/>
    <p:sldId id="270" r:id="rId7"/>
    <p:sldId id="267" r:id="rId8"/>
    <p:sldId id="257" r:id="rId9"/>
    <p:sldId id="266" r:id="rId10"/>
    <p:sldId id="259" r:id="rId11"/>
    <p:sldId id="278" r:id="rId12"/>
    <p:sldId id="268" r:id="rId13"/>
    <p:sldId id="271" r:id="rId14"/>
    <p:sldId id="272" r:id="rId15"/>
    <p:sldId id="261" r:id="rId16"/>
    <p:sldId id="273" r:id="rId17"/>
    <p:sldId id="262" r:id="rId18"/>
    <p:sldId id="275" r:id="rId19"/>
    <p:sldId id="276" r:id="rId20"/>
    <p:sldId id="274" r:id="rId21"/>
    <p:sldId id="263"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i Mandge" initials="RM" lastIdx="1" clrIdx="0">
    <p:extLst>
      <p:ext uri="{19B8F6BF-5375-455C-9EA6-DF929625EA0E}">
        <p15:presenceInfo xmlns:p15="http://schemas.microsoft.com/office/powerpoint/2012/main" userId="" providerId=""/>
      </p:ext>
    </p:extLst>
  </p:cmAuthor>
  <p:cmAuthor id="2" name="Rohini Mandge" initials="RM [2]" lastIdx="1" clrIdx="1">
    <p:extLst>
      <p:ext uri="{19B8F6BF-5375-455C-9EA6-DF929625EA0E}">
        <p15:presenceInfo xmlns:p15="http://schemas.microsoft.com/office/powerpoint/2012/main" userId="" providerId=""/>
      </p:ext>
    </p:extLst>
  </p:cmAuthor>
  <p:cmAuthor id="3" name="Rohini Mandge" initials="RM [3]" lastIdx="1" clrIdx="2">
    <p:extLst>
      <p:ext uri="{19B8F6BF-5375-455C-9EA6-DF929625EA0E}">
        <p15:presenceInfo xmlns:p15="http://schemas.microsoft.com/office/powerpoint/2012/main" userId="" providerId=""/>
      </p:ext>
    </p:extLst>
  </p:cmAuthor>
  <p:cmAuthor id="4" name="Rohini Mandge" initials="RM [4]" lastIdx="1" clrIdx="3">
    <p:extLst>
      <p:ext uri="{19B8F6BF-5375-455C-9EA6-DF929625EA0E}">
        <p15:presenceInfo xmlns:p15="http://schemas.microsoft.com/office/powerpoint/2012/main" userId="" providerId=""/>
      </p:ext>
    </p:extLst>
  </p:cmAuthor>
  <p:cmAuthor id="5" name="Rohini Mandge" initials="RM [5]" lastIdx="1" clrIdx="4">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66"/>
  </p:normalViewPr>
  <p:slideViewPr>
    <p:cSldViewPr snapToGrid="0" snapToObjects="1">
      <p:cViewPr varScale="1">
        <p:scale>
          <a:sx n="86" d="100"/>
          <a:sy n="86" d="100"/>
        </p:scale>
        <p:origin x="9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0F8EB-D0A8-824B-AD80-5EFFD5140DBD}" type="datetimeFigureOut">
              <a:rPr lang="en-US" smtClean="0"/>
              <a:t>12/1/17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1F22E-58C8-D54F-8619-B8A4AEEC0AFC}" type="slidenum">
              <a:rPr lang="en-US" smtClean="0"/>
              <a:t>‹#›</a:t>
            </a:fld>
            <a:endParaRPr lang="en-US"/>
          </a:p>
        </p:txBody>
      </p:sp>
    </p:spTree>
    <p:extLst>
      <p:ext uri="{BB962C8B-B14F-4D97-AF65-F5344CB8AC3E}">
        <p14:creationId xmlns:p14="http://schemas.microsoft.com/office/powerpoint/2010/main" val="39876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1</a:t>
            </a:fld>
            <a:endParaRPr lang="en-US"/>
          </a:p>
        </p:txBody>
      </p:sp>
    </p:spTree>
    <p:extLst>
      <p:ext uri="{BB962C8B-B14F-4D97-AF65-F5344CB8AC3E}">
        <p14:creationId xmlns:p14="http://schemas.microsoft.com/office/powerpoint/2010/main" val="18417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 NMAR</a:t>
            </a:r>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4</a:t>
            </a:fld>
            <a:endParaRPr lang="en-US"/>
          </a:p>
        </p:txBody>
      </p:sp>
    </p:spTree>
    <p:extLst>
      <p:ext uri="{BB962C8B-B14F-4D97-AF65-F5344CB8AC3E}">
        <p14:creationId xmlns:p14="http://schemas.microsoft.com/office/powerpoint/2010/main" val="181451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5</a:t>
            </a:fld>
            <a:endParaRPr lang="en-US"/>
          </a:p>
        </p:txBody>
      </p:sp>
    </p:spTree>
    <p:extLst>
      <p:ext uri="{BB962C8B-B14F-4D97-AF65-F5344CB8AC3E}">
        <p14:creationId xmlns:p14="http://schemas.microsoft.com/office/powerpoint/2010/main" val="1649046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a:t>
            </a:r>
            <a:r>
              <a:rPr lang="en-US" baseline="0" dirty="0" smtClean="0"/>
              <a:t> measures the relationship between two variables. If two variables are highly correlated they kind of explain each other to the point that one variable can predict value of another variable. Lower triangle of correlation matrix.</a:t>
            </a:r>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6</a:t>
            </a:fld>
            <a:endParaRPr lang="en-US"/>
          </a:p>
        </p:txBody>
      </p:sp>
    </p:spTree>
    <p:extLst>
      <p:ext uri="{BB962C8B-B14F-4D97-AF65-F5344CB8AC3E}">
        <p14:creationId xmlns:p14="http://schemas.microsoft.com/office/powerpoint/2010/main" val="2027485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8</a:t>
            </a:fld>
            <a:endParaRPr lang="en-US"/>
          </a:p>
        </p:txBody>
      </p:sp>
    </p:spTree>
    <p:extLst>
      <p:ext uri="{BB962C8B-B14F-4D97-AF65-F5344CB8AC3E}">
        <p14:creationId xmlns:p14="http://schemas.microsoft.com/office/powerpoint/2010/main" val="1424685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9</a:t>
            </a:fld>
            <a:endParaRPr lang="en-US"/>
          </a:p>
        </p:txBody>
      </p:sp>
    </p:spTree>
    <p:extLst>
      <p:ext uri="{BB962C8B-B14F-4D97-AF65-F5344CB8AC3E}">
        <p14:creationId xmlns:p14="http://schemas.microsoft.com/office/powerpoint/2010/main" val="427312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Flow</a:t>
            </a:r>
            <a:r>
              <a:rPr lang="en-US" baseline="0" dirty="0" smtClean="0"/>
              <a:t> chart</a:t>
            </a:r>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11</a:t>
            </a:fld>
            <a:endParaRPr lang="en-US"/>
          </a:p>
        </p:txBody>
      </p:sp>
    </p:spTree>
    <p:extLst>
      <p:ext uri="{BB962C8B-B14F-4D97-AF65-F5344CB8AC3E}">
        <p14:creationId xmlns:p14="http://schemas.microsoft.com/office/powerpoint/2010/main" val="8548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C27863-A95A-6744-8BDD-220DDBB5C1AF}" type="datetime1">
              <a:rPr lang="en-US" smtClean="0"/>
              <a:t>12/1/17</a:t>
            </a:fld>
            <a:endParaRPr lang="en-US" dirty="0"/>
          </a:p>
        </p:txBody>
      </p:sp>
      <p:sp>
        <p:nvSpPr>
          <p:cNvPr id="5" name="Footer Placeholder 4"/>
          <p:cNvSpPr>
            <a:spLocks noGrp="1"/>
          </p:cNvSpPr>
          <p:nvPr>
            <p:ph type="ftr" sz="quarter" idx="11"/>
          </p:nvPr>
        </p:nvSpPr>
        <p:spPr/>
        <p:txBody>
          <a:bodyPr/>
          <a:lstStyle/>
          <a:p>
            <a:r>
              <a:rPr lang="en-US" smtClean="0"/>
              <a:t>Fordham University Fall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F6DA8A-B477-A84F-9C5C-F741982C556C}" type="datetime1">
              <a:rPr lang="en-US" smtClean="0"/>
              <a:t>12/1/17</a:t>
            </a:fld>
            <a:endParaRPr lang="en-US" dirty="0"/>
          </a:p>
        </p:txBody>
      </p:sp>
      <p:sp>
        <p:nvSpPr>
          <p:cNvPr id="8" name="Footer Placeholder 7"/>
          <p:cNvSpPr>
            <a:spLocks noGrp="1"/>
          </p:cNvSpPr>
          <p:nvPr>
            <p:ph type="ftr" sz="quarter" idx="11"/>
          </p:nvPr>
        </p:nvSpPr>
        <p:spPr/>
        <p:txBody>
          <a:bodyPr/>
          <a:lstStyle/>
          <a:p>
            <a:r>
              <a:rPr lang="en-US" smtClean="0"/>
              <a:t>Fordham University Fall 2017</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10D3C4-1EE2-F644-AD01-F96414B9DFF5}" type="datetime1">
              <a:rPr lang="en-US" smtClean="0"/>
              <a:t>12/1/17</a:t>
            </a:fld>
            <a:endParaRPr lang="en-US" dirty="0"/>
          </a:p>
        </p:txBody>
      </p:sp>
      <p:sp>
        <p:nvSpPr>
          <p:cNvPr id="8" name="Footer Placeholder 7"/>
          <p:cNvSpPr>
            <a:spLocks noGrp="1"/>
          </p:cNvSpPr>
          <p:nvPr>
            <p:ph type="ftr" sz="quarter" idx="11"/>
          </p:nvPr>
        </p:nvSpPr>
        <p:spPr/>
        <p:txBody>
          <a:bodyPr/>
          <a:lstStyle/>
          <a:p>
            <a:r>
              <a:rPr lang="en-US" smtClean="0"/>
              <a:t>Fordham University Fall 2017</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76233B-B203-464E-A5D4-5535241B81FF}" type="datetime1">
              <a:rPr lang="en-US" smtClean="0"/>
              <a:t>12/1/17</a:t>
            </a:fld>
            <a:endParaRPr lang="en-US" dirty="0"/>
          </a:p>
        </p:txBody>
      </p:sp>
      <p:sp>
        <p:nvSpPr>
          <p:cNvPr id="5" name="Footer Placeholder 4"/>
          <p:cNvSpPr>
            <a:spLocks noGrp="1"/>
          </p:cNvSpPr>
          <p:nvPr>
            <p:ph type="ftr" sz="quarter" idx="11"/>
          </p:nvPr>
        </p:nvSpPr>
        <p:spPr/>
        <p:txBody>
          <a:bodyPr/>
          <a:lstStyle/>
          <a:p>
            <a:r>
              <a:rPr lang="en-US" smtClean="0"/>
              <a:t>Fordham University Fall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82222D-4204-B24A-B94D-0F9C11141C67}" type="datetime1">
              <a:rPr lang="en-US" smtClean="0"/>
              <a:t>12/1/17</a:t>
            </a:fld>
            <a:endParaRPr lang="en-US" dirty="0"/>
          </a:p>
        </p:txBody>
      </p:sp>
      <p:sp>
        <p:nvSpPr>
          <p:cNvPr id="5" name="Footer Placeholder 4"/>
          <p:cNvSpPr>
            <a:spLocks noGrp="1"/>
          </p:cNvSpPr>
          <p:nvPr>
            <p:ph type="ftr" sz="quarter" idx="11"/>
          </p:nvPr>
        </p:nvSpPr>
        <p:spPr/>
        <p:txBody>
          <a:bodyPr/>
          <a:lstStyle/>
          <a:p>
            <a:r>
              <a:rPr lang="en-US" smtClean="0"/>
              <a:t>Fordham University Fall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0CA309A1-475F-EA40-A3EA-BBEADE5EE8E8}" type="datetime1">
              <a:rPr lang="en-US" smtClean="0"/>
              <a:t>12/1/17</a:t>
            </a:fld>
            <a:endParaRPr lang="en-US" dirty="0"/>
          </a:p>
        </p:txBody>
      </p:sp>
      <p:sp>
        <p:nvSpPr>
          <p:cNvPr id="9" name="Footer Placeholder 8"/>
          <p:cNvSpPr>
            <a:spLocks noGrp="1"/>
          </p:cNvSpPr>
          <p:nvPr>
            <p:ph type="ftr" sz="quarter" idx="11"/>
          </p:nvPr>
        </p:nvSpPr>
        <p:spPr/>
        <p:txBody>
          <a:bodyPr/>
          <a:lstStyle/>
          <a:p>
            <a:r>
              <a:rPr lang="en-US" smtClean="0"/>
              <a:t>Fordham University Fall 2017</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2EF292EC-7718-274F-8A0A-1BDD516A4F1E}" type="datetime1">
              <a:rPr lang="en-US" smtClean="0"/>
              <a:t>12/1/17</a:t>
            </a:fld>
            <a:endParaRPr lang="en-US" dirty="0"/>
          </a:p>
        </p:txBody>
      </p:sp>
      <p:sp>
        <p:nvSpPr>
          <p:cNvPr id="11" name="Footer Placeholder 10"/>
          <p:cNvSpPr>
            <a:spLocks noGrp="1"/>
          </p:cNvSpPr>
          <p:nvPr>
            <p:ph type="ftr" sz="quarter" idx="11"/>
          </p:nvPr>
        </p:nvSpPr>
        <p:spPr/>
        <p:txBody>
          <a:bodyPr/>
          <a:lstStyle/>
          <a:p>
            <a:r>
              <a:rPr lang="en-US" smtClean="0"/>
              <a:t>Fordham University Fall 2017</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38086A5-E614-A248-9A37-ABE791C8270F}" type="datetime1">
              <a:rPr lang="en-US" smtClean="0"/>
              <a:t>12/1/17</a:t>
            </a:fld>
            <a:endParaRPr lang="en-US" dirty="0"/>
          </a:p>
        </p:txBody>
      </p:sp>
      <p:sp>
        <p:nvSpPr>
          <p:cNvPr id="7" name="Footer Placeholder 6"/>
          <p:cNvSpPr>
            <a:spLocks noGrp="1"/>
          </p:cNvSpPr>
          <p:nvPr>
            <p:ph type="ftr" sz="quarter" idx="11"/>
          </p:nvPr>
        </p:nvSpPr>
        <p:spPr/>
        <p:txBody>
          <a:bodyPr/>
          <a:lstStyle/>
          <a:p>
            <a:r>
              <a:rPr lang="en-US" smtClean="0"/>
              <a:t>Fordham University Fall 2017</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FD61781-5C0D-6F4C-9816-AC15AC0FA232}" type="datetime1">
              <a:rPr lang="en-US" smtClean="0"/>
              <a:t>12/1/17</a:t>
            </a:fld>
            <a:endParaRPr lang="en-US" dirty="0"/>
          </a:p>
        </p:txBody>
      </p:sp>
      <p:sp>
        <p:nvSpPr>
          <p:cNvPr id="6" name="Footer Placeholder 5"/>
          <p:cNvSpPr>
            <a:spLocks noGrp="1"/>
          </p:cNvSpPr>
          <p:nvPr>
            <p:ph type="ftr" sz="quarter" idx="11"/>
          </p:nvPr>
        </p:nvSpPr>
        <p:spPr/>
        <p:txBody>
          <a:bodyPr/>
          <a:lstStyle/>
          <a:p>
            <a:r>
              <a:rPr lang="en-US" smtClean="0"/>
              <a:t>Fordham University Fall 2017</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235E2A3-4498-1C41-A377-2B9A5CEBC54C}" type="datetime1">
              <a:rPr lang="en-US" smtClean="0"/>
              <a:t>12/1/17</a:t>
            </a:fld>
            <a:endParaRPr lang="en-US" dirty="0"/>
          </a:p>
        </p:txBody>
      </p:sp>
      <p:sp>
        <p:nvSpPr>
          <p:cNvPr id="9" name="Footer Placeholder 8"/>
          <p:cNvSpPr>
            <a:spLocks noGrp="1"/>
          </p:cNvSpPr>
          <p:nvPr>
            <p:ph type="ftr" sz="quarter" idx="11"/>
          </p:nvPr>
        </p:nvSpPr>
        <p:spPr/>
        <p:txBody>
          <a:bodyPr/>
          <a:lstStyle/>
          <a:p>
            <a:r>
              <a:rPr lang="en-US" smtClean="0"/>
              <a:t>Fordham University Fall 2017</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4BA9BE0-9202-B94F-BF25-1319A90DCBFE}" type="datetime1">
              <a:rPr lang="en-US" smtClean="0"/>
              <a:t>12/1/17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smtClean="0"/>
              <a:t>Fordham University Fall 2017</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B075906-AEC3-314F-B956-6E13CAC27F36}" type="datetime1">
              <a:rPr lang="en-US" smtClean="0"/>
              <a:t>12/1/17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smtClean="0"/>
              <a:t>Fordham University Fall 2017</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081009"/>
            <a:ext cx="7315200" cy="3255264"/>
          </a:xfrm>
        </p:spPr>
        <p:txBody>
          <a:bodyPr>
            <a:normAutofit/>
          </a:bodyPr>
          <a:lstStyle/>
          <a:p>
            <a:r>
              <a:rPr lang="en-US" sz="5400" b="1" dirty="0" smtClean="0">
                <a:latin typeface="Bangla MN" charset="0"/>
                <a:ea typeface="Bangla MN" charset="0"/>
                <a:cs typeface="Bangla MN" charset="0"/>
              </a:rPr>
              <a:t>Prediction of Adult Income </a:t>
            </a:r>
            <a:r>
              <a:rPr lang="en-US" dirty="0" smtClean="0"/>
              <a:t/>
            </a:r>
            <a:br>
              <a:rPr lang="en-US" dirty="0" smtClean="0"/>
            </a:br>
            <a:r>
              <a:rPr lang="en-US" sz="2400" dirty="0" smtClean="0"/>
              <a:t>CISC 6930:Data Mining</a:t>
            </a:r>
            <a:endParaRPr lang="en-US" dirty="0"/>
          </a:p>
        </p:txBody>
      </p:sp>
      <p:sp>
        <p:nvSpPr>
          <p:cNvPr id="3" name="Subtitle 2"/>
          <p:cNvSpPr>
            <a:spLocks noGrp="1"/>
          </p:cNvSpPr>
          <p:nvPr>
            <p:ph type="subTitle" idx="1"/>
          </p:nvPr>
        </p:nvSpPr>
        <p:spPr>
          <a:xfrm>
            <a:off x="1069848" y="4606941"/>
            <a:ext cx="7315200" cy="1208072"/>
          </a:xfrm>
        </p:spPr>
        <p:txBody>
          <a:bodyPr>
            <a:normAutofit fontScale="92500" lnSpcReduction="10000"/>
          </a:bodyPr>
          <a:lstStyle/>
          <a:p>
            <a:r>
              <a:rPr lang="en-US" dirty="0" smtClean="0"/>
              <a:t>Submitted by: Vaibhav Dixit</a:t>
            </a:r>
          </a:p>
          <a:p>
            <a:r>
              <a:rPr lang="en-US" dirty="0"/>
              <a:t>	</a:t>
            </a:r>
            <a:r>
              <a:rPr lang="en-US" dirty="0" smtClean="0"/>
              <a:t>            Matias Berretta</a:t>
            </a:r>
          </a:p>
          <a:p>
            <a:r>
              <a:rPr lang="en-US" dirty="0"/>
              <a:t>	</a:t>
            </a:r>
            <a:r>
              <a:rPr lang="en-US" dirty="0" smtClean="0"/>
              <a:t>            Rohini Mandge</a:t>
            </a:r>
            <a:endParaRPr lang="en-US" dirty="0"/>
          </a:p>
        </p:txBody>
      </p:sp>
      <p:sp>
        <p:nvSpPr>
          <p:cNvPr id="4" name="Footer Placeholder 3"/>
          <p:cNvSpPr>
            <a:spLocks noGrp="1"/>
          </p:cNvSpPr>
          <p:nvPr>
            <p:ph type="ftr" sz="quarter" idx="11"/>
          </p:nvPr>
        </p:nvSpPr>
        <p:spPr>
          <a:xfrm>
            <a:off x="197381" y="6356350"/>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635" y="2271880"/>
            <a:ext cx="2414452" cy="2414452"/>
          </a:xfrm>
          <a:prstGeom prst="rect">
            <a:avLst/>
          </a:prstGeom>
        </p:spPr>
      </p:pic>
    </p:spTree>
    <p:extLst>
      <p:ext uri="{BB962C8B-B14F-4D97-AF65-F5344CB8AC3E}">
        <p14:creationId xmlns:p14="http://schemas.microsoft.com/office/powerpoint/2010/main" val="859759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1111251" y="2264833"/>
            <a:ext cx="1384299" cy="2328333"/>
          </a:xfrm>
        </p:spPr>
        <p:txBody>
          <a:bodyPr/>
          <a:lstStyle/>
          <a:p>
            <a:r>
              <a:rPr lang="en-US" dirty="0" smtClean="0"/>
              <a:t>Imputation</a:t>
            </a:r>
            <a:endParaRPr lang="en-US" dirty="0"/>
          </a:p>
        </p:txBody>
      </p:sp>
      <p:sp>
        <p:nvSpPr>
          <p:cNvPr id="3" name="Vertical Text Placeholder 2"/>
          <p:cNvSpPr>
            <a:spLocks noGrp="1"/>
          </p:cNvSpPr>
          <p:nvPr>
            <p:ph type="body" orient="vert" idx="1"/>
          </p:nvPr>
        </p:nvSpPr>
        <p:spPr>
          <a:xfrm rot="16200000">
            <a:off x="5047954" y="-624713"/>
            <a:ext cx="5042662" cy="7890764"/>
          </a:xfrm>
        </p:spPr>
        <p:txBody>
          <a:bodyPr/>
          <a:lstStyle/>
          <a:p>
            <a:r>
              <a:rPr lang="en-US" dirty="0" smtClean="0"/>
              <a:t>Mode</a:t>
            </a:r>
          </a:p>
          <a:p>
            <a:r>
              <a:rPr lang="en-US" dirty="0" smtClean="0"/>
              <a:t>KNN</a:t>
            </a:r>
          </a:p>
          <a:p>
            <a:r>
              <a:rPr lang="en-US" dirty="0" smtClean="0"/>
              <a:t>Random Forest</a:t>
            </a:r>
          </a:p>
          <a:p>
            <a:endParaRPr lang="en-US" dirty="0"/>
          </a:p>
        </p:txBody>
      </p:sp>
      <p:sp>
        <p:nvSpPr>
          <p:cNvPr id="4" name="Footer Placeholder 3"/>
          <p:cNvSpPr>
            <a:spLocks noGrp="1"/>
          </p:cNvSpPr>
          <p:nvPr>
            <p:ph type="ftr" sz="quarter" idx="11"/>
          </p:nvPr>
        </p:nvSpPr>
        <p:spPr>
          <a:xfrm>
            <a:off x="211668" y="6356349"/>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1076781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Fordham University Fall 2017</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1301358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624416" y="2021417"/>
            <a:ext cx="1930400" cy="2815166"/>
          </a:xfrm>
        </p:spPr>
        <p:txBody>
          <a:bodyPr>
            <a:normAutofit/>
          </a:bodyPr>
          <a:lstStyle/>
          <a:p>
            <a:r>
              <a:rPr lang="en-US" smtClean="0"/>
              <a:t>Bagging </a:t>
            </a:r>
            <a:br>
              <a:rPr lang="en-US" smtClean="0"/>
            </a:br>
            <a:r>
              <a:rPr lang="en-US" smtClean="0"/>
              <a:t>and Normalization</a:t>
            </a:r>
            <a:endParaRPr lang="en-US" dirty="0"/>
          </a:p>
        </p:txBody>
      </p:sp>
      <p:sp>
        <p:nvSpPr>
          <p:cNvPr id="3" name="Vertical Text Placeholder 2"/>
          <p:cNvSpPr>
            <a:spLocks noGrp="1"/>
          </p:cNvSpPr>
          <p:nvPr>
            <p:ph type="body" orient="vert" idx="1"/>
          </p:nvPr>
        </p:nvSpPr>
        <p:spPr>
          <a:xfrm rot="16200000">
            <a:off x="5035889" y="-382777"/>
            <a:ext cx="5362957" cy="7696198"/>
          </a:xfrm>
        </p:spPr>
        <p:txBody>
          <a:bodyPr/>
          <a:lstStyle/>
          <a:p>
            <a:endParaRPr lang="en-US" sz="2400" b="1" dirty="0" smtClean="0"/>
          </a:p>
          <a:p>
            <a:endParaRPr lang="en-US" sz="2400" b="1" dirty="0"/>
          </a:p>
          <a:p>
            <a:r>
              <a:rPr lang="en-US" sz="2400" b="1" dirty="0" smtClean="0"/>
              <a:t>Bagging</a:t>
            </a:r>
          </a:p>
          <a:p>
            <a:pPr lvl="1"/>
            <a:r>
              <a:rPr lang="en-US" sz="2400" dirty="0" smtClean="0"/>
              <a:t>To </a:t>
            </a:r>
            <a:r>
              <a:rPr lang="en-US" sz="2400" dirty="0"/>
              <a:t>improve the stability and accuracy of our models we used </a:t>
            </a:r>
            <a:r>
              <a:rPr lang="en-US" sz="2400" dirty="0" smtClean="0"/>
              <a:t>bagging technique</a:t>
            </a:r>
            <a:r>
              <a:rPr lang="en-US" sz="2000" dirty="0" smtClean="0"/>
              <a:t>.</a:t>
            </a:r>
          </a:p>
          <a:p>
            <a:endParaRPr lang="en-US" sz="2400" b="1" dirty="0" smtClean="0"/>
          </a:p>
          <a:p>
            <a:endParaRPr lang="en-US" sz="2400" b="1" dirty="0"/>
          </a:p>
          <a:p>
            <a:r>
              <a:rPr lang="en-US" sz="2400" b="1" dirty="0" smtClean="0"/>
              <a:t>Normalization</a:t>
            </a:r>
          </a:p>
          <a:p>
            <a:pPr lvl="1"/>
            <a:r>
              <a:rPr lang="en-US" sz="2200" dirty="0" smtClean="0"/>
              <a:t>Z-score normalization</a:t>
            </a:r>
          </a:p>
          <a:p>
            <a:pPr lvl="1"/>
            <a:r>
              <a:rPr lang="en-US" sz="2200" dirty="0" smtClean="0"/>
              <a:t>Generated huge improvement for recall and precision</a:t>
            </a:r>
          </a:p>
          <a:p>
            <a:pPr lvl="1"/>
            <a:r>
              <a:rPr lang="en-US" sz="2200" dirty="0" smtClean="0"/>
              <a:t>Just for continuous variables (5)</a:t>
            </a:r>
          </a:p>
          <a:p>
            <a:pPr lvl="1"/>
            <a:endParaRPr lang="en-US" sz="2400" b="1" dirty="0"/>
          </a:p>
        </p:txBody>
      </p:sp>
      <p:sp>
        <p:nvSpPr>
          <p:cNvPr id="4" name="Footer Placeholder 3"/>
          <p:cNvSpPr>
            <a:spLocks noGrp="1"/>
          </p:cNvSpPr>
          <p:nvPr>
            <p:ph type="ftr" sz="quarter" idx="11"/>
          </p:nvPr>
        </p:nvSpPr>
        <p:spPr>
          <a:xfrm>
            <a:off x="182033" y="6346406"/>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2101213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Before Normalization</a:t>
            </a:r>
            <a:endParaRPr 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7800" y="300105"/>
            <a:ext cx="6467366" cy="6270027"/>
          </a:xfrm>
        </p:spPr>
      </p:pic>
      <p:sp>
        <p:nvSpPr>
          <p:cNvPr id="2" name="Footer Placeholder 1"/>
          <p:cNvSpPr>
            <a:spLocks noGrp="1"/>
          </p:cNvSpPr>
          <p:nvPr>
            <p:ph type="ftr" sz="quarter" idx="11"/>
          </p:nvPr>
        </p:nvSpPr>
        <p:spPr>
          <a:xfrm>
            <a:off x="244642" y="6356350"/>
            <a:ext cx="5911517" cy="365125"/>
          </a:xfrm>
        </p:spPr>
        <p:txBody>
          <a:bodyPr/>
          <a:lstStyle/>
          <a:p>
            <a:r>
              <a:rPr lang="en-US" smtClean="0"/>
              <a:t>Fordham University Fall 2017</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241591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Normalization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4735" y="525914"/>
            <a:ext cx="6206065" cy="6016699"/>
          </a:xfrm>
        </p:spPr>
      </p:pic>
      <p:sp>
        <p:nvSpPr>
          <p:cNvPr id="4" name="Footer Placeholder 3"/>
          <p:cNvSpPr>
            <a:spLocks noGrp="1"/>
          </p:cNvSpPr>
          <p:nvPr>
            <p:ph type="ftr" sz="quarter" idx="11"/>
          </p:nvPr>
        </p:nvSpPr>
        <p:spPr>
          <a:xfrm>
            <a:off x="252919" y="6356350"/>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2139889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256783" y="2065596"/>
            <a:ext cx="2619640" cy="2726808"/>
          </a:xfrm>
        </p:spPr>
        <p:txBody>
          <a:bodyPr/>
          <a:lstStyle/>
          <a:p>
            <a:r>
              <a:rPr lang="en-US" dirty="0" smtClean="0"/>
              <a:t>Parameter Optimization</a:t>
            </a:r>
            <a:endParaRPr lang="en-US" dirty="0"/>
          </a:p>
        </p:txBody>
      </p:sp>
      <p:sp>
        <p:nvSpPr>
          <p:cNvPr id="3" name="Vertical Text Placeholder 2"/>
          <p:cNvSpPr>
            <a:spLocks noGrp="1"/>
          </p:cNvSpPr>
          <p:nvPr>
            <p:ph type="body" orient="vert" idx="1"/>
          </p:nvPr>
        </p:nvSpPr>
        <p:spPr>
          <a:xfrm rot="16200000">
            <a:off x="7347983" y="-2357156"/>
            <a:ext cx="678363" cy="7982712"/>
          </a:xfrm>
        </p:spPr>
        <p:txBody>
          <a:bodyPr>
            <a:normAutofit lnSpcReduction="10000"/>
          </a:bodyPr>
          <a:lstStyle/>
          <a:p>
            <a:r>
              <a:rPr lang="en-US" dirty="0" smtClean="0"/>
              <a:t>We found the best parameters for the algorithms in each ensemble classifier for each data set</a:t>
            </a:r>
          </a:p>
          <a:p>
            <a:endParaRPr lang="en-US" dirty="0"/>
          </a:p>
        </p:txBody>
      </p:sp>
      <p:sp>
        <p:nvSpPr>
          <p:cNvPr id="4" name="Footer Placeholder 3"/>
          <p:cNvSpPr>
            <a:spLocks noGrp="1"/>
          </p:cNvSpPr>
          <p:nvPr>
            <p:ph type="ftr" sz="quarter" idx="11"/>
          </p:nvPr>
        </p:nvSpPr>
        <p:spPr>
          <a:xfrm>
            <a:off x="203199" y="6311900"/>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94074287"/>
              </p:ext>
            </p:extLst>
          </p:nvPr>
        </p:nvGraphicFramePr>
        <p:xfrm>
          <a:off x="3695808" y="2716333"/>
          <a:ext cx="7982712" cy="2245411"/>
        </p:xfrm>
        <a:graphic>
          <a:graphicData uri="http://schemas.openxmlformats.org/drawingml/2006/table">
            <a:tbl>
              <a:tblPr firstRow="1" firstCol="1" bandRow="1">
                <a:tableStyleId>{5C22544A-7EE6-4342-B048-85BDC9FD1C3A}</a:tableStyleId>
              </a:tblPr>
              <a:tblGrid>
                <a:gridCol w="1056074"/>
                <a:gridCol w="584616"/>
                <a:gridCol w="1401694"/>
                <a:gridCol w="1596339"/>
                <a:gridCol w="1199213"/>
                <a:gridCol w="1146029"/>
                <a:gridCol w="998747"/>
              </a:tblGrid>
              <a:tr h="543132">
                <a:tc>
                  <a:txBody>
                    <a:bodyPr/>
                    <a:lstStyle/>
                    <a:p>
                      <a:pPr marL="0" marR="0" algn="ctr">
                        <a:spcBef>
                          <a:spcPts val="0"/>
                        </a:spcBef>
                        <a:spcAft>
                          <a:spcPts val="0"/>
                        </a:spcAft>
                      </a:pPr>
                      <a:r>
                        <a:rPr lang="en-US" sz="1600" dirty="0">
                          <a:effectLst/>
                        </a:rPr>
                        <a:t>Ensemble</a:t>
                      </a:r>
                      <a:endParaRPr lang="en-US" sz="1600" dirty="0">
                        <a:effectLst/>
                        <a:latin typeface="Calibri" charset="0"/>
                        <a:ea typeface="Calibri" charset="0"/>
                        <a:cs typeface="Times New Roman" charset="0"/>
                      </a:endParaRPr>
                    </a:p>
                  </a:txBody>
                  <a:tcPr marL="68580" marR="68580" marT="0" marB="0" anchor="ctr"/>
                </a:tc>
                <a:tc>
                  <a:txBody>
                    <a:bodyPr/>
                    <a:lstStyle/>
                    <a:p>
                      <a:pPr marL="0" marR="0" algn="ctr">
                        <a:spcBef>
                          <a:spcPts val="0"/>
                        </a:spcBef>
                        <a:spcAft>
                          <a:spcPts val="0"/>
                        </a:spcAft>
                      </a:pPr>
                      <a:r>
                        <a:rPr lang="en-US" sz="1600">
                          <a:effectLst/>
                        </a:rPr>
                        <a:t>Data</a:t>
                      </a:r>
                      <a:endParaRPr lang="en-US" sz="1600">
                        <a:effectLst/>
                        <a:latin typeface="Calibri" charset="0"/>
                        <a:ea typeface="Calibri" charset="0"/>
                        <a:cs typeface="Times New Roman" charset="0"/>
                      </a:endParaRPr>
                    </a:p>
                  </a:txBody>
                  <a:tcPr marL="68580" marR="68580" marT="0" marB="0" anchor="ctr"/>
                </a:tc>
                <a:tc>
                  <a:txBody>
                    <a:bodyPr/>
                    <a:lstStyle/>
                    <a:p>
                      <a:pPr marL="0" marR="0" algn="ctr">
                        <a:spcBef>
                          <a:spcPts val="0"/>
                        </a:spcBef>
                        <a:spcAft>
                          <a:spcPts val="0"/>
                        </a:spcAft>
                      </a:pPr>
                      <a:r>
                        <a:rPr lang="en-US" sz="1600">
                          <a:effectLst/>
                        </a:rPr>
                        <a:t>KNN</a:t>
                      </a:r>
                      <a:endParaRPr lang="en-US" sz="1600">
                        <a:effectLst/>
                        <a:latin typeface="Calibri" charset="0"/>
                        <a:ea typeface="Calibri" charset="0"/>
                        <a:cs typeface="Times New Roman" charset="0"/>
                      </a:endParaRPr>
                    </a:p>
                  </a:txBody>
                  <a:tcPr marL="68580" marR="68580" marT="0" marB="0" anchor="ctr"/>
                </a:tc>
                <a:tc>
                  <a:txBody>
                    <a:bodyPr/>
                    <a:lstStyle/>
                    <a:p>
                      <a:pPr marL="0" marR="0" algn="ctr">
                        <a:spcBef>
                          <a:spcPts val="0"/>
                        </a:spcBef>
                        <a:spcAft>
                          <a:spcPts val="0"/>
                        </a:spcAft>
                      </a:pPr>
                      <a:r>
                        <a:rPr lang="en-US" sz="1600">
                          <a:effectLst/>
                        </a:rPr>
                        <a:t>Random Forest</a:t>
                      </a:r>
                      <a:endParaRPr lang="en-US" sz="1600">
                        <a:effectLst/>
                        <a:latin typeface="Calibri" charset="0"/>
                        <a:ea typeface="Calibri" charset="0"/>
                        <a:cs typeface="Times New Roman" charset="0"/>
                      </a:endParaRPr>
                    </a:p>
                  </a:txBody>
                  <a:tcPr marL="68580" marR="68580" marT="0" marB="0" anchor="ctr"/>
                </a:tc>
                <a:tc>
                  <a:txBody>
                    <a:bodyPr/>
                    <a:lstStyle/>
                    <a:p>
                      <a:pPr marL="0" marR="0" algn="ctr">
                        <a:spcBef>
                          <a:spcPts val="0"/>
                        </a:spcBef>
                        <a:spcAft>
                          <a:spcPts val="0"/>
                        </a:spcAft>
                      </a:pPr>
                      <a:r>
                        <a:rPr lang="en-US" sz="1600">
                          <a:effectLst/>
                        </a:rPr>
                        <a:t>Logistic Regression</a:t>
                      </a:r>
                      <a:endParaRPr lang="en-US" sz="1600">
                        <a:effectLst/>
                        <a:latin typeface="Calibri" charset="0"/>
                        <a:ea typeface="Calibri" charset="0"/>
                        <a:cs typeface="Times New Roman" charset="0"/>
                      </a:endParaRPr>
                    </a:p>
                  </a:txBody>
                  <a:tcPr marL="68580" marR="68580" marT="0" marB="0" anchor="ctr"/>
                </a:tc>
                <a:tc>
                  <a:txBody>
                    <a:bodyPr/>
                    <a:lstStyle/>
                    <a:p>
                      <a:pPr marL="0" marR="0" algn="ctr">
                        <a:spcBef>
                          <a:spcPts val="0"/>
                        </a:spcBef>
                        <a:spcAft>
                          <a:spcPts val="0"/>
                        </a:spcAft>
                      </a:pPr>
                      <a:r>
                        <a:rPr lang="en-US" sz="1600">
                          <a:effectLst/>
                        </a:rPr>
                        <a:t>SVM</a:t>
                      </a:r>
                      <a:endParaRPr lang="en-US" sz="1600">
                        <a:effectLst/>
                        <a:latin typeface="Calibri" charset="0"/>
                        <a:ea typeface="Calibri" charset="0"/>
                        <a:cs typeface="Times New Roman" charset="0"/>
                      </a:endParaRPr>
                    </a:p>
                  </a:txBody>
                  <a:tcPr marL="68580" marR="68580" marT="0" marB="0" anchor="ctr"/>
                </a:tc>
                <a:tc>
                  <a:txBody>
                    <a:bodyPr/>
                    <a:lstStyle/>
                    <a:p>
                      <a:pPr marL="0" marR="0" algn="ctr">
                        <a:spcBef>
                          <a:spcPts val="0"/>
                        </a:spcBef>
                        <a:spcAft>
                          <a:spcPts val="0"/>
                        </a:spcAft>
                      </a:pPr>
                      <a:r>
                        <a:rPr lang="en-US" sz="1600" dirty="0">
                          <a:effectLst/>
                        </a:rPr>
                        <a:t>Naïve Bayes</a:t>
                      </a:r>
                      <a:endParaRPr lang="en-US" sz="1600" dirty="0">
                        <a:effectLst/>
                        <a:latin typeface="Calibri" charset="0"/>
                        <a:ea typeface="Calibri" charset="0"/>
                        <a:cs typeface="Times New Roman" charset="0"/>
                      </a:endParaRPr>
                    </a:p>
                  </a:txBody>
                  <a:tcPr marL="68580" marR="68580" marT="0" marB="0" anchor="ctr"/>
                </a:tc>
              </a:tr>
              <a:tr h="434274">
                <a:tc>
                  <a:txBody>
                    <a:bodyPr/>
                    <a:lstStyle/>
                    <a:p>
                      <a:pPr marL="0" marR="0" algn="ctr">
                        <a:spcBef>
                          <a:spcPts val="0"/>
                        </a:spcBef>
                        <a:spcAft>
                          <a:spcPts val="0"/>
                        </a:spcAft>
                      </a:pPr>
                      <a:r>
                        <a:rPr lang="en-US" sz="1400" dirty="0">
                          <a:effectLst/>
                        </a:rPr>
                        <a:t>B</a:t>
                      </a:r>
                      <a:endParaRPr lang="en-US" sz="1400" dirty="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dirty="0">
                          <a:effectLst/>
                        </a:rPr>
                        <a:t>Mode</a:t>
                      </a:r>
                      <a:endParaRPr lang="en-US" sz="1400" dirty="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dirty="0">
                          <a:effectLst/>
                        </a:rPr>
                        <a:t>n_neighbors = 30</a:t>
                      </a:r>
                      <a:endParaRPr lang="en-US" sz="1400" dirty="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dirty="0">
                          <a:effectLst/>
                        </a:rPr>
                        <a:t>n_estimators = 50</a:t>
                      </a:r>
                      <a:endParaRPr lang="en-US" sz="1400" dirty="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a:effectLst/>
                        </a:rPr>
                        <a:t>N/A</a:t>
                      </a:r>
                      <a:endParaRPr lang="en-US" sz="14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a:effectLst/>
                        </a:rPr>
                        <a:t>N/A</a:t>
                      </a:r>
                      <a:endParaRPr lang="en-US" sz="14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a:effectLst/>
                        </a:rPr>
                        <a:t>N/A</a:t>
                      </a:r>
                      <a:endParaRPr lang="en-US" sz="1400">
                        <a:effectLst/>
                        <a:latin typeface="Calibri" charset="0"/>
                        <a:ea typeface="Calibri" charset="0"/>
                        <a:cs typeface="Times New Roman" charset="0"/>
                      </a:endParaRPr>
                    </a:p>
                  </a:txBody>
                  <a:tcPr marL="68580" marR="68580" marT="0" marB="0" anchor="ctr"/>
                </a:tc>
              </a:tr>
              <a:tr h="416902">
                <a:tc>
                  <a:txBody>
                    <a:bodyPr/>
                    <a:lstStyle/>
                    <a:p>
                      <a:pPr marL="0" marR="0" algn="ctr">
                        <a:spcBef>
                          <a:spcPts val="0"/>
                        </a:spcBef>
                        <a:spcAft>
                          <a:spcPts val="0"/>
                        </a:spcAft>
                      </a:pPr>
                      <a:r>
                        <a:rPr lang="en-US" sz="1400" dirty="0">
                          <a:effectLst/>
                        </a:rPr>
                        <a:t>B</a:t>
                      </a:r>
                      <a:endParaRPr lang="en-US" sz="1400" dirty="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a:effectLst/>
                        </a:rPr>
                        <a:t>KNN</a:t>
                      </a:r>
                      <a:endParaRPr lang="en-US" sz="14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dirty="0">
                          <a:effectLst/>
                        </a:rPr>
                        <a:t>n_neighbors = 50</a:t>
                      </a:r>
                      <a:endParaRPr lang="en-US" sz="1400" dirty="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dirty="0">
                          <a:effectLst/>
                        </a:rPr>
                        <a:t>n_estimators = 90</a:t>
                      </a:r>
                      <a:endParaRPr lang="en-US" sz="1400" dirty="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a:effectLst/>
                        </a:rPr>
                        <a:t>N/A</a:t>
                      </a:r>
                      <a:endParaRPr lang="en-US" sz="14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a:effectLst/>
                        </a:rPr>
                        <a:t>N/A</a:t>
                      </a:r>
                      <a:endParaRPr lang="en-US" sz="14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a:effectLst/>
                        </a:rPr>
                        <a:t>N/A</a:t>
                      </a:r>
                      <a:endParaRPr lang="en-US" sz="1400">
                        <a:effectLst/>
                        <a:latin typeface="Calibri" charset="0"/>
                        <a:ea typeface="Calibri" charset="0"/>
                        <a:cs typeface="Times New Roman" charset="0"/>
                      </a:endParaRPr>
                    </a:p>
                  </a:txBody>
                  <a:tcPr marL="68580" marR="68580" marT="0" marB="0" anchor="ctr"/>
                </a:tc>
              </a:tr>
              <a:tr h="851103">
                <a:tc>
                  <a:txBody>
                    <a:bodyPr/>
                    <a:lstStyle/>
                    <a:p>
                      <a:pPr marL="0" marR="0" algn="ctr">
                        <a:spcBef>
                          <a:spcPts val="0"/>
                        </a:spcBef>
                        <a:spcAft>
                          <a:spcPts val="0"/>
                        </a:spcAft>
                      </a:pPr>
                      <a:r>
                        <a:rPr lang="en-US" sz="1400" dirty="0">
                          <a:effectLst/>
                        </a:rPr>
                        <a:t>C</a:t>
                      </a:r>
                      <a:endParaRPr lang="en-US" sz="1400" dirty="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a:effectLst/>
                        </a:rPr>
                        <a:t>RF</a:t>
                      </a:r>
                      <a:endParaRPr lang="en-US" sz="140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dirty="0">
                          <a:effectLst/>
                        </a:rPr>
                        <a:t>n_neighbors = 15</a:t>
                      </a:r>
                      <a:endParaRPr lang="en-US" sz="1400" dirty="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dirty="0">
                          <a:effectLst/>
                        </a:rPr>
                        <a:t>n_estimators = 90</a:t>
                      </a:r>
                      <a:endParaRPr lang="en-US" sz="1400" dirty="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dirty="0">
                          <a:effectLst/>
                        </a:rPr>
                        <a:t>C = 10</a:t>
                      </a:r>
                      <a:endParaRPr lang="en-US" sz="1400" dirty="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dirty="0">
                          <a:effectLst/>
                        </a:rPr>
                        <a:t>C = 10, </a:t>
                      </a:r>
                      <a:br>
                        <a:rPr lang="en-US" sz="1400" dirty="0">
                          <a:effectLst/>
                        </a:rPr>
                      </a:br>
                      <a:r>
                        <a:rPr lang="en-US" sz="1400" dirty="0">
                          <a:effectLst/>
                        </a:rPr>
                        <a:t>gamma = 0.1, </a:t>
                      </a:r>
                      <a:br>
                        <a:rPr lang="en-US" sz="1400" dirty="0">
                          <a:effectLst/>
                        </a:rPr>
                      </a:br>
                      <a:r>
                        <a:rPr lang="en-US" sz="1400" dirty="0">
                          <a:effectLst/>
                        </a:rPr>
                        <a:t>kernel = '</a:t>
                      </a:r>
                      <a:r>
                        <a:rPr lang="en-US" sz="1400" dirty="0" err="1">
                          <a:effectLst/>
                        </a:rPr>
                        <a:t>rbf</a:t>
                      </a:r>
                      <a:r>
                        <a:rPr lang="en-US" sz="1400" dirty="0">
                          <a:effectLst/>
                        </a:rPr>
                        <a:t>'</a:t>
                      </a:r>
                      <a:endParaRPr lang="en-US" sz="1400" dirty="0">
                        <a:effectLst/>
                        <a:latin typeface="Calibri" charset="0"/>
                        <a:ea typeface="Calibri" charset="0"/>
                        <a:cs typeface="Times New Roman" charset="0"/>
                      </a:endParaRPr>
                    </a:p>
                  </a:txBody>
                  <a:tcPr marL="68580" marR="68580" marT="0" marB="0" anchor="ctr"/>
                </a:tc>
                <a:tc>
                  <a:txBody>
                    <a:bodyPr/>
                    <a:lstStyle/>
                    <a:p>
                      <a:pPr marL="0" marR="0">
                        <a:spcBef>
                          <a:spcPts val="0"/>
                        </a:spcBef>
                        <a:spcAft>
                          <a:spcPts val="0"/>
                        </a:spcAft>
                      </a:pPr>
                      <a:r>
                        <a:rPr lang="en-US" sz="1400" dirty="0">
                          <a:effectLst/>
                        </a:rPr>
                        <a:t>N/A</a:t>
                      </a:r>
                      <a:endParaRPr lang="en-US" sz="1400" dirty="0">
                        <a:effectLst/>
                        <a:latin typeface="Calibri" charset="0"/>
                        <a:ea typeface="Calibri" charset="0"/>
                        <a:cs typeface="Times New Roman" charset="0"/>
                      </a:endParaRPr>
                    </a:p>
                  </a:txBody>
                  <a:tcPr marL="68580" marR="68580" marT="0" marB="0" anchor="ctr"/>
                </a:tc>
              </a:tr>
            </a:tbl>
          </a:graphicData>
        </a:graphic>
      </p:graphicFrame>
    </p:spTree>
    <p:extLst>
      <p:ext uri="{BB962C8B-B14F-4D97-AF65-F5344CB8AC3E}">
        <p14:creationId xmlns:p14="http://schemas.microsoft.com/office/powerpoint/2010/main" val="397055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3796" y="492125"/>
            <a:ext cx="5988904" cy="5806164"/>
          </a:xfrm>
        </p:spPr>
      </p:pic>
      <p:sp>
        <p:nvSpPr>
          <p:cNvPr id="4" name="Footer Placeholder 3"/>
          <p:cNvSpPr>
            <a:spLocks noGrp="1"/>
          </p:cNvSpPr>
          <p:nvPr>
            <p:ph type="ftr" sz="quarter" idx="11"/>
          </p:nvPr>
        </p:nvSpPr>
        <p:spPr>
          <a:xfrm>
            <a:off x="256783" y="6356350"/>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16</a:t>
            </a:fld>
            <a:endParaRPr lang="en-US" dirty="0"/>
          </a:p>
        </p:txBody>
      </p:sp>
      <p:sp>
        <p:nvSpPr>
          <p:cNvPr id="6" name="Vertical Title 1"/>
          <p:cNvSpPr txBox="1">
            <a:spLocks/>
          </p:cNvSpPr>
          <p:nvPr/>
        </p:nvSpPr>
        <p:spPr>
          <a:xfrm>
            <a:off x="256783" y="2065596"/>
            <a:ext cx="2619640" cy="2726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mtClean="0"/>
              <a:t>Parameter Optimization</a:t>
            </a:r>
            <a:endParaRPr lang="en-US" dirty="0"/>
          </a:p>
        </p:txBody>
      </p:sp>
    </p:spTree>
    <p:extLst>
      <p:ext uri="{BB962C8B-B14F-4D97-AF65-F5344CB8AC3E}">
        <p14:creationId xmlns:p14="http://schemas.microsoft.com/office/powerpoint/2010/main" val="1025766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282741" y="1804988"/>
            <a:ext cx="2819400" cy="2895600"/>
          </a:xfrm>
        </p:spPr>
        <p:txBody>
          <a:bodyPr/>
          <a:lstStyle/>
          <a:p>
            <a:r>
              <a:rPr lang="en-US" dirty="0" smtClean="0"/>
              <a:t>Feature Selection</a:t>
            </a:r>
            <a:endParaRPr lang="en-US" dirty="0"/>
          </a:p>
        </p:txBody>
      </p:sp>
      <p:sp>
        <p:nvSpPr>
          <p:cNvPr id="3" name="Vertical Text Placeholder 2"/>
          <p:cNvSpPr>
            <a:spLocks noGrp="1"/>
          </p:cNvSpPr>
          <p:nvPr>
            <p:ph type="body" orient="vert" idx="1"/>
          </p:nvPr>
        </p:nvSpPr>
        <p:spPr>
          <a:xfrm rot="16200000">
            <a:off x="4944248" y="-570728"/>
            <a:ext cx="5208780" cy="7905600"/>
          </a:xfrm>
        </p:spPr>
        <p:txBody>
          <a:bodyPr>
            <a:normAutofit/>
          </a:bodyPr>
          <a:lstStyle/>
          <a:p>
            <a:endParaRPr lang="en-US" dirty="0" smtClean="0"/>
          </a:p>
          <a:p>
            <a:r>
              <a:rPr lang="en-US" dirty="0" smtClean="0"/>
              <a:t>Filter Method: We ran </a:t>
            </a:r>
            <a:r>
              <a:rPr lang="en-US" dirty="0"/>
              <a:t>each of our optimized models with three different set amounts of features: </a:t>
            </a:r>
            <a:endParaRPr lang="en-US" dirty="0" smtClean="0"/>
          </a:p>
          <a:p>
            <a:pPr lvl="1"/>
            <a:r>
              <a:rPr lang="en-US" dirty="0" smtClean="0"/>
              <a:t>first </a:t>
            </a:r>
            <a:r>
              <a:rPr lang="en-US" dirty="0"/>
              <a:t>20 most correlated </a:t>
            </a:r>
            <a:r>
              <a:rPr lang="en-US" dirty="0" smtClean="0"/>
              <a:t>features</a:t>
            </a:r>
          </a:p>
          <a:p>
            <a:pPr lvl="1"/>
            <a:r>
              <a:rPr lang="en-US" dirty="0" smtClean="0"/>
              <a:t>first </a:t>
            </a:r>
            <a:r>
              <a:rPr lang="en-US" dirty="0"/>
              <a:t>40 most correlated </a:t>
            </a:r>
            <a:r>
              <a:rPr lang="en-US" dirty="0" smtClean="0"/>
              <a:t>features</a:t>
            </a:r>
          </a:p>
          <a:p>
            <a:pPr lvl="1"/>
            <a:r>
              <a:rPr lang="en-US" dirty="0" smtClean="0"/>
              <a:t>first </a:t>
            </a:r>
            <a:r>
              <a:rPr lang="en-US" dirty="0"/>
              <a:t>60 correlated </a:t>
            </a:r>
            <a:r>
              <a:rPr lang="en-US" dirty="0" smtClean="0"/>
              <a:t>features</a:t>
            </a:r>
          </a:p>
          <a:p>
            <a:r>
              <a:rPr lang="en-US" dirty="0" smtClean="0"/>
              <a:t>Results</a:t>
            </a:r>
          </a:p>
          <a:p>
            <a:pPr lvl="1"/>
            <a:r>
              <a:rPr lang="en-US" dirty="0" smtClean="0"/>
              <a:t>Including all features generated the best results</a:t>
            </a:r>
          </a:p>
          <a:p>
            <a:pPr lvl="1"/>
            <a:r>
              <a:rPr lang="en-US" dirty="0"/>
              <a:t>Reducing the number of features only improved the performance for the KNN </a:t>
            </a:r>
            <a:r>
              <a:rPr lang="en-US" dirty="0" smtClean="0"/>
              <a:t>Data and </a:t>
            </a:r>
            <a:r>
              <a:rPr lang="en-US" dirty="0"/>
              <a:t>Ensemble B pairing, with the optimal feature number being 60. </a:t>
            </a:r>
            <a:endParaRPr lang="en-US" dirty="0" smtClean="0"/>
          </a:p>
          <a:p>
            <a:endParaRPr lang="en-US" dirty="0" smtClean="0"/>
          </a:p>
          <a:p>
            <a:endParaRPr lang="en-US" dirty="0"/>
          </a:p>
        </p:txBody>
      </p:sp>
      <p:sp>
        <p:nvSpPr>
          <p:cNvPr id="4" name="Footer Placeholder 3"/>
          <p:cNvSpPr>
            <a:spLocks noGrp="1"/>
          </p:cNvSpPr>
          <p:nvPr>
            <p:ph type="ftr" sz="quarter" idx="11"/>
          </p:nvPr>
        </p:nvSpPr>
        <p:spPr>
          <a:xfrm>
            <a:off x="244641" y="6356349"/>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389454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70285" y="4991724"/>
            <a:ext cx="8115302" cy="760178"/>
          </a:xfrm>
        </p:spPr>
        <p:txBody>
          <a:bodyPr>
            <a:normAutofit/>
          </a:bodyPr>
          <a:lstStyle/>
          <a:p>
            <a:r>
              <a:rPr lang="en-US" sz="2800" dirty="0">
                <a:solidFill>
                  <a:schemeClr val="tx1"/>
                </a:solidFill>
              </a:rPr>
              <a:t>Result table after performing Feature Selection</a:t>
            </a:r>
            <a:r>
              <a:rPr lang="en-US" sz="2800" dirty="0">
                <a:solidFill>
                  <a:schemeClr val="tx1"/>
                </a:solidFill>
              </a:rPr>
              <a:t> </a:t>
            </a:r>
          </a:p>
        </p:txBody>
      </p:sp>
      <p:graphicFrame>
        <p:nvGraphicFramePr>
          <p:cNvPr id="7" name="Content Placeholder 6"/>
          <p:cNvGraphicFramePr>
            <a:graphicFrameLocks noGrp="1"/>
          </p:cNvGraphicFramePr>
          <p:nvPr>
            <p:ph type="pic" idx="1"/>
            <p:extLst>
              <p:ext uri="{D42A27DB-BD31-4B8C-83A1-F6EECF244321}">
                <p14:modId xmlns:p14="http://schemas.microsoft.com/office/powerpoint/2010/main" val="967127750"/>
              </p:ext>
            </p:extLst>
          </p:nvPr>
        </p:nvGraphicFramePr>
        <p:xfrm>
          <a:off x="3570284" y="896997"/>
          <a:ext cx="8115303" cy="4094727"/>
        </p:xfrm>
        <a:graphic>
          <a:graphicData uri="http://schemas.openxmlformats.org/drawingml/2006/table">
            <a:tbl>
              <a:tblPr firstRow="1" firstCol="1" bandRow="1">
                <a:tableStyleId>{5C22544A-7EE6-4342-B048-85BDC9FD1C3A}</a:tableStyleId>
              </a:tblPr>
              <a:tblGrid>
                <a:gridCol w="1912039"/>
                <a:gridCol w="1021202"/>
                <a:gridCol w="1002734"/>
                <a:gridCol w="1051951"/>
                <a:gridCol w="1057275"/>
                <a:gridCol w="828363"/>
                <a:gridCol w="1241739"/>
              </a:tblGrid>
              <a:tr h="484707">
                <a:tc>
                  <a:txBody>
                    <a:bodyPr/>
                    <a:lstStyle/>
                    <a:p>
                      <a:pPr marL="0" marR="0" algn="ctr">
                        <a:spcBef>
                          <a:spcPts val="0"/>
                        </a:spcBef>
                        <a:spcAft>
                          <a:spcPts val="0"/>
                        </a:spcAft>
                      </a:pPr>
                      <a:r>
                        <a:rPr lang="en-US" sz="1600" dirty="0">
                          <a:effectLst/>
                        </a:rPr>
                        <a:t>Data</a:t>
                      </a:r>
                      <a:endParaRPr lang="en-US" sz="24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600">
                          <a:effectLst/>
                        </a:rPr>
                        <a:t>Method</a:t>
                      </a:r>
                      <a:endParaRPr lang="en-US" sz="24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600">
                          <a:effectLst/>
                        </a:rPr>
                        <a:t>Features</a:t>
                      </a:r>
                      <a:endParaRPr lang="en-US" sz="24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600" dirty="0" smtClean="0">
                          <a:effectLst/>
                        </a:rPr>
                        <a:t>Accuracy</a:t>
                      </a:r>
                      <a:endParaRPr lang="en-US" sz="24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600" dirty="0" smtClean="0">
                          <a:effectLst/>
                        </a:rPr>
                        <a:t>Precision</a:t>
                      </a:r>
                      <a:endParaRPr lang="en-US" sz="24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600" dirty="0" smtClean="0">
                          <a:effectLst/>
                        </a:rPr>
                        <a:t>Recall</a:t>
                      </a:r>
                      <a:endParaRPr lang="en-US" sz="24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600" dirty="0" smtClean="0">
                          <a:effectLst/>
                        </a:rPr>
                        <a:t>F1-score</a:t>
                      </a:r>
                      <a:endParaRPr lang="en-US" sz="2400" dirty="0">
                        <a:effectLst/>
                        <a:latin typeface="Calibri" charset="0"/>
                        <a:ea typeface="Calibri" charset="0"/>
                        <a:cs typeface="Times New Roman" charset="0"/>
                      </a:endParaRPr>
                    </a:p>
                  </a:txBody>
                  <a:tcPr marL="117330" marR="117330" marT="0" marB="0" anchor="ctr"/>
                </a:tc>
              </a:tr>
              <a:tr h="300835">
                <a:tc>
                  <a:txBody>
                    <a:bodyPr/>
                    <a:lstStyle/>
                    <a:p>
                      <a:pPr marL="0" marR="0" algn="ctr">
                        <a:spcBef>
                          <a:spcPts val="0"/>
                        </a:spcBef>
                        <a:spcAft>
                          <a:spcPts val="0"/>
                        </a:spcAft>
                      </a:pPr>
                      <a:r>
                        <a:rPr lang="en-US" sz="1400" dirty="0">
                          <a:effectLst/>
                        </a:rPr>
                        <a:t>Mode</a:t>
                      </a:r>
                      <a:endParaRPr lang="en-US" sz="20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Filter</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20</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81.59%</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58.09%</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61.71%</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59.84%</a:t>
                      </a:r>
                      <a:endParaRPr lang="en-US" sz="2000">
                        <a:effectLst/>
                        <a:latin typeface="Calibri" charset="0"/>
                        <a:ea typeface="Calibri" charset="0"/>
                        <a:cs typeface="Times New Roman" charset="0"/>
                      </a:endParaRPr>
                    </a:p>
                  </a:txBody>
                  <a:tcPr marL="117330" marR="117330" marT="0" marB="0" anchor="ctr"/>
                </a:tc>
              </a:tr>
              <a:tr h="300835">
                <a:tc>
                  <a:txBody>
                    <a:bodyPr/>
                    <a:lstStyle/>
                    <a:p>
                      <a:pPr marL="0" marR="0" algn="ctr">
                        <a:spcBef>
                          <a:spcPts val="0"/>
                        </a:spcBef>
                        <a:spcAft>
                          <a:spcPts val="0"/>
                        </a:spcAft>
                      </a:pPr>
                      <a:r>
                        <a:rPr lang="en-US" sz="1400">
                          <a:effectLst/>
                        </a:rPr>
                        <a:t>Mode</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dirty="0">
                          <a:effectLst/>
                        </a:rPr>
                        <a:t>Filter</a:t>
                      </a:r>
                      <a:endParaRPr lang="en-US" sz="20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40</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82.48%</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63.13%</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62.87%</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63.00%</a:t>
                      </a:r>
                      <a:endParaRPr lang="en-US" sz="2000">
                        <a:effectLst/>
                        <a:latin typeface="Calibri" charset="0"/>
                        <a:ea typeface="Calibri" charset="0"/>
                        <a:cs typeface="Times New Roman" charset="0"/>
                      </a:endParaRPr>
                    </a:p>
                  </a:txBody>
                  <a:tcPr marL="117330" marR="117330" marT="0" marB="0" anchor="ctr"/>
                </a:tc>
              </a:tr>
              <a:tr h="300835">
                <a:tc>
                  <a:txBody>
                    <a:bodyPr/>
                    <a:lstStyle/>
                    <a:p>
                      <a:pPr marL="0" marR="0" algn="ctr">
                        <a:spcBef>
                          <a:spcPts val="0"/>
                        </a:spcBef>
                        <a:spcAft>
                          <a:spcPts val="0"/>
                        </a:spcAft>
                      </a:pPr>
                      <a:r>
                        <a:rPr lang="en-US" sz="1400">
                          <a:effectLst/>
                        </a:rPr>
                        <a:t>Mode</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Filter</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60</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82.38%</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63.21%</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62.59%</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62.90%</a:t>
                      </a:r>
                      <a:endParaRPr lang="en-US" sz="2000">
                        <a:effectLst/>
                        <a:latin typeface="Calibri" charset="0"/>
                        <a:ea typeface="Calibri" charset="0"/>
                        <a:cs typeface="Times New Roman" charset="0"/>
                      </a:endParaRPr>
                    </a:p>
                  </a:txBody>
                  <a:tcPr marL="117330" marR="117330" marT="0" marB="0" anchor="ctr"/>
                </a:tc>
              </a:tr>
              <a:tr h="300835">
                <a:tc>
                  <a:txBody>
                    <a:bodyPr/>
                    <a:lstStyle/>
                    <a:p>
                      <a:pPr marL="0" marR="0" algn="ctr">
                        <a:spcBef>
                          <a:spcPts val="0"/>
                        </a:spcBef>
                        <a:spcAft>
                          <a:spcPts val="0"/>
                        </a:spcAft>
                      </a:pPr>
                      <a:r>
                        <a:rPr lang="en-US" sz="1400">
                          <a:effectLst/>
                        </a:rPr>
                        <a:t>Mode</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Regular</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dirty="0">
                          <a:effectLst/>
                        </a:rPr>
                        <a:t>All</a:t>
                      </a:r>
                      <a:endParaRPr lang="en-US" sz="20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82.51%</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62.38%</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63.15%</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62.76%</a:t>
                      </a:r>
                      <a:endParaRPr lang="en-US" sz="2000">
                        <a:effectLst/>
                        <a:latin typeface="Calibri" charset="0"/>
                        <a:ea typeface="Calibri" charset="0"/>
                        <a:cs typeface="Times New Roman" charset="0"/>
                      </a:endParaRPr>
                    </a:p>
                  </a:txBody>
                  <a:tcPr marL="117330" marR="117330" marT="0" marB="0" anchor="ctr"/>
                </a:tc>
              </a:tr>
              <a:tr h="300835">
                <a:tc>
                  <a:txBody>
                    <a:bodyPr/>
                    <a:lstStyle/>
                    <a:p>
                      <a:pPr marL="0" marR="0" algn="ctr">
                        <a:spcBef>
                          <a:spcPts val="0"/>
                        </a:spcBef>
                        <a:spcAft>
                          <a:spcPts val="0"/>
                        </a:spcAft>
                      </a:pPr>
                      <a:r>
                        <a:rPr lang="en-US" sz="1400">
                          <a:effectLst/>
                        </a:rPr>
                        <a:t>KNN</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Filter</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20</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dirty="0">
                          <a:effectLst/>
                        </a:rPr>
                        <a:t>85.19%</a:t>
                      </a:r>
                      <a:endParaRPr lang="en-US" sz="20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66.54%</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69.48%</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67.98%</a:t>
                      </a:r>
                      <a:endParaRPr lang="en-US" sz="2000">
                        <a:effectLst/>
                        <a:latin typeface="Calibri" charset="0"/>
                        <a:ea typeface="Calibri" charset="0"/>
                        <a:cs typeface="Times New Roman" charset="0"/>
                      </a:endParaRPr>
                    </a:p>
                  </a:txBody>
                  <a:tcPr marL="117330" marR="117330" marT="0" marB="0" anchor="ctr"/>
                </a:tc>
              </a:tr>
              <a:tr h="300835">
                <a:tc>
                  <a:txBody>
                    <a:bodyPr/>
                    <a:lstStyle/>
                    <a:p>
                      <a:pPr marL="0" marR="0" algn="ctr">
                        <a:spcBef>
                          <a:spcPts val="0"/>
                        </a:spcBef>
                        <a:spcAft>
                          <a:spcPts val="0"/>
                        </a:spcAft>
                      </a:pPr>
                      <a:r>
                        <a:rPr lang="en-US" sz="1400">
                          <a:effectLst/>
                        </a:rPr>
                        <a:t>KNN</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Filter</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40</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dirty="0">
                          <a:effectLst/>
                        </a:rPr>
                        <a:t>84.98%</a:t>
                      </a:r>
                      <a:endParaRPr lang="en-US" sz="20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67.86%</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68.34%</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68.10%</a:t>
                      </a:r>
                      <a:endParaRPr lang="en-US" sz="2000">
                        <a:effectLst/>
                        <a:latin typeface="Calibri" charset="0"/>
                        <a:ea typeface="Calibri" charset="0"/>
                        <a:cs typeface="Times New Roman" charset="0"/>
                      </a:endParaRPr>
                    </a:p>
                  </a:txBody>
                  <a:tcPr marL="117330" marR="117330" marT="0" marB="0" anchor="ctr"/>
                </a:tc>
              </a:tr>
              <a:tr h="300835">
                <a:tc>
                  <a:txBody>
                    <a:bodyPr/>
                    <a:lstStyle/>
                    <a:p>
                      <a:pPr marL="0" marR="0" algn="ctr">
                        <a:spcBef>
                          <a:spcPts val="0"/>
                        </a:spcBef>
                        <a:spcAft>
                          <a:spcPts val="0"/>
                        </a:spcAft>
                      </a:pPr>
                      <a:r>
                        <a:rPr lang="en-US" sz="1400">
                          <a:effectLst/>
                        </a:rPr>
                        <a:t>KNN</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Filter</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60</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dirty="0">
                          <a:effectLst/>
                        </a:rPr>
                        <a:t>84.91%</a:t>
                      </a:r>
                      <a:endParaRPr lang="en-US" sz="20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68.54%</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67.89%</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68.21%</a:t>
                      </a:r>
                      <a:endParaRPr lang="en-US" sz="2000">
                        <a:effectLst/>
                        <a:latin typeface="Calibri" charset="0"/>
                        <a:ea typeface="Calibri" charset="0"/>
                        <a:cs typeface="Times New Roman" charset="0"/>
                      </a:endParaRPr>
                    </a:p>
                  </a:txBody>
                  <a:tcPr marL="117330" marR="117330" marT="0" marB="0" anchor="ctr"/>
                </a:tc>
              </a:tr>
              <a:tr h="300835">
                <a:tc>
                  <a:txBody>
                    <a:bodyPr/>
                    <a:lstStyle/>
                    <a:p>
                      <a:pPr marL="0" marR="0" algn="ctr">
                        <a:spcBef>
                          <a:spcPts val="0"/>
                        </a:spcBef>
                        <a:spcAft>
                          <a:spcPts val="0"/>
                        </a:spcAft>
                      </a:pPr>
                      <a:r>
                        <a:rPr lang="en-US" sz="1400">
                          <a:effectLst/>
                        </a:rPr>
                        <a:t>KNN</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Regular</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All</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dirty="0">
                          <a:effectLst/>
                        </a:rPr>
                        <a:t>85.98%</a:t>
                      </a:r>
                      <a:endParaRPr lang="en-US" sz="20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58.16%</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76.85%</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66.21%</a:t>
                      </a:r>
                      <a:endParaRPr lang="en-US" sz="2000">
                        <a:effectLst/>
                        <a:latin typeface="Calibri" charset="0"/>
                        <a:ea typeface="Calibri" charset="0"/>
                        <a:cs typeface="Times New Roman" charset="0"/>
                      </a:endParaRPr>
                    </a:p>
                  </a:txBody>
                  <a:tcPr marL="117330" marR="117330" marT="0" marB="0" anchor="ctr"/>
                </a:tc>
              </a:tr>
              <a:tr h="300835">
                <a:tc>
                  <a:txBody>
                    <a:bodyPr/>
                    <a:lstStyle/>
                    <a:p>
                      <a:pPr marL="0" marR="0" algn="ctr">
                        <a:spcBef>
                          <a:spcPts val="0"/>
                        </a:spcBef>
                        <a:spcAft>
                          <a:spcPts val="0"/>
                        </a:spcAft>
                      </a:pPr>
                      <a:r>
                        <a:rPr lang="en-US" sz="1400">
                          <a:effectLst/>
                        </a:rPr>
                        <a:t>Random Forest</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Filter</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20</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dirty="0">
                          <a:effectLst/>
                        </a:rPr>
                        <a:t>85.34%</a:t>
                      </a:r>
                      <a:endParaRPr lang="en-US" sz="20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dirty="0">
                          <a:effectLst/>
                        </a:rPr>
                        <a:t>61.78%</a:t>
                      </a:r>
                      <a:endParaRPr lang="en-US" sz="20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72.17%</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66.57%</a:t>
                      </a:r>
                      <a:endParaRPr lang="en-US" sz="2000">
                        <a:effectLst/>
                        <a:latin typeface="Calibri" charset="0"/>
                        <a:ea typeface="Calibri" charset="0"/>
                        <a:cs typeface="Times New Roman" charset="0"/>
                      </a:endParaRPr>
                    </a:p>
                  </a:txBody>
                  <a:tcPr marL="117330" marR="117330" marT="0" marB="0" anchor="ctr"/>
                </a:tc>
              </a:tr>
              <a:tr h="300835">
                <a:tc>
                  <a:txBody>
                    <a:bodyPr/>
                    <a:lstStyle/>
                    <a:p>
                      <a:pPr marL="0" marR="0" algn="ctr">
                        <a:spcBef>
                          <a:spcPts val="0"/>
                        </a:spcBef>
                        <a:spcAft>
                          <a:spcPts val="0"/>
                        </a:spcAft>
                      </a:pPr>
                      <a:r>
                        <a:rPr lang="en-US" sz="1400">
                          <a:effectLst/>
                        </a:rPr>
                        <a:t>Random Forest</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Filter</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40</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83.42%</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dirty="0">
                          <a:effectLst/>
                        </a:rPr>
                        <a:t>14.54%</a:t>
                      </a:r>
                      <a:endParaRPr lang="en-US" sz="20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20.92%</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17.16%</a:t>
                      </a:r>
                      <a:endParaRPr lang="en-US" sz="2000">
                        <a:effectLst/>
                        <a:latin typeface="Calibri" charset="0"/>
                        <a:ea typeface="Calibri" charset="0"/>
                        <a:cs typeface="Times New Roman" charset="0"/>
                      </a:endParaRPr>
                    </a:p>
                  </a:txBody>
                  <a:tcPr marL="117330" marR="117330" marT="0" marB="0" anchor="ctr"/>
                </a:tc>
              </a:tr>
              <a:tr h="300835">
                <a:tc>
                  <a:txBody>
                    <a:bodyPr/>
                    <a:lstStyle/>
                    <a:p>
                      <a:pPr marL="0" marR="0" algn="ctr">
                        <a:spcBef>
                          <a:spcPts val="0"/>
                        </a:spcBef>
                        <a:spcAft>
                          <a:spcPts val="0"/>
                        </a:spcAft>
                      </a:pPr>
                      <a:r>
                        <a:rPr lang="en-US" sz="1400">
                          <a:effectLst/>
                        </a:rPr>
                        <a:t>Random Forest</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Filter</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60</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85.41%</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63.83%</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dirty="0">
                          <a:effectLst/>
                        </a:rPr>
                        <a:t>71.39%</a:t>
                      </a:r>
                      <a:endParaRPr lang="en-US" sz="20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dirty="0">
                          <a:effectLst/>
                        </a:rPr>
                        <a:t>67.40%</a:t>
                      </a:r>
                      <a:endParaRPr lang="en-US" sz="2000" dirty="0">
                        <a:effectLst/>
                        <a:latin typeface="Calibri" charset="0"/>
                        <a:ea typeface="Calibri" charset="0"/>
                        <a:cs typeface="Times New Roman" charset="0"/>
                      </a:endParaRPr>
                    </a:p>
                  </a:txBody>
                  <a:tcPr marL="117330" marR="117330" marT="0" marB="0" anchor="ctr"/>
                </a:tc>
              </a:tr>
              <a:tr h="300835">
                <a:tc>
                  <a:txBody>
                    <a:bodyPr/>
                    <a:lstStyle/>
                    <a:p>
                      <a:pPr marL="0" marR="0" algn="ctr">
                        <a:spcBef>
                          <a:spcPts val="0"/>
                        </a:spcBef>
                        <a:spcAft>
                          <a:spcPts val="0"/>
                        </a:spcAft>
                      </a:pPr>
                      <a:r>
                        <a:rPr lang="en-US" sz="1400">
                          <a:effectLst/>
                        </a:rPr>
                        <a:t>Random Forest</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dirty="0">
                          <a:effectLst/>
                        </a:rPr>
                        <a:t>Regular</a:t>
                      </a:r>
                      <a:endParaRPr lang="en-US" sz="20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dirty="0">
                          <a:effectLst/>
                        </a:rPr>
                        <a:t>All</a:t>
                      </a:r>
                      <a:endParaRPr lang="en-US" sz="2000" dirty="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85.73%</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63.65%</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a:effectLst/>
                        </a:rPr>
                        <a:t>72.55%</a:t>
                      </a:r>
                      <a:endParaRPr lang="en-US" sz="2000">
                        <a:effectLst/>
                        <a:latin typeface="Calibri" charset="0"/>
                        <a:ea typeface="Calibri" charset="0"/>
                        <a:cs typeface="Times New Roman" charset="0"/>
                      </a:endParaRPr>
                    </a:p>
                  </a:txBody>
                  <a:tcPr marL="117330" marR="117330" marT="0" marB="0" anchor="ctr"/>
                </a:tc>
                <a:tc>
                  <a:txBody>
                    <a:bodyPr/>
                    <a:lstStyle/>
                    <a:p>
                      <a:pPr marL="0" marR="0" algn="ctr">
                        <a:spcBef>
                          <a:spcPts val="0"/>
                        </a:spcBef>
                        <a:spcAft>
                          <a:spcPts val="0"/>
                        </a:spcAft>
                      </a:pPr>
                      <a:r>
                        <a:rPr lang="en-US" sz="1400" dirty="0">
                          <a:effectLst/>
                        </a:rPr>
                        <a:t>67.81%</a:t>
                      </a:r>
                      <a:endParaRPr lang="en-US" sz="2000" dirty="0">
                        <a:effectLst/>
                        <a:latin typeface="Calibri" charset="0"/>
                        <a:ea typeface="Calibri" charset="0"/>
                        <a:cs typeface="Times New Roman" charset="0"/>
                      </a:endParaRPr>
                    </a:p>
                  </a:txBody>
                  <a:tcPr marL="117330" marR="117330" marT="0" marB="0" anchor="ctr"/>
                </a:tc>
              </a:tr>
            </a:tbl>
          </a:graphicData>
        </a:graphic>
      </p:graphicFrame>
      <p:sp>
        <p:nvSpPr>
          <p:cNvPr id="3" name="Footer Placeholder 2"/>
          <p:cNvSpPr>
            <a:spLocks noGrp="1"/>
          </p:cNvSpPr>
          <p:nvPr>
            <p:ph type="ftr" sz="quarter" idx="11"/>
          </p:nvPr>
        </p:nvSpPr>
        <p:spPr>
          <a:xfrm>
            <a:off x="182729" y="6356350"/>
            <a:ext cx="5911517" cy="365125"/>
          </a:xfrm>
        </p:spPr>
        <p:txBody>
          <a:bodyPr/>
          <a:lstStyle/>
          <a:p>
            <a:r>
              <a:rPr lang="en-US" smtClean="0"/>
              <a:t>Fordham University Fall 2017</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18</a:t>
            </a:fld>
            <a:endParaRPr lang="en-US" dirty="0"/>
          </a:p>
        </p:txBody>
      </p:sp>
      <p:sp>
        <p:nvSpPr>
          <p:cNvPr id="10" name="Vertical Title 1"/>
          <p:cNvSpPr txBox="1">
            <a:spLocks/>
          </p:cNvSpPr>
          <p:nvPr/>
        </p:nvSpPr>
        <p:spPr>
          <a:xfrm>
            <a:off x="182729" y="2736913"/>
            <a:ext cx="2819400" cy="12350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spc="-60" baseline="0">
                <a:solidFill>
                  <a:srgbClr val="FFFFFF"/>
                </a:solidFill>
                <a:latin typeface="+mj-lt"/>
                <a:ea typeface="+mj-ea"/>
                <a:cs typeface="+mj-cs"/>
              </a:defRPr>
            </a:lvl1pPr>
          </a:lstStyle>
          <a:p>
            <a:r>
              <a:rPr lang="en-US" sz="3600" dirty="0" smtClean="0"/>
              <a:t>Feature Selection</a:t>
            </a:r>
            <a:endParaRPr lang="en-US" sz="3600" dirty="0"/>
          </a:p>
        </p:txBody>
      </p:sp>
    </p:spTree>
    <p:extLst>
      <p:ext uri="{BB962C8B-B14F-4D97-AF65-F5344CB8AC3E}">
        <p14:creationId xmlns:p14="http://schemas.microsoft.com/office/powerpoint/2010/main" val="294467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4996" y="463550"/>
            <a:ext cx="6173417" cy="5985047"/>
          </a:xfrm>
        </p:spPr>
      </p:pic>
      <p:sp>
        <p:nvSpPr>
          <p:cNvPr id="4" name="Footer Placeholder 3"/>
          <p:cNvSpPr>
            <a:spLocks noGrp="1"/>
          </p:cNvSpPr>
          <p:nvPr>
            <p:ph type="ftr" sz="quarter" idx="11"/>
          </p:nvPr>
        </p:nvSpPr>
        <p:spPr>
          <a:xfrm>
            <a:off x="252919" y="6356349"/>
            <a:ext cx="2302932"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1162517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Exploration</a:t>
            </a:r>
            <a:endParaRPr lang="en-US" dirty="0"/>
          </a:p>
        </p:txBody>
      </p:sp>
      <p:sp>
        <p:nvSpPr>
          <p:cNvPr id="3" name="Content Placeholder 2"/>
          <p:cNvSpPr>
            <a:spLocks noGrp="1"/>
          </p:cNvSpPr>
          <p:nvPr>
            <p:ph idx="1"/>
          </p:nvPr>
        </p:nvSpPr>
        <p:spPr/>
        <p:txBody>
          <a:bodyPr/>
          <a:lstStyle/>
          <a:p>
            <a:r>
              <a:rPr lang="en-US" dirty="0" smtClean="0"/>
              <a:t>Types of variables</a:t>
            </a:r>
          </a:p>
          <a:p>
            <a:r>
              <a:rPr lang="en-US" dirty="0" smtClean="0"/>
              <a:t>Missing Values</a:t>
            </a:r>
          </a:p>
          <a:p>
            <a:r>
              <a:rPr lang="en-US" dirty="0" smtClean="0"/>
              <a:t>Unbalanced Data</a:t>
            </a:r>
          </a:p>
          <a:p>
            <a:r>
              <a:rPr lang="en-US" dirty="0" smtClean="0"/>
              <a:t>Correlation of data</a:t>
            </a:r>
            <a:endParaRPr lang="en-US" dirty="0"/>
          </a:p>
        </p:txBody>
      </p:sp>
      <p:sp>
        <p:nvSpPr>
          <p:cNvPr id="4" name="Footer Placeholder 3"/>
          <p:cNvSpPr>
            <a:spLocks noGrp="1"/>
          </p:cNvSpPr>
          <p:nvPr>
            <p:ph type="ftr" sz="quarter" idx="11"/>
          </p:nvPr>
        </p:nvSpPr>
        <p:spPr>
          <a:xfrm>
            <a:off x="252919" y="6356350"/>
            <a:ext cx="193145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481853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4531" y="6356349"/>
            <a:ext cx="1874307" cy="365125"/>
          </a:xfrm>
        </p:spPr>
        <p:txBody>
          <a:bodyPr/>
          <a:lstStyle/>
          <a:p>
            <a:r>
              <a:rPr lang="en-US" smtClean="0"/>
              <a:t>Fordham University Fall 2017</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875" y="14288"/>
            <a:ext cx="7762009" cy="6858000"/>
          </a:xfrm>
          <a:prstGeom prst="rect">
            <a:avLst/>
          </a:prstGeom>
        </p:spPr>
      </p:pic>
    </p:spTree>
    <p:extLst>
      <p:ext uri="{BB962C8B-B14F-4D97-AF65-F5344CB8AC3E}">
        <p14:creationId xmlns:p14="http://schemas.microsoft.com/office/powerpoint/2010/main" val="525949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685173" y="1590676"/>
            <a:ext cx="2185987" cy="3067050"/>
          </a:xfrm>
        </p:spPr>
        <p:txBody>
          <a:bodyPr/>
          <a:lstStyle/>
          <a:p>
            <a:r>
              <a:rPr lang="en-US" dirty="0" smtClean="0"/>
              <a:t>Optimal Algorithm</a:t>
            </a:r>
            <a:endParaRPr lang="en-US" dirty="0"/>
          </a:p>
        </p:txBody>
      </p:sp>
      <p:sp>
        <p:nvSpPr>
          <p:cNvPr id="3" name="Vertical Text Placeholder 2"/>
          <p:cNvSpPr>
            <a:spLocks noGrp="1"/>
          </p:cNvSpPr>
          <p:nvPr>
            <p:ph type="body" orient="vert" idx="1"/>
          </p:nvPr>
        </p:nvSpPr>
        <p:spPr>
          <a:xfrm rot="16200000">
            <a:off x="6402170" y="-1773268"/>
            <a:ext cx="2230765" cy="7345091"/>
          </a:xfrm>
        </p:spPr>
        <p:txBody>
          <a:bodyPr/>
          <a:lstStyle/>
          <a:p>
            <a:r>
              <a:rPr lang="en-US" dirty="0" smtClean="0"/>
              <a:t>Random Forest Imputation</a:t>
            </a:r>
          </a:p>
          <a:p>
            <a:r>
              <a:rPr lang="en-US" dirty="0" smtClean="0"/>
              <a:t>Ensemble C</a:t>
            </a:r>
          </a:p>
          <a:p>
            <a:r>
              <a:rPr lang="en-US" dirty="0" smtClean="0"/>
              <a:t>With Bagging</a:t>
            </a:r>
          </a:p>
          <a:p>
            <a:r>
              <a:rPr lang="en-US" dirty="0" smtClean="0"/>
              <a:t>Z score Normalized</a:t>
            </a:r>
          </a:p>
          <a:p>
            <a:r>
              <a:rPr lang="en-US" dirty="0" smtClean="0"/>
              <a:t>Parameters Optimized</a:t>
            </a:r>
          </a:p>
          <a:p>
            <a:endParaRPr lang="en-US" dirty="0"/>
          </a:p>
        </p:txBody>
      </p:sp>
      <p:sp>
        <p:nvSpPr>
          <p:cNvPr id="4" name="Footer Placeholder 3"/>
          <p:cNvSpPr>
            <a:spLocks noGrp="1"/>
          </p:cNvSpPr>
          <p:nvPr>
            <p:ph type="ftr" sz="quarter" idx="11"/>
          </p:nvPr>
        </p:nvSpPr>
        <p:spPr>
          <a:xfrm>
            <a:off x="244641" y="6356350"/>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21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31390788"/>
              </p:ext>
            </p:extLst>
          </p:nvPr>
        </p:nvGraphicFramePr>
        <p:xfrm>
          <a:off x="3597638" y="3235325"/>
          <a:ext cx="7932376" cy="1536558"/>
        </p:xfrm>
        <a:graphic>
          <a:graphicData uri="http://schemas.openxmlformats.org/drawingml/2006/table">
            <a:tbl>
              <a:tblPr>
                <a:tableStyleId>{69CF1AB2-1976-4502-BF36-3FF5EA218861}</a:tableStyleId>
              </a:tblPr>
              <a:tblGrid>
                <a:gridCol w="989352"/>
                <a:gridCol w="1648918"/>
                <a:gridCol w="974361"/>
                <a:gridCol w="847461"/>
                <a:gridCol w="868071"/>
                <a:gridCol w="868071"/>
                <a:gridCol w="868071"/>
                <a:gridCol w="868071"/>
              </a:tblGrid>
              <a:tr h="367897">
                <a:tc>
                  <a:txBody>
                    <a:bodyPr/>
                    <a:lstStyle/>
                    <a:p>
                      <a:pPr algn="ctr" fontAlgn="b"/>
                      <a:r>
                        <a:rPr lang="en-US" sz="1600" b="1" u="none" strike="noStrike" dirty="0">
                          <a:effectLst/>
                        </a:rPr>
                        <a:t>Data</a:t>
                      </a:r>
                      <a:endParaRPr lang="en-US" sz="1600" b="1" i="0" u="none" strike="noStrike" dirty="0">
                        <a:solidFill>
                          <a:srgbClr val="000000"/>
                        </a:solidFill>
                        <a:effectLst/>
                        <a:latin typeface="Calibri" charset="0"/>
                      </a:endParaRPr>
                    </a:p>
                  </a:txBody>
                  <a:tcPr marL="6147" marR="6147" marT="6147" marB="0" anchor="ctr"/>
                </a:tc>
                <a:tc>
                  <a:txBody>
                    <a:bodyPr/>
                    <a:lstStyle/>
                    <a:p>
                      <a:pPr algn="ctr" fontAlgn="b"/>
                      <a:r>
                        <a:rPr lang="en-US" sz="1600" b="1" u="none" strike="noStrike" dirty="0">
                          <a:effectLst/>
                        </a:rPr>
                        <a:t>Stages</a:t>
                      </a:r>
                      <a:endParaRPr lang="en-US" sz="1600" b="1" i="0" u="none" strike="noStrike" dirty="0">
                        <a:solidFill>
                          <a:srgbClr val="000000"/>
                        </a:solidFill>
                        <a:effectLst/>
                        <a:latin typeface="Calibri" charset="0"/>
                      </a:endParaRPr>
                    </a:p>
                  </a:txBody>
                  <a:tcPr marL="6147" marR="6147" marT="6147" marB="0" anchor="ctr"/>
                </a:tc>
                <a:tc>
                  <a:txBody>
                    <a:bodyPr/>
                    <a:lstStyle/>
                    <a:p>
                      <a:pPr algn="ctr" fontAlgn="b"/>
                      <a:r>
                        <a:rPr lang="en-US" sz="1600" b="1" u="none" strike="noStrike">
                          <a:effectLst/>
                        </a:rPr>
                        <a:t>Ensemble</a:t>
                      </a:r>
                      <a:endParaRPr lang="en-US" sz="1600" b="1" i="0" u="none" strike="noStrike">
                        <a:solidFill>
                          <a:srgbClr val="000000"/>
                        </a:solidFill>
                        <a:effectLst/>
                        <a:latin typeface="Calibri" charset="0"/>
                      </a:endParaRPr>
                    </a:p>
                  </a:txBody>
                  <a:tcPr marL="6147" marR="6147" marT="6147" marB="0" anchor="ctr"/>
                </a:tc>
                <a:tc>
                  <a:txBody>
                    <a:bodyPr/>
                    <a:lstStyle/>
                    <a:p>
                      <a:pPr algn="ctr" fontAlgn="b"/>
                      <a:r>
                        <a:rPr lang="en-US" sz="1600" b="1" u="none" strike="noStrike">
                          <a:effectLst/>
                        </a:rPr>
                        <a:t>Bagged</a:t>
                      </a:r>
                      <a:endParaRPr lang="en-US" sz="1600" b="1" i="0" u="none" strike="noStrike">
                        <a:solidFill>
                          <a:srgbClr val="000000"/>
                        </a:solidFill>
                        <a:effectLst/>
                        <a:latin typeface="Calibri" charset="0"/>
                      </a:endParaRPr>
                    </a:p>
                  </a:txBody>
                  <a:tcPr marL="6147" marR="6147" marT="6147" marB="0" anchor="ctr"/>
                </a:tc>
                <a:tc>
                  <a:txBody>
                    <a:bodyPr/>
                    <a:lstStyle/>
                    <a:p>
                      <a:pPr algn="ctr" fontAlgn="b"/>
                      <a:r>
                        <a:rPr lang="en-US" sz="1600" b="1" u="none" strike="noStrike" dirty="0" smtClean="0">
                          <a:effectLst/>
                        </a:rPr>
                        <a:t>Accuracy</a:t>
                      </a:r>
                      <a:endParaRPr lang="en-US" sz="1600" b="1" i="0" u="none" strike="noStrike" dirty="0">
                        <a:solidFill>
                          <a:srgbClr val="000000"/>
                        </a:solidFill>
                        <a:effectLst/>
                        <a:latin typeface="Calibri" charset="0"/>
                      </a:endParaRPr>
                    </a:p>
                  </a:txBody>
                  <a:tcPr marL="6147" marR="6147" marT="6147" marB="0" anchor="ctr"/>
                </a:tc>
                <a:tc>
                  <a:txBody>
                    <a:bodyPr/>
                    <a:lstStyle/>
                    <a:p>
                      <a:pPr algn="ctr" fontAlgn="b"/>
                      <a:r>
                        <a:rPr lang="en-US" sz="1600" b="1" u="none" strike="noStrike" dirty="0" smtClean="0">
                          <a:effectLst/>
                        </a:rPr>
                        <a:t>Precision</a:t>
                      </a:r>
                      <a:endParaRPr lang="en-US" sz="1600" b="1" i="0" u="none" strike="noStrike" dirty="0">
                        <a:solidFill>
                          <a:srgbClr val="000000"/>
                        </a:solidFill>
                        <a:effectLst/>
                        <a:latin typeface="Calibri" charset="0"/>
                      </a:endParaRPr>
                    </a:p>
                  </a:txBody>
                  <a:tcPr marL="6147" marR="6147" marT="6147" marB="0" anchor="ctr"/>
                </a:tc>
                <a:tc>
                  <a:txBody>
                    <a:bodyPr/>
                    <a:lstStyle/>
                    <a:p>
                      <a:pPr algn="ctr" fontAlgn="b"/>
                      <a:r>
                        <a:rPr lang="en-US" sz="1600" b="1" u="none" strike="noStrike" dirty="0" smtClean="0">
                          <a:effectLst/>
                        </a:rPr>
                        <a:t>Recall</a:t>
                      </a:r>
                      <a:endParaRPr lang="en-US" sz="1600" b="1" i="0" u="none" strike="noStrike" dirty="0">
                        <a:solidFill>
                          <a:srgbClr val="000000"/>
                        </a:solidFill>
                        <a:effectLst/>
                        <a:latin typeface="Calibri" charset="0"/>
                      </a:endParaRPr>
                    </a:p>
                  </a:txBody>
                  <a:tcPr marL="6147" marR="6147" marT="6147" marB="0" anchor="ctr"/>
                </a:tc>
                <a:tc>
                  <a:txBody>
                    <a:bodyPr/>
                    <a:lstStyle/>
                    <a:p>
                      <a:pPr algn="ctr" fontAlgn="b"/>
                      <a:r>
                        <a:rPr lang="en-US" sz="1600" b="1" u="none" strike="noStrike" dirty="0" smtClean="0">
                          <a:effectLst/>
                        </a:rPr>
                        <a:t>F</a:t>
                      </a:r>
                      <a:r>
                        <a:rPr lang="en-US" sz="1600" b="1" u="none" strike="noStrike" smtClean="0">
                          <a:effectLst/>
                        </a:rPr>
                        <a:t>1-score</a:t>
                      </a:r>
                      <a:endParaRPr lang="en-US" sz="1600" b="1" i="0" u="none" strike="noStrike" dirty="0">
                        <a:solidFill>
                          <a:srgbClr val="000000"/>
                        </a:solidFill>
                        <a:effectLst/>
                        <a:latin typeface="Calibri" charset="0"/>
                      </a:endParaRPr>
                    </a:p>
                  </a:txBody>
                  <a:tcPr marL="6147" marR="6147" marT="6147" marB="0" anchor="ctr"/>
                </a:tc>
              </a:tr>
              <a:tr h="367897">
                <a:tc>
                  <a:txBody>
                    <a:bodyPr/>
                    <a:lstStyle/>
                    <a:p>
                      <a:pPr algn="ctr" fontAlgn="ctr"/>
                      <a:r>
                        <a:rPr lang="en-US" sz="1400" b="1" u="none" strike="noStrike" dirty="0">
                          <a:effectLst/>
                        </a:rPr>
                        <a:t>Mode</a:t>
                      </a:r>
                      <a:endParaRPr lang="en-US" sz="1400" b="1" i="0" u="none" strike="noStrike" dirty="0">
                        <a:solidFill>
                          <a:srgbClr val="000000"/>
                        </a:solidFill>
                        <a:effectLst/>
                        <a:latin typeface="Calibri" charset="0"/>
                      </a:endParaRPr>
                    </a:p>
                  </a:txBody>
                  <a:tcPr marL="6147" marR="6147" marT="6147" marB="0" anchor="ctr"/>
                </a:tc>
                <a:tc>
                  <a:txBody>
                    <a:bodyPr/>
                    <a:lstStyle/>
                    <a:p>
                      <a:pPr algn="l" fontAlgn="b"/>
                      <a:r>
                        <a:rPr lang="en-US" sz="1400" u="none" strike="noStrike" dirty="0">
                          <a:effectLst/>
                        </a:rPr>
                        <a:t>Feature Selection: All</a:t>
                      </a:r>
                      <a:endParaRPr lang="en-US" sz="1400" b="0" i="0" u="none" strike="noStrike" dirty="0">
                        <a:solidFill>
                          <a:srgbClr val="000000"/>
                        </a:solidFill>
                        <a:effectLst/>
                        <a:latin typeface="Calibri" charset="0"/>
                      </a:endParaRPr>
                    </a:p>
                  </a:txBody>
                  <a:tcPr marL="6147" marR="6147" marT="6147" marB="0" anchor="ctr"/>
                </a:tc>
                <a:tc>
                  <a:txBody>
                    <a:bodyPr/>
                    <a:lstStyle/>
                    <a:p>
                      <a:pPr algn="ctr" fontAlgn="ctr"/>
                      <a:r>
                        <a:rPr lang="en-US" sz="1400" u="none" strike="noStrike" dirty="0">
                          <a:effectLst/>
                        </a:rPr>
                        <a:t>Ensemble B</a:t>
                      </a:r>
                      <a:endParaRPr lang="en-US" sz="1400" b="0" i="0" u="none" strike="noStrike" dirty="0">
                        <a:solidFill>
                          <a:srgbClr val="000000"/>
                        </a:solidFill>
                        <a:effectLst/>
                        <a:latin typeface="Calibri" charset="0"/>
                      </a:endParaRPr>
                    </a:p>
                  </a:txBody>
                  <a:tcPr marL="6147" marR="6147" marT="6147" marB="0" anchor="ctr"/>
                </a:tc>
                <a:tc>
                  <a:txBody>
                    <a:bodyPr/>
                    <a:lstStyle/>
                    <a:p>
                      <a:pPr algn="ctr" fontAlgn="ctr"/>
                      <a:r>
                        <a:rPr lang="en-US" sz="1400" u="none" strike="noStrike" dirty="0">
                          <a:effectLst/>
                        </a:rPr>
                        <a:t>Yes</a:t>
                      </a:r>
                      <a:endParaRPr lang="en-US" sz="1400" b="0" i="0" u="none" strike="noStrike" dirty="0">
                        <a:solidFill>
                          <a:srgbClr val="000000"/>
                        </a:solidFill>
                        <a:effectLst/>
                        <a:latin typeface="Calibri" charset="0"/>
                      </a:endParaRPr>
                    </a:p>
                  </a:txBody>
                  <a:tcPr marL="6147" marR="6147" marT="6147" marB="0" anchor="ctr"/>
                </a:tc>
                <a:tc>
                  <a:txBody>
                    <a:bodyPr/>
                    <a:lstStyle/>
                    <a:p>
                      <a:pPr algn="ctr" fontAlgn="ctr"/>
                      <a:r>
                        <a:rPr lang="mr-IN" sz="1400" u="none" strike="noStrike">
                          <a:effectLst/>
                        </a:rPr>
                        <a:t>82.51%</a:t>
                      </a:r>
                      <a:endParaRPr lang="mr-IN" sz="1400" b="0" i="0" u="none" strike="noStrike">
                        <a:solidFill>
                          <a:srgbClr val="000000"/>
                        </a:solidFill>
                        <a:effectLst/>
                        <a:latin typeface="Calibri" charset="0"/>
                      </a:endParaRPr>
                    </a:p>
                  </a:txBody>
                  <a:tcPr marL="6147" marR="6147" marT="6147" marB="0" anchor="ctr"/>
                </a:tc>
                <a:tc>
                  <a:txBody>
                    <a:bodyPr/>
                    <a:lstStyle/>
                    <a:p>
                      <a:pPr algn="ctr" fontAlgn="ctr"/>
                      <a:r>
                        <a:rPr lang="mr-IN" sz="1400" u="none" strike="noStrike">
                          <a:effectLst/>
                        </a:rPr>
                        <a:t>62.38%</a:t>
                      </a:r>
                      <a:endParaRPr lang="mr-IN" sz="1400" b="0" i="0" u="none" strike="noStrike">
                        <a:solidFill>
                          <a:srgbClr val="000000"/>
                        </a:solidFill>
                        <a:effectLst/>
                        <a:latin typeface="Calibri" charset="0"/>
                      </a:endParaRPr>
                    </a:p>
                  </a:txBody>
                  <a:tcPr marL="6147" marR="6147" marT="6147" marB="0" anchor="ctr"/>
                </a:tc>
                <a:tc>
                  <a:txBody>
                    <a:bodyPr/>
                    <a:lstStyle/>
                    <a:p>
                      <a:pPr algn="ctr" fontAlgn="ctr"/>
                      <a:r>
                        <a:rPr lang="mr-IN" sz="1400" u="none" strike="noStrike">
                          <a:effectLst/>
                        </a:rPr>
                        <a:t>63.15%</a:t>
                      </a:r>
                      <a:endParaRPr lang="mr-IN" sz="1400" b="0" i="0" u="none" strike="noStrike">
                        <a:solidFill>
                          <a:srgbClr val="000000"/>
                        </a:solidFill>
                        <a:effectLst/>
                        <a:latin typeface="Calibri" charset="0"/>
                      </a:endParaRPr>
                    </a:p>
                  </a:txBody>
                  <a:tcPr marL="6147" marR="6147" marT="6147" marB="0" anchor="ctr"/>
                </a:tc>
                <a:tc>
                  <a:txBody>
                    <a:bodyPr/>
                    <a:lstStyle/>
                    <a:p>
                      <a:pPr algn="ctr" fontAlgn="ctr"/>
                      <a:r>
                        <a:rPr lang="mr-IN" sz="1400" u="none" strike="noStrike">
                          <a:effectLst/>
                        </a:rPr>
                        <a:t>62.76%</a:t>
                      </a:r>
                      <a:endParaRPr lang="mr-IN" sz="1400" b="0" i="0" u="none" strike="noStrike">
                        <a:solidFill>
                          <a:srgbClr val="000000"/>
                        </a:solidFill>
                        <a:effectLst/>
                        <a:latin typeface="Calibri" charset="0"/>
                      </a:endParaRPr>
                    </a:p>
                  </a:txBody>
                  <a:tcPr marL="6147" marR="6147" marT="6147" marB="0" anchor="ctr"/>
                </a:tc>
              </a:tr>
              <a:tr h="367897">
                <a:tc>
                  <a:txBody>
                    <a:bodyPr/>
                    <a:lstStyle/>
                    <a:p>
                      <a:pPr algn="ctr" fontAlgn="ctr"/>
                      <a:r>
                        <a:rPr lang="en-US" sz="1400" b="1" u="none" strike="noStrike" dirty="0">
                          <a:effectLst/>
                        </a:rPr>
                        <a:t>KNN</a:t>
                      </a:r>
                      <a:endParaRPr lang="en-US" sz="1400" b="1" i="0" u="none" strike="noStrike" dirty="0">
                        <a:solidFill>
                          <a:srgbClr val="000000"/>
                        </a:solidFill>
                        <a:effectLst/>
                        <a:latin typeface="Calibri" charset="0"/>
                      </a:endParaRPr>
                    </a:p>
                  </a:txBody>
                  <a:tcPr marL="6147" marR="6147" marT="6147" marB="0" anchor="ctr"/>
                </a:tc>
                <a:tc>
                  <a:txBody>
                    <a:bodyPr/>
                    <a:lstStyle/>
                    <a:p>
                      <a:pPr algn="l" fontAlgn="b"/>
                      <a:r>
                        <a:rPr lang="en-US" sz="1400" u="none" strike="noStrike" dirty="0">
                          <a:effectLst/>
                        </a:rPr>
                        <a:t>Feature Selection: 60</a:t>
                      </a:r>
                      <a:endParaRPr lang="en-US" sz="1400" b="0" i="0" u="none" strike="noStrike" dirty="0">
                        <a:solidFill>
                          <a:srgbClr val="000000"/>
                        </a:solidFill>
                        <a:effectLst/>
                        <a:latin typeface="Calibri" charset="0"/>
                      </a:endParaRPr>
                    </a:p>
                  </a:txBody>
                  <a:tcPr marL="6147" marR="6147" marT="6147" marB="0" anchor="ctr"/>
                </a:tc>
                <a:tc>
                  <a:txBody>
                    <a:bodyPr/>
                    <a:lstStyle/>
                    <a:p>
                      <a:pPr algn="ctr" fontAlgn="ctr"/>
                      <a:r>
                        <a:rPr lang="en-US" sz="1400" u="none" strike="noStrike">
                          <a:effectLst/>
                        </a:rPr>
                        <a:t>Ensemble B</a:t>
                      </a:r>
                      <a:endParaRPr lang="en-US" sz="1400" b="0" i="0" u="none" strike="noStrike">
                        <a:solidFill>
                          <a:srgbClr val="000000"/>
                        </a:solidFill>
                        <a:effectLst/>
                        <a:latin typeface="Calibri" charset="0"/>
                      </a:endParaRPr>
                    </a:p>
                  </a:txBody>
                  <a:tcPr marL="6147" marR="6147" marT="6147" marB="0" anchor="ctr"/>
                </a:tc>
                <a:tc>
                  <a:txBody>
                    <a:bodyPr/>
                    <a:lstStyle/>
                    <a:p>
                      <a:pPr algn="ctr" fontAlgn="ctr"/>
                      <a:r>
                        <a:rPr lang="en-US" sz="1400" u="none" strike="noStrike" dirty="0">
                          <a:effectLst/>
                        </a:rPr>
                        <a:t>Yes</a:t>
                      </a:r>
                      <a:endParaRPr lang="en-US" sz="1400" b="0" i="0" u="none" strike="noStrike" dirty="0">
                        <a:solidFill>
                          <a:srgbClr val="000000"/>
                        </a:solidFill>
                        <a:effectLst/>
                        <a:latin typeface="Calibri" charset="0"/>
                      </a:endParaRPr>
                    </a:p>
                  </a:txBody>
                  <a:tcPr marL="6147" marR="6147" marT="6147" marB="0" anchor="ctr"/>
                </a:tc>
                <a:tc>
                  <a:txBody>
                    <a:bodyPr/>
                    <a:lstStyle/>
                    <a:p>
                      <a:pPr algn="ctr" fontAlgn="ctr"/>
                      <a:r>
                        <a:rPr lang="mr-IN" sz="1400" u="none" strike="noStrike" dirty="0">
                          <a:effectLst/>
                        </a:rPr>
                        <a:t>84.91%</a:t>
                      </a:r>
                      <a:endParaRPr lang="mr-IN" sz="1400" b="0" i="0" u="none" strike="noStrike" dirty="0">
                        <a:solidFill>
                          <a:srgbClr val="000000"/>
                        </a:solidFill>
                        <a:effectLst/>
                        <a:latin typeface="Calibri" charset="0"/>
                      </a:endParaRPr>
                    </a:p>
                  </a:txBody>
                  <a:tcPr marL="6147" marR="6147" marT="6147" marB="0" anchor="ctr"/>
                </a:tc>
                <a:tc>
                  <a:txBody>
                    <a:bodyPr/>
                    <a:lstStyle/>
                    <a:p>
                      <a:pPr algn="ctr" fontAlgn="ctr"/>
                      <a:r>
                        <a:rPr lang="mr-IN" sz="1400" u="none" strike="noStrike" dirty="0">
                          <a:effectLst/>
                        </a:rPr>
                        <a:t>68.54%</a:t>
                      </a:r>
                      <a:endParaRPr lang="mr-IN" sz="1400" b="0" i="0" u="none" strike="noStrike" dirty="0">
                        <a:solidFill>
                          <a:srgbClr val="000000"/>
                        </a:solidFill>
                        <a:effectLst/>
                        <a:latin typeface="Calibri" charset="0"/>
                      </a:endParaRPr>
                    </a:p>
                  </a:txBody>
                  <a:tcPr marL="6147" marR="6147" marT="6147" marB="0" anchor="ctr"/>
                </a:tc>
                <a:tc>
                  <a:txBody>
                    <a:bodyPr/>
                    <a:lstStyle/>
                    <a:p>
                      <a:pPr algn="ctr" fontAlgn="ctr"/>
                      <a:r>
                        <a:rPr lang="mr-IN" sz="1400" u="none" strike="noStrike" dirty="0">
                          <a:effectLst/>
                        </a:rPr>
                        <a:t>67.89%</a:t>
                      </a:r>
                      <a:endParaRPr lang="mr-IN" sz="1400" b="0" i="0" u="none" strike="noStrike" dirty="0">
                        <a:solidFill>
                          <a:srgbClr val="000000"/>
                        </a:solidFill>
                        <a:effectLst/>
                        <a:latin typeface="Calibri" charset="0"/>
                      </a:endParaRPr>
                    </a:p>
                  </a:txBody>
                  <a:tcPr marL="6147" marR="6147" marT="6147" marB="0" anchor="ctr"/>
                </a:tc>
                <a:tc>
                  <a:txBody>
                    <a:bodyPr/>
                    <a:lstStyle/>
                    <a:p>
                      <a:pPr algn="ctr" fontAlgn="ctr"/>
                      <a:r>
                        <a:rPr lang="mr-IN" sz="1400" u="none" strike="noStrike" dirty="0">
                          <a:effectLst/>
                        </a:rPr>
                        <a:t>68.21%</a:t>
                      </a:r>
                      <a:endParaRPr lang="mr-IN" sz="1400" b="0" i="0" u="none" strike="noStrike" dirty="0">
                        <a:solidFill>
                          <a:srgbClr val="000000"/>
                        </a:solidFill>
                        <a:effectLst/>
                        <a:latin typeface="Calibri" charset="0"/>
                      </a:endParaRPr>
                    </a:p>
                  </a:txBody>
                  <a:tcPr marL="6147" marR="6147" marT="6147" marB="0" anchor="ctr"/>
                </a:tc>
              </a:tr>
              <a:tr h="367897">
                <a:tc>
                  <a:txBody>
                    <a:bodyPr/>
                    <a:lstStyle/>
                    <a:p>
                      <a:pPr algn="ctr" fontAlgn="ctr"/>
                      <a:r>
                        <a:rPr lang="en-US" sz="1400" b="1" u="none" strike="noStrike" dirty="0">
                          <a:effectLst/>
                        </a:rPr>
                        <a:t>Random Forest</a:t>
                      </a:r>
                      <a:endParaRPr lang="en-US" sz="1400" b="1" i="0" u="none" strike="noStrike" dirty="0">
                        <a:solidFill>
                          <a:srgbClr val="000000"/>
                        </a:solidFill>
                        <a:effectLst/>
                        <a:latin typeface="Calibri" charset="0"/>
                      </a:endParaRPr>
                    </a:p>
                  </a:txBody>
                  <a:tcPr marL="6147" marR="6147" marT="6147" marB="0" anchor="ctr"/>
                </a:tc>
                <a:tc>
                  <a:txBody>
                    <a:bodyPr/>
                    <a:lstStyle/>
                    <a:p>
                      <a:pPr algn="l" fontAlgn="b"/>
                      <a:r>
                        <a:rPr lang="en-US" sz="1400" u="none" strike="noStrike" dirty="0">
                          <a:effectLst/>
                        </a:rPr>
                        <a:t>Feature Selection: All</a:t>
                      </a:r>
                      <a:endParaRPr lang="en-US" sz="1400" b="0" i="0" u="none" strike="noStrike" dirty="0">
                        <a:solidFill>
                          <a:srgbClr val="000000"/>
                        </a:solidFill>
                        <a:effectLst/>
                        <a:latin typeface="Calibri" charset="0"/>
                      </a:endParaRPr>
                    </a:p>
                  </a:txBody>
                  <a:tcPr marL="6147" marR="6147" marT="6147" marB="0" anchor="ctr"/>
                </a:tc>
                <a:tc>
                  <a:txBody>
                    <a:bodyPr/>
                    <a:lstStyle/>
                    <a:p>
                      <a:pPr algn="ctr" fontAlgn="ctr"/>
                      <a:r>
                        <a:rPr lang="en-US" sz="1400" u="none" strike="noStrike" dirty="0">
                          <a:effectLst/>
                        </a:rPr>
                        <a:t>Ensemble C </a:t>
                      </a:r>
                      <a:endParaRPr lang="en-US" sz="1400" b="0" i="0" u="none" strike="noStrike" dirty="0">
                        <a:solidFill>
                          <a:srgbClr val="000000"/>
                        </a:solidFill>
                        <a:effectLst/>
                        <a:latin typeface="Calibri" charset="0"/>
                      </a:endParaRPr>
                    </a:p>
                  </a:txBody>
                  <a:tcPr marL="6147" marR="6147" marT="6147" marB="0" anchor="ctr"/>
                </a:tc>
                <a:tc>
                  <a:txBody>
                    <a:bodyPr/>
                    <a:lstStyle/>
                    <a:p>
                      <a:pPr algn="ctr" fontAlgn="ctr"/>
                      <a:r>
                        <a:rPr lang="en-US" sz="1400" u="none" strike="noStrike">
                          <a:effectLst/>
                        </a:rPr>
                        <a:t>Yes</a:t>
                      </a:r>
                      <a:endParaRPr lang="en-US" sz="1400" b="0" i="0" u="none" strike="noStrike">
                        <a:solidFill>
                          <a:srgbClr val="000000"/>
                        </a:solidFill>
                        <a:effectLst/>
                        <a:latin typeface="Calibri" charset="0"/>
                      </a:endParaRPr>
                    </a:p>
                  </a:txBody>
                  <a:tcPr marL="6147" marR="6147" marT="6147" marB="0" anchor="ctr"/>
                </a:tc>
                <a:tc>
                  <a:txBody>
                    <a:bodyPr/>
                    <a:lstStyle/>
                    <a:p>
                      <a:pPr algn="ctr" fontAlgn="ctr"/>
                      <a:r>
                        <a:rPr lang="mr-IN" sz="1400" u="none" strike="noStrike">
                          <a:effectLst/>
                        </a:rPr>
                        <a:t>85.73%</a:t>
                      </a:r>
                      <a:endParaRPr lang="mr-IN" sz="1400" b="1" i="0" u="none" strike="noStrike">
                        <a:solidFill>
                          <a:srgbClr val="000000"/>
                        </a:solidFill>
                        <a:effectLst/>
                        <a:latin typeface="Calibri" charset="0"/>
                      </a:endParaRPr>
                    </a:p>
                  </a:txBody>
                  <a:tcPr marL="6147" marR="6147" marT="6147" marB="0" anchor="ctr"/>
                </a:tc>
                <a:tc>
                  <a:txBody>
                    <a:bodyPr/>
                    <a:lstStyle/>
                    <a:p>
                      <a:pPr algn="ctr" fontAlgn="ctr"/>
                      <a:r>
                        <a:rPr lang="mr-IN" sz="1400" u="none" strike="noStrike">
                          <a:effectLst/>
                        </a:rPr>
                        <a:t>63.65%</a:t>
                      </a:r>
                      <a:endParaRPr lang="mr-IN" sz="1400" b="1" i="0" u="none" strike="noStrike">
                        <a:solidFill>
                          <a:srgbClr val="000000"/>
                        </a:solidFill>
                        <a:effectLst/>
                        <a:latin typeface="Calibri" charset="0"/>
                      </a:endParaRPr>
                    </a:p>
                  </a:txBody>
                  <a:tcPr marL="6147" marR="6147" marT="6147" marB="0" anchor="ctr"/>
                </a:tc>
                <a:tc>
                  <a:txBody>
                    <a:bodyPr/>
                    <a:lstStyle/>
                    <a:p>
                      <a:pPr algn="ctr" fontAlgn="ctr"/>
                      <a:r>
                        <a:rPr lang="mr-IN" sz="1400" u="none" strike="noStrike" dirty="0">
                          <a:effectLst/>
                        </a:rPr>
                        <a:t>72.55%</a:t>
                      </a:r>
                      <a:endParaRPr lang="mr-IN" sz="1400" b="1" i="0" u="none" strike="noStrike" dirty="0">
                        <a:solidFill>
                          <a:srgbClr val="000000"/>
                        </a:solidFill>
                        <a:effectLst/>
                        <a:latin typeface="Calibri" charset="0"/>
                      </a:endParaRPr>
                    </a:p>
                  </a:txBody>
                  <a:tcPr marL="6147" marR="6147" marT="6147" marB="0" anchor="ctr"/>
                </a:tc>
                <a:tc>
                  <a:txBody>
                    <a:bodyPr/>
                    <a:lstStyle/>
                    <a:p>
                      <a:pPr algn="ctr" fontAlgn="ctr"/>
                      <a:r>
                        <a:rPr lang="mr-IN" sz="1400" u="none" strike="noStrike" dirty="0">
                          <a:effectLst/>
                        </a:rPr>
                        <a:t>67.81%</a:t>
                      </a:r>
                      <a:endParaRPr lang="mr-IN" sz="1400" b="1" i="0" u="none" strike="noStrike" dirty="0">
                        <a:solidFill>
                          <a:srgbClr val="000000"/>
                        </a:solidFill>
                        <a:effectLst/>
                        <a:latin typeface="Calibri" charset="0"/>
                      </a:endParaRPr>
                    </a:p>
                  </a:txBody>
                  <a:tcPr marL="6147" marR="6147" marT="6147" marB="0" anchor="ctr"/>
                </a:tc>
              </a:tr>
            </a:tbl>
          </a:graphicData>
        </a:graphic>
      </p:graphicFrame>
    </p:spTree>
    <p:extLst>
      <p:ext uri="{BB962C8B-B14F-4D97-AF65-F5344CB8AC3E}">
        <p14:creationId xmlns:p14="http://schemas.microsoft.com/office/powerpoint/2010/main" val="12172680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395288" y="1731169"/>
            <a:ext cx="2819400" cy="3395663"/>
          </a:xfrm>
        </p:spPr>
        <p:txBody>
          <a:bodyPr/>
          <a:lstStyle/>
          <a:p>
            <a:r>
              <a:rPr lang="en-US" dirty="0" smtClean="0"/>
              <a:t>Future Recommendation</a:t>
            </a:r>
            <a:br>
              <a:rPr lang="en-US" dirty="0" smtClean="0"/>
            </a:br>
            <a:r>
              <a:rPr lang="en-US" dirty="0" smtClean="0"/>
              <a:t>and Q &amp; A</a:t>
            </a:r>
            <a:endParaRPr lang="en-US" dirty="0"/>
          </a:p>
        </p:txBody>
      </p:sp>
      <p:sp>
        <p:nvSpPr>
          <p:cNvPr id="3" name="Vertical Text Placeholder 2"/>
          <p:cNvSpPr>
            <a:spLocks noGrp="1"/>
          </p:cNvSpPr>
          <p:nvPr>
            <p:ph type="body" orient="vert" idx="1"/>
          </p:nvPr>
        </p:nvSpPr>
        <p:spPr>
          <a:xfrm rot="16200000">
            <a:off x="5092064" y="-494349"/>
            <a:ext cx="5112925" cy="7877271"/>
          </a:xfrm>
        </p:spPr>
        <p:txBody>
          <a:bodyPr/>
          <a:lstStyle/>
          <a:p>
            <a:endParaRPr lang="en-US" dirty="0" smtClean="0"/>
          </a:p>
          <a:p>
            <a:r>
              <a:rPr lang="en-US" sz="2400" dirty="0" smtClean="0"/>
              <a:t>Future Work</a:t>
            </a:r>
          </a:p>
          <a:p>
            <a:pPr lvl="1"/>
            <a:r>
              <a:rPr lang="en-US" sz="2000" dirty="0" smtClean="0"/>
              <a:t>B(L)</a:t>
            </a:r>
            <a:r>
              <a:rPr lang="en-US" sz="2000" dirty="0" err="1" smtClean="0"/>
              <a:t>agging</a:t>
            </a:r>
            <a:r>
              <a:rPr lang="en-US" sz="2000" dirty="0"/>
              <a:t>: </a:t>
            </a:r>
            <a:r>
              <a:rPr lang="en-US" sz="2000" dirty="0" err="1" smtClean="0"/>
              <a:t>blagging.py</a:t>
            </a:r>
            <a:r>
              <a:rPr lang="en-US" sz="2000" dirty="0" smtClean="0"/>
              <a:t>(Balanced </a:t>
            </a:r>
            <a:r>
              <a:rPr lang="en-US" sz="2000" dirty="0"/>
              <a:t>B</a:t>
            </a:r>
            <a:r>
              <a:rPr lang="en-US" sz="2000" dirty="0" smtClean="0"/>
              <a:t>agging</a:t>
            </a:r>
            <a:r>
              <a:rPr lang="en-US" sz="2000" dirty="0"/>
              <a:t>)</a:t>
            </a:r>
            <a:endParaRPr lang="en-US" sz="2000" dirty="0" smtClean="0"/>
          </a:p>
          <a:p>
            <a:pPr lvl="1"/>
            <a:r>
              <a:rPr lang="en-US" sz="2000" dirty="0" smtClean="0"/>
              <a:t>Neural Networks</a:t>
            </a:r>
          </a:p>
          <a:p>
            <a:pPr lvl="1"/>
            <a:r>
              <a:rPr lang="en-US" sz="2000" dirty="0" smtClean="0"/>
              <a:t>Wrapper Method of Feature selection</a:t>
            </a:r>
            <a:endParaRPr lang="en-US" sz="2000" dirty="0"/>
          </a:p>
        </p:txBody>
      </p:sp>
      <p:sp>
        <p:nvSpPr>
          <p:cNvPr id="4" name="Footer Placeholder 3"/>
          <p:cNvSpPr>
            <a:spLocks noGrp="1"/>
          </p:cNvSpPr>
          <p:nvPr>
            <p:ph type="ftr" sz="quarter" idx="11"/>
          </p:nvPr>
        </p:nvSpPr>
        <p:spPr>
          <a:xfrm>
            <a:off x="244641" y="6356350"/>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2096366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Variables</a:t>
            </a:r>
            <a:endParaRPr lang="en-US" dirty="0"/>
          </a:p>
        </p:txBody>
      </p:sp>
      <p:sp>
        <p:nvSpPr>
          <p:cNvPr id="3" name="Vertical Text Placeholder 2"/>
          <p:cNvSpPr>
            <a:spLocks noGrp="1"/>
          </p:cNvSpPr>
          <p:nvPr>
            <p:ph type="body" orient="vert" idx="1"/>
          </p:nvPr>
        </p:nvSpPr>
        <p:spPr>
          <a:xfrm rot="16200000">
            <a:off x="5004053" y="-534772"/>
            <a:ext cx="5188325" cy="7918400"/>
          </a:xfrm>
        </p:spPr>
        <p:txBody>
          <a:bodyPr/>
          <a:lstStyle/>
          <a:p>
            <a:r>
              <a:rPr lang="en-US" dirty="0" smtClean="0"/>
              <a:t>The census data contains 15 variables of three distinct kinds.</a:t>
            </a:r>
          </a:p>
          <a:p>
            <a:pPr lvl="1"/>
            <a:r>
              <a:rPr lang="en-US" dirty="0" smtClean="0"/>
              <a:t>Continuous</a:t>
            </a:r>
          </a:p>
          <a:p>
            <a:pPr lvl="1"/>
            <a:r>
              <a:rPr lang="en-US" dirty="0" smtClean="0"/>
              <a:t>Categorical</a:t>
            </a:r>
          </a:p>
          <a:p>
            <a:pPr lvl="1"/>
            <a:r>
              <a:rPr lang="en-US" dirty="0" smtClean="0"/>
              <a:t>Ordinal</a:t>
            </a:r>
          </a:p>
          <a:p>
            <a:pPr lvl="1"/>
            <a:endParaRPr lang="en-US" dirty="0"/>
          </a:p>
          <a:p>
            <a:pPr lvl="1"/>
            <a:endParaRPr lang="en-US" dirty="0"/>
          </a:p>
          <a:p>
            <a:r>
              <a:rPr lang="en-US" dirty="0" smtClean="0"/>
              <a:t>Education and education_num</a:t>
            </a:r>
          </a:p>
          <a:p>
            <a:pPr lvl="1"/>
            <a:r>
              <a:rPr lang="en-US" dirty="0" smtClean="0"/>
              <a:t>The education_num variable translates the values of education variable into their corresponding integer values. </a:t>
            </a:r>
          </a:p>
          <a:p>
            <a:pPr lvl="1"/>
            <a:r>
              <a:rPr lang="en-US" dirty="0" smtClean="0"/>
              <a:t>We deleted the original variables education and use education_num variable as an ordinal variable. Since it consist of integers whose orders are determined by level education</a:t>
            </a:r>
            <a:endParaRPr lang="en-US" dirty="0"/>
          </a:p>
        </p:txBody>
      </p:sp>
      <p:sp>
        <p:nvSpPr>
          <p:cNvPr id="4" name="Footer Placeholder 3"/>
          <p:cNvSpPr>
            <a:spLocks noGrp="1"/>
          </p:cNvSpPr>
          <p:nvPr>
            <p:ph type="ftr" sz="quarter" idx="11"/>
          </p:nvPr>
        </p:nvSpPr>
        <p:spPr>
          <a:xfrm>
            <a:off x="252919" y="6356349"/>
            <a:ext cx="1946916"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1786408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860815" cy="4601183"/>
          </a:xfrm>
        </p:spPr>
        <p:txBody>
          <a:bodyPr/>
          <a:lstStyle/>
          <a:p>
            <a:r>
              <a:rPr lang="en-US" dirty="0" smtClean="0"/>
              <a:t>Missing Values</a:t>
            </a:r>
            <a:endParaRPr lang="en-US" dirty="0"/>
          </a:p>
        </p:txBody>
      </p:sp>
      <p:sp>
        <p:nvSpPr>
          <p:cNvPr id="3" name="Content Placeholder 2"/>
          <p:cNvSpPr>
            <a:spLocks noGrp="1"/>
          </p:cNvSpPr>
          <p:nvPr>
            <p:ph idx="1"/>
          </p:nvPr>
        </p:nvSpPr>
        <p:spPr>
          <a:xfrm>
            <a:off x="3719143" y="154425"/>
            <a:ext cx="7315200" cy="459725"/>
          </a:xfrm>
        </p:spPr>
        <p:txBody>
          <a:bodyPr/>
          <a:lstStyle/>
          <a:p>
            <a:r>
              <a:rPr lang="en-US" dirty="0" smtClean="0"/>
              <a:t>Missing values and unbalanced data for both training and test data</a:t>
            </a:r>
            <a:endParaRPr lang="en-US" dirty="0"/>
          </a:p>
        </p:txBody>
      </p:sp>
      <p:sp>
        <p:nvSpPr>
          <p:cNvPr id="4" name="Footer Placeholder 3"/>
          <p:cNvSpPr>
            <a:spLocks noGrp="1"/>
          </p:cNvSpPr>
          <p:nvPr>
            <p:ph type="ftr" sz="quarter" idx="11"/>
          </p:nvPr>
        </p:nvSpPr>
        <p:spPr>
          <a:xfrm>
            <a:off x="252919" y="6321207"/>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594170" y="768014"/>
            <a:ext cx="7903286" cy="5588335"/>
          </a:xfrm>
          <a:prstGeom prst="rect">
            <a:avLst/>
          </a:prstGeom>
        </p:spPr>
      </p:pic>
    </p:spTree>
    <p:extLst>
      <p:ext uri="{BB962C8B-B14F-4D97-AF65-F5344CB8AC3E}">
        <p14:creationId xmlns:p14="http://schemas.microsoft.com/office/powerpoint/2010/main" val="1781514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Unbalanced Data</a:t>
            </a:r>
            <a:endParaRPr lang="en-US" dirty="0"/>
          </a:p>
        </p:txBody>
      </p:sp>
      <p:sp>
        <p:nvSpPr>
          <p:cNvPr id="2" name="Footer Placeholder 1"/>
          <p:cNvSpPr>
            <a:spLocks noGrp="1"/>
          </p:cNvSpPr>
          <p:nvPr>
            <p:ph type="ftr" sz="quarter" idx="11"/>
          </p:nvPr>
        </p:nvSpPr>
        <p:spPr>
          <a:xfrm>
            <a:off x="252919" y="6356350"/>
            <a:ext cx="5911517" cy="365125"/>
          </a:xfrm>
        </p:spPr>
        <p:txBody>
          <a:bodyPr/>
          <a:lstStyle/>
          <a:p>
            <a:r>
              <a:rPr lang="en-US" smtClean="0"/>
              <a:t>Fordham University Fall 2017</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extBox 6"/>
          <p:cNvSpPr txBox="1"/>
          <p:nvPr/>
        </p:nvSpPr>
        <p:spPr>
          <a:xfrm>
            <a:off x="4206597" y="327547"/>
            <a:ext cx="6427538" cy="369332"/>
          </a:xfrm>
          <a:prstGeom prst="rect">
            <a:avLst/>
          </a:prstGeom>
          <a:noFill/>
        </p:spPr>
        <p:txBody>
          <a:bodyPr wrap="square" rtlCol="0">
            <a:spAutoFit/>
          </a:bodyPr>
          <a:lstStyle/>
          <a:p>
            <a:r>
              <a:rPr lang="en-US" dirty="0" smtClean="0"/>
              <a:t>Unbalanced Data</a:t>
            </a: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8738" y="972657"/>
            <a:ext cx="7315200" cy="4903161"/>
          </a:xfrm>
        </p:spPr>
      </p:pic>
      <p:sp>
        <p:nvSpPr>
          <p:cNvPr id="10" name="TextBox 9"/>
          <p:cNvSpPr txBox="1"/>
          <p:nvPr/>
        </p:nvSpPr>
        <p:spPr>
          <a:xfrm>
            <a:off x="5513696" y="3239570"/>
            <a:ext cx="1180402" cy="646331"/>
          </a:xfrm>
          <a:prstGeom prst="rect">
            <a:avLst/>
          </a:prstGeom>
          <a:noFill/>
        </p:spPr>
        <p:txBody>
          <a:bodyPr wrap="square" rtlCol="0">
            <a:spAutoFit/>
          </a:bodyPr>
          <a:lstStyle/>
          <a:p>
            <a:r>
              <a:rPr lang="en-US" b="1" dirty="0" smtClean="0">
                <a:solidFill>
                  <a:schemeClr val="bg1"/>
                </a:solidFill>
              </a:rPr>
              <a:t>Negative</a:t>
            </a:r>
          </a:p>
          <a:p>
            <a:r>
              <a:rPr lang="en-US" b="1" dirty="0" smtClean="0">
                <a:solidFill>
                  <a:schemeClr val="bg1"/>
                </a:solidFill>
              </a:rPr>
              <a:t>75.9%</a:t>
            </a:r>
            <a:endParaRPr lang="en-US" b="1" dirty="0">
              <a:solidFill>
                <a:schemeClr val="bg1"/>
              </a:solidFill>
            </a:endParaRPr>
          </a:p>
        </p:txBody>
      </p:sp>
      <p:sp>
        <p:nvSpPr>
          <p:cNvPr id="11" name="TextBox 10"/>
          <p:cNvSpPr txBox="1"/>
          <p:nvPr/>
        </p:nvSpPr>
        <p:spPr>
          <a:xfrm>
            <a:off x="8925637" y="4674743"/>
            <a:ext cx="1009934" cy="646331"/>
          </a:xfrm>
          <a:prstGeom prst="rect">
            <a:avLst/>
          </a:prstGeom>
          <a:noFill/>
        </p:spPr>
        <p:txBody>
          <a:bodyPr wrap="square" rtlCol="0">
            <a:spAutoFit/>
          </a:bodyPr>
          <a:lstStyle/>
          <a:p>
            <a:r>
              <a:rPr lang="en-US" b="1" dirty="0" smtClean="0">
                <a:solidFill>
                  <a:schemeClr val="bg1"/>
                </a:solidFill>
              </a:rPr>
              <a:t>Positive</a:t>
            </a:r>
            <a:endParaRPr lang="en-US" b="1" dirty="0">
              <a:solidFill>
                <a:schemeClr val="bg1"/>
              </a:solidFill>
            </a:endParaRPr>
          </a:p>
          <a:p>
            <a:r>
              <a:rPr lang="en-US" b="1" dirty="0" smtClean="0">
                <a:solidFill>
                  <a:schemeClr val="bg1"/>
                </a:solidFill>
              </a:rPr>
              <a:t>24.1 %</a:t>
            </a:r>
          </a:p>
        </p:txBody>
      </p:sp>
    </p:spTree>
    <p:extLst>
      <p:ext uri="{BB962C8B-B14F-4D97-AF65-F5344CB8AC3E}">
        <p14:creationId xmlns:p14="http://schemas.microsoft.com/office/powerpoint/2010/main" val="364485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7184" y="744397"/>
            <a:ext cx="8682414" cy="5360062"/>
          </a:xfrm>
        </p:spPr>
      </p:pic>
      <p:sp>
        <p:nvSpPr>
          <p:cNvPr id="4" name="Footer Placeholder 3"/>
          <p:cNvSpPr>
            <a:spLocks noGrp="1"/>
          </p:cNvSpPr>
          <p:nvPr>
            <p:ph type="ftr" sz="quarter" idx="11"/>
          </p:nvPr>
        </p:nvSpPr>
        <p:spPr>
          <a:xfrm>
            <a:off x="252919" y="6356349"/>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1668526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Model</a:t>
            </a:r>
            <a:endParaRPr lang="en-US" dirty="0"/>
          </a:p>
        </p:txBody>
      </p:sp>
      <p:sp>
        <p:nvSpPr>
          <p:cNvPr id="3" name="Content Placeholder 2"/>
          <p:cNvSpPr>
            <a:spLocks noGrp="1"/>
          </p:cNvSpPr>
          <p:nvPr>
            <p:ph idx="1"/>
          </p:nvPr>
        </p:nvSpPr>
        <p:spPr>
          <a:xfrm>
            <a:off x="3869268" y="700335"/>
            <a:ext cx="7315200" cy="5120640"/>
          </a:xfrm>
        </p:spPr>
        <p:txBody>
          <a:bodyPr>
            <a:normAutofit lnSpcReduction="10000"/>
          </a:bodyPr>
          <a:lstStyle/>
          <a:p>
            <a:r>
              <a:rPr lang="en-US" dirty="0" smtClean="0"/>
              <a:t>We built and tested three different ensemble classifiers</a:t>
            </a:r>
          </a:p>
          <a:p>
            <a:r>
              <a:rPr lang="en-US" dirty="0" smtClean="0"/>
              <a:t>Each model consisted of different odd-number combinations of the following five classifier algorithms (Supervised Learning)</a:t>
            </a:r>
          </a:p>
          <a:p>
            <a:pPr lvl="1"/>
            <a:r>
              <a:rPr lang="en-US" dirty="0" smtClean="0"/>
              <a:t>K-Nearest Neighbors</a:t>
            </a:r>
          </a:p>
          <a:p>
            <a:pPr lvl="1"/>
            <a:r>
              <a:rPr lang="en-US" dirty="0" smtClean="0"/>
              <a:t>Logistic Regression</a:t>
            </a:r>
          </a:p>
          <a:p>
            <a:pPr lvl="1"/>
            <a:r>
              <a:rPr lang="en-US" dirty="0" smtClean="0"/>
              <a:t>Random Forest</a:t>
            </a:r>
          </a:p>
          <a:p>
            <a:pPr lvl="1"/>
            <a:r>
              <a:rPr lang="en-US" dirty="0" smtClean="0"/>
              <a:t>Support Vector Machines</a:t>
            </a:r>
          </a:p>
          <a:p>
            <a:pPr lvl="1"/>
            <a:r>
              <a:rPr lang="en-US" dirty="0" smtClean="0"/>
              <a:t>Naïve Bayes</a:t>
            </a:r>
          </a:p>
          <a:p>
            <a:pPr marL="182880" lvl="1">
              <a:spcBef>
                <a:spcPts val="1200"/>
              </a:spcBef>
              <a:spcAft>
                <a:spcPts val="0"/>
              </a:spcAft>
            </a:pPr>
            <a:r>
              <a:rPr lang="en-US" dirty="0" smtClean="0"/>
              <a:t>Ensemble A</a:t>
            </a:r>
            <a:r>
              <a:rPr lang="en-US" dirty="0"/>
              <a:t>: K-Nearest </a:t>
            </a:r>
            <a:r>
              <a:rPr lang="en-US" dirty="0" smtClean="0"/>
              <a:t>Neighbors, Random Forest and Logistic Regression</a:t>
            </a:r>
          </a:p>
          <a:p>
            <a:pPr lvl="1"/>
            <a:r>
              <a:rPr lang="en-US" dirty="0"/>
              <a:t>Highest performing models</a:t>
            </a:r>
          </a:p>
          <a:p>
            <a:r>
              <a:rPr lang="en-US" sz="1800" dirty="0"/>
              <a:t>Ensemble B</a:t>
            </a:r>
            <a:r>
              <a:rPr lang="en-US" sz="1800" dirty="0"/>
              <a:t>: K-Nearest Neighbors, </a:t>
            </a:r>
            <a:r>
              <a:rPr lang="en-US" sz="1800" dirty="0"/>
              <a:t>Random </a:t>
            </a:r>
            <a:r>
              <a:rPr lang="en-US" sz="1800" dirty="0" smtClean="0"/>
              <a:t>Forest and Naïve </a:t>
            </a:r>
            <a:r>
              <a:rPr lang="en-US" sz="1800" dirty="0"/>
              <a:t>Bayes</a:t>
            </a:r>
          </a:p>
          <a:p>
            <a:pPr lvl="1"/>
            <a:r>
              <a:rPr lang="en-US" dirty="0"/>
              <a:t>Uncorrelated </a:t>
            </a:r>
          </a:p>
          <a:p>
            <a:r>
              <a:rPr lang="en-US" sz="1800" dirty="0"/>
              <a:t>Ensemble C: All</a:t>
            </a:r>
          </a:p>
          <a:p>
            <a:pPr lvl="1"/>
            <a:r>
              <a:rPr lang="en-US" dirty="0"/>
              <a:t>All 5 : K-Nearest </a:t>
            </a:r>
            <a:r>
              <a:rPr lang="en-US" dirty="0" smtClean="0"/>
              <a:t>Neighbors, Random Forest, Naïve Bayes, SVM and Logistic Regression</a:t>
            </a:r>
            <a:endParaRPr lang="en-US" dirty="0"/>
          </a:p>
        </p:txBody>
      </p:sp>
      <p:sp>
        <p:nvSpPr>
          <p:cNvPr id="4" name="Footer Placeholder 3"/>
          <p:cNvSpPr>
            <a:spLocks noGrp="1"/>
          </p:cNvSpPr>
          <p:nvPr>
            <p:ph type="ftr" sz="quarter" idx="11"/>
          </p:nvPr>
        </p:nvSpPr>
        <p:spPr>
          <a:xfrm>
            <a:off x="244642" y="6340475"/>
            <a:ext cx="5911517" cy="365125"/>
          </a:xfrm>
        </p:spPr>
        <p:txBody>
          <a:bodyPr/>
          <a:lstStyle/>
          <a:p>
            <a:r>
              <a:rPr lang="en-US" dirty="0"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800947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499362" y="2207455"/>
            <a:ext cx="2433542" cy="2554132"/>
          </a:xfrm>
        </p:spPr>
        <p:txBody>
          <a:bodyPr/>
          <a:lstStyle/>
          <a:p>
            <a:r>
              <a:rPr lang="en-US" sz="4000" dirty="0" smtClean="0"/>
              <a:t>Trial Run </a:t>
            </a:r>
            <a:r>
              <a:rPr lang="en-US" dirty="0" smtClean="0"/>
              <a:t/>
            </a:r>
            <a:br>
              <a:rPr lang="en-US" dirty="0" smtClean="0"/>
            </a:br>
            <a:endParaRPr lang="en-US" dirty="0"/>
          </a:p>
        </p:txBody>
      </p:sp>
      <p:sp>
        <p:nvSpPr>
          <p:cNvPr id="3" name="Vertical Text Placeholder 2"/>
          <p:cNvSpPr>
            <a:spLocks noGrp="1"/>
          </p:cNvSpPr>
          <p:nvPr>
            <p:ph type="body" orient="vert" idx="1"/>
          </p:nvPr>
        </p:nvSpPr>
        <p:spPr>
          <a:xfrm rot="16200000">
            <a:off x="5216046" y="-357018"/>
            <a:ext cx="4557311" cy="7728796"/>
          </a:xfrm>
        </p:spPr>
        <p:txBody>
          <a:bodyPr/>
          <a:lstStyle/>
          <a:p>
            <a:r>
              <a:rPr lang="en-US" dirty="0"/>
              <a:t>Processing our data for our ensemble classifier</a:t>
            </a:r>
            <a:endParaRPr lang="en-US" dirty="0" smtClean="0"/>
          </a:p>
          <a:p>
            <a:r>
              <a:rPr lang="en-US" dirty="0" smtClean="0"/>
              <a:t>For our trial run we took the simplest approach to preprocessing</a:t>
            </a:r>
          </a:p>
          <a:p>
            <a:pPr lvl="1"/>
            <a:r>
              <a:rPr lang="en-US" dirty="0" smtClean="0"/>
              <a:t>We dropped all rows containing missing values (DropNA) ; this leads to a reduction of 7.37% of our training data (2399 samples)</a:t>
            </a:r>
          </a:p>
          <a:p>
            <a:pPr lvl="1"/>
            <a:r>
              <a:rPr lang="en-US" dirty="0" smtClean="0"/>
              <a:t>We ignored the unbalanced nature of our data</a:t>
            </a:r>
          </a:p>
          <a:p>
            <a:pPr lvl="1"/>
            <a:r>
              <a:rPr lang="en-US" dirty="0" smtClean="0"/>
              <a:t>We encoded our multiclass variables with dummy encoding</a:t>
            </a:r>
          </a:p>
          <a:p>
            <a:pPr lvl="1"/>
            <a:endParaRPr lang="en-US" dirty="0" smtClean="0"/>
          </a:p>
          <a:p>
            <a:r>
              <a:rPr lang="en-US" dirty="0" smtClean="0"/>
              <a:t>The purpose of our trial run was to unit test our code</a:t>
            </a:r>
          </a:p>
        </p:txBody>
      </p:sp>
      <p:sp>
        <p:nvSpPr>
          <p:cNvPr id="4" name="Footer Placeholder 3"/>
          <p:cNvSpPr>
            <a:spLocks noGrp="1"/>
          </p:cNvSpPr>
          <p:nvPr>
            <p:ph type="ftr" sz="quarter" idx="11"/>
          </p:nvPr>
        </p:nvSpPr>
        <p:spPr>
          <a:xfrm>
            <a:off x="225956" y="6354762"/>
            <a:ext cx="204575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45191968"/>
              </p:ext>
            </p:extLst>
          </p:nvPr>
        </p:nvGraphicFramePr>
        <p:xfrm>
          <a:off x="3874333" y="4071911"/>
          <a:ext cx="7008528" cy="1714124"/>
        </p:xfrm>
        <a:graphic>
          <a:graphicData uri="http://schemas.openxmlformats.org/drawingml/2006/table">
            <a:tbl>
              <a:tblPr>
                <a:tableStyleId>{5C22544A-7EE6-4342-B048-85BDC9FD1C3A}</a:tableStyleId>
              </a:tblPr>
              <a:tblGrid>
                <a:gridCol w="1168088"/>
                <a:gridCol w="1168088"/>
                <a:gridCol w="1168088"/>
                <a:gridCol w="1168088"/>
                <a:gridCol w="1168088"/>
                <a:gridCol w="1168088"/>
              </a:tblGrid>
              <a:tr h="428531">
                <a:tc>
                  <a:txBody>
                    <a:bodyPr/>
                    <a:lstStyle/>
                    <a:p>
                      <a:pPr algn="ctr" fontAlgn="b"/>
                      <a:r>
                        <a:rPr lang="en-US" sz="1800" b="1" u="none" strike="noStrike" dirty="0">
                          <a:effectLst/>
                          <a:latin typeface="+mj-lt"/>
                        </a:rPr>
                        <a:t>Data</a:t>
                      </a:r>
                      <a:endParaRPr lang="en-US" sz="1800" b="1" i="0" u="none" strike="noStrike" dirty="0">
                        <a:solidFill>
                          <a:srgbClr val="000000"/>
                        </a:solidFill>
                        <a:effectLst/>
                        <a:latin typeface="+mj-lt"/>
                      </a:endParaRPr>
                    </a:p>
                  </a:txBody>
                  <a:tcPr marL="6350" marR="6350" marT="6350" marB="0" anchor="ctr"/>
                </a:tc>
                <a:tc>
                  <a:txBody>
                    <a:bodyPr/>
                    <a:lstStyle/>
                    <a:p>
                      <a:pPr algn="ctr" fontAlgn="b"/>
                      <a:r>
                        <a:rPr lang="en-US" sz="1600" b="1" u="none" strike="noStrike">
                          <a:effectLst/>
                          <a:latin typeface="+mj-lt"/>
                        </a:rPr>
                        <a:t>Ensemble</a:t>
                      </a:r>
                      <a:endParaRPr lang="en-US" sz="1600" b="1" i="0" u="none" strike="noStrike">
                        <a:solidFill>
                          <a:srgbClr val="000000"/>
                        </a:solidFill>
                        <a:effectLst/>
                        <a:latin typeface="+mj-lt"/>
                      </a:endParaRPr>
                    </a:p>
                  </a:txBody>
                  <a:tcPr marL="6350" marR="6350" marT="6350" marB="0" anchor="ctr"/>
                </a:tc>
                <a:tc>
                  <a:txBody>
                    <a:bodyPr/>
                    <a:lstStyle/>
                    <a:p>
                      <a:pPr algn="ctr" fontAlgn="b"/>
                      <a:r>
                        <a:rPr lang="en-US" sz="1600" b="1" u="none" strike="noStrike" dirty="0" smtClean="0">
                          <a:effectLst/>
                          <a:latin typeface="+mj-lt"/>
                        </a:rPr>
                        <a:t>Accuracy</a:t>
                      </a:r>
                      <a:endParaRPr lang="en-US" sz="1600" b="1" i="0" u="none" strike="noStrike" dirty="0">
                        <a:solidFill>
                          <a:srgbClr val="000000"/>
                        </a:solidFill>
                        <a:effectLst/>
                        <a:latin typeface="+mj-lt"/>
                      </a:endParaRPr>
                    </a:p>
                  </a:txBody>
                  <a:tcPr marL="6350" marR="6350" marT="6350" marB="0" anchor="ctr"/>
                </a:tc>
                <a:tc>
                  <a:txBody>
                    <a:bodyPr/>
                    <a:lstStyle/>
                    <a:p>
                      <a:pPr algn="ctr" fontAlgn="b"/>
                      <a:r>
                        <a:rPr lang="en-US" sz="1600" b="1" u="none" strike="noStrike" dirty="0" smtClean="0">
                          <a:effectLst/>
                          <a:latin typeface="+mj-lt"/>
                        </a:rPr>
                        <a:t>Precision</a:t>
                      </a:r>
                      <a:endParaRPr lang="en-US" sz="1600" b="1" i="0" u="none" strike="noStrike" dirty="0">
                        <a:solidFill>
                          <a:srgbClr val="000000"/>
                        </a:solidFill>
                        <a:effectLst/>
                        <a:latin typeface="+mj-lt"/>
                      </a:endParaRPr>
                    </a:p>
                  </a:txBody>
                  <a:tcPr marL="6350" marR="6350" marT="6350" marB="0" anchor="ctr"/>
                </a:tc>
                <a:tc>
                  <a:txBody>
                    <a:bodyPr/>
                    <a:lstStyle/>
                    <a:p>
                      <a:pPr algn="ctr" fontAlgn="b"/>
                      <a:r>
                        <a:rPr lang="en-US" sz="1600" b="1" u="none" strike="noStrike" dirty="0" smtClean="0">
                          <a:effectLst/>
                          <a:latin typeface="+mj-lt"/>
                        </a:rPr>
                        <a:t>Recall</a:t>
                      </a:r>
                      <a:endParaRPr lang="en-US" sz="1600" b="1" i="0" u="none" strike="noStrike" dirty="0">
                        <a:solidFill>
                          <a:srgbClr val="000000"/>
                        </a:solidFill>
                        <a:effectLst/>
                        <a:latin typeface="+mj-lt"/>
                      </a:endParaRPr>
                    </a:p>
                  </a:txBody>
                  <a:tcPr marL="6350" marR="6350" marT="6350" marB="0" anchor="ctr"/>
                </a:tc>
                <a:tc>
                  <a:txBody>
                    <a:bodyPr/>
                    <a:lstStyle/>
                    <a:p>
                      <a:pPr algn="ctr" fontAlgn="b"/>
                      <a:r>
                        <a:rPr lang="en-US" sz="1600" b="1" u="none" strike="noStrike" dirty="0" smtClean="0">
                          <a:effectLst/>
                          <a:latin typeface="+mj-lt"/>
                        </a:rPr>
                        <a:t>F1-score</a:t>
                      </a:r>
                      <a:endParaRPr lang="en-US" sz="1600" b="1" i="0" u="none" strike="noStrike" dirty="0">
                        <a:solidFill>
                          <a:srgbClr val="000000"/>
                        </a:solidFill>
                        <a:effectLst/>
                        <a:latin typeface="+mj-lt"/>
                      </a:endParaRPr>
                    </a:p>
                  </a:txBody>
                  <a:tcPr marL="6350" marR="6350" marT="6350" marB="0" anchor="ctr"/>
                </a:tc>
              </a:tr>
              <a:tr h="428531">
                <a:tc>
                  <a:txBody>
                    <a:bodyPr/>
                    <a:lstStyle/>
                    <a:p>
                      <a:pPr algn="ctr" fontAlgn="ctr"/>
                      <a:r>
                        <a:rPr lang="en-US" sz="1600" u="none" strike="noStrike" dirty="0">
                          <a:effectLst/>
                          <a:latin typeface="+mj-lt"/>
                        </a:rPr>
                        <a:t>DropNa</a:t>
                      </a:r>
                      <a:endParaRPr lang="en-US" sz="1600" b="0" i="0" u="none" strike="noStrike" dirty="0">
                        <a:solidFill>
                          <a:srgbClr val="000000"/>
                        </a:solidFill>
                        <a:effectLst/>
                        <a:latin typeface="+mj-lt"/>
                      </a:endParaRPr>
                    </a:p>
                  </a:txBody>
                  <a:tcPr marL="6350" marR="6350" marT="6350" marB="0" anchor="ctr"/>
                </a:tc>
                <a:tc>
                  <a:txBody>
                    <a:bodyPr/>
                    <a:lstStyle/>
                    <a:p>
                      <a:pPr algn="ctr" fontAlgn="ctr"/>
                      <a:r>
                        <a:rPr lang="en-US" sz="1400" u="none" strike="noStrike" dirty="0">
                          <a:effectLst/>
                          <a:latin typeface="+mj-lt"/>
                        </a:rPr>
                        <a:t>A</a:t>
                      </a:r>
                      <a:endParaRPr lang="en-US" sz="1400" b="0" i="0" u="none" strike="noStrike" dirty="0">
                        <a:solidFill>
                          <a:srgbClr val="000000"/>
                        </a:solidFill>
                        <a:effectLst/>
                        <a:latin typeface="+mj-lt"/>
                      </a:endParaRPr>
                    </a:p>
                  </a:txBody>
                  <a:tcPr marL="6350" marR="6350" marT="6350" marB="0" anchor="ctr"/>
                </a:tc>
                <a:tc>
                  <a:txBody>
                    <a:bodyPr/>
                    <a:lstStyle/>
                    <a:p>
                      <a:pPr algn="ctr" fontAlgn="ctr"/>
                      <a:r>
                        <a:rPr lang="mr-IN" sz="1400" u="none" strike="noStrike" dirty="0">
                          <a:effectLst/>
                          <a:latin typeface="+mj-lt"/>
                        </a:rPr>
                        <a:t>86.26%</a:t>
                      </a:r>
                      <a:endParaRPr lang="mr-IN" sz="1400" b="0" i="0" u="none" strike="noStrike" dirty="0">
                        <a:solidFill>
                          <a:srgbClr val="000000"/>
                        </a:solidFill>
                        <a:effectLst/>
                        <a:latin typeface="+mj-lt"/>
                      </a:endParaRPr>
                    </a:p>
                  </a:txBody>
                  <a:tcPr marL="6350" marR="6350" marT="6350" marB="0" anchor="ctr"/>
                </a:tc>
                <a:tc>
                  <a:txBody>
                    <a:bodyPr/>
                    <a:lstStyle/>
                    <a:p>
                      <a:pPr algn="ctr" fontAlgn="ctr"/>
                      <a:r>
                        <a:rPr lang="mr-IN" sz="1400" u="none" strike="noStrike" dirty="0">
                          <a:effectLst/>
                          <a:latin typeface="+mj-lt"/>
                        </a:rPr>
                        <a:t>48.04%</a:t>
                      </a:r>
                      <a:endParaRPr lang="mr-IN" sz="1400" b="0" i="0" u="none" strike="noStrike" dirty="0">
                        <a:solidFill>
                          <a:srgbClr val="000000"/>
                        </a:solidFill>
                        <a:effectLst/>
                        <a:latin typeface="+mj-lt"/>
                      </a:endParaRPr>
                    </a:p>
                  </a:txBody>
                  <a:tcPr marL="6350" marR="6350" marT="6350" marB="0" anchor="ctr"/>
                </a:tc>
                <a:tc>
                  <a:txBody>
                    <a:bodyPr/>
                    <a:lstStyle/>
                    <a:p>
                      <a:pPr algn="ctr" fontAlgn="ctr"/>
                      <a:r>
                        <a:rPr lang="mr-IN" sz="1400" u="none" strike="noStrike">
                          <a:effectLst/>
                          <a:latin typeface="+mj-lt"/>
                        </a:rPr>
                        <a:t>93.69%</a:t>
                      </a:r>
                      <a:endParaRPr lang="mr-IN" sz="1400" b="0" i="0" u="none" strike="noStrike">
                        <a:solidFill>
                          <a:srgbClr val="000000"/>
                        </a:solidFill>
                        <a:effectLst/>
                        <a:latin typeface="+mj-lt"/>
                      </a:endParaRPr>
                    </a:p>
                  </a:txBody>
                  <a:tcPr marL="6350" marR="6350" marT="6350" marB="0" anchor="ctr"/>
                </a:tc>
                <a:tc>
                  <a:txBody>
                    <a:bodyPr/>
                    <a:lstStyle/>
                    <a:p>
                      <a:pPr algn="ctr" fontAlgn="ctr"/>
                      <a:r>
                        <a:rPr lang="mr-IN" sz="1400" u="none" strike="noStrike">
                          <a:effectLst/>
                          <a:latin typeface="+mj-lt"/>
                        </a:rPr>
                        <a:t>63.51%</a:t>
                      </a:r>
                      <a:endParaRPr lang="mr-IN" sz="1400" b="0" i="0" u="none" strike="noStrike">
                        <a:solidFill>
                          <a:srgbClr val="000000"/>
                        </a:solidFill>
                        <a:effectLst/>
                        <a:latin typeface="+mj-lt"/>
                      </a:endParaRPr>
                    </a:p>
                  </a:txBody>
                  <a:tcPr marL="6350" marR="6350" marT="6350" marB="0" anchor="ctr"/>
                </a:tc>
              </a:tr>
              <a:tr h="428531">
                <a:tc>
                  <a:txBody>
                    <a:bodyPr/>
                    <a:lstStyle/>
                    <a:p>
                      <a:pPr algn="ctr" fontAlgn="ctr"/>
                      <a:r>
                        <a:rPr lang="en-US" sz="1600" u="none" strike="noStrike" dirty="0">
                          <a:effectLst/>
                          <a:latin typeface="+mj-lt"/>
                        </a:rPr>
                        <a:t>DropNa</a:t>
                      </a:r>
                      <a:endParaRPr lang="en-US" sz="1600" b="0" i="0" u="none" strike="noStrike" dirty="0">
                        <a:solidFill>
                          <a:srgbClr val="000000"/>
                        </a:solidFill>
                        <a:effectLst/>
                        <a:latin typeface="+mj-lt"/>
                      </a:endParaRPr>
                    </a:p>
                  </a:txBody>
                  <a:tcPr marL="6350" marR="6350" marT="6350" marB="0" anchor="ctr"/>
                </a:tc>
                <a:tc>
                  <a:txBody>
                    <a:bodyPr/>
                    <a:lstStyle/>
                    <a:p>
                      <a:pPr algn="ctr" fontAlgn="ctr"/>
                      <a:r>
                        <a:rPr lang="en-US" sz="1400" u="none" strike="noStrike">
                          <a:effectLst/>
                          <a:latin typeface="+mj-lt"/>
                        </a:rPr>
                        <a:t>B</a:t>
                      </a:r>
                      <a:endParaRPr lang="en-US" sz="1400" b="0" i="0" u="none" strike="noStrike">
                        <a:solidFill>
                          <a:srgbClr val="000000"/>
                        </a:solidFill>
                        <a:effectLst/>
                        <a:latin typeface="+mj-lt"/>
                      </a:endParaRPr>
                    </a:p>
                  </a:txBody>
                  <a:tcPr marL="6350" marR="6350" marT="6350" marB="0" anchor="ctr"/>
                </a:tc>
                <a:tc>
                  <a:txBody>
                    <a:bodyPr/>
                    <a:lstStyle/>
                    <a:p>
                      <a:pPr algn="ctr" fontAlgn="ctr"/>
                      <a:r>
                        <a:rPr lang="mr-IN" sz="1400" u="none" strike="noStrike" dirty="0">
                          <a:effectLst/>
                          <a:latin typeface="+mj-lt"/>
                        </a:rPr>
                        <a:t>86.55%</a:t>
                      </a:r>
                      <a:endParaRPr lang="mr-IN" sz="1400" b="0" i="0" u="none" strike="noStrike" dirty="0">
                        <a:solidFill>
                          <a:srgbClr val="000000"/>
                        </a:solidFill>
                        <a:effectLst/>
                        <a:latin typeface="+mj-lt"/>
                      </a:endParaRPr>
                    </a:p>
                  </a:txBody>
                  <a:tcPr marL="6350" marR="6350" marT="6350" marB="0" anchor="ctr"/>
                </a:tc>
                <a:tc>
                  <a:txBody>
                    <a:bodyPr/>
                    <a:lstStyle/>
                    <a:p>
                      <a:pPr algn="ctr" fontAlgn="ctr"/>
                      <a:r>
                        <a:rPr lang="mr-IN" sz="1400" u="none" strike="noStrike" dirty="0">
                          <a:effectLst/>
                          <a:latin typeface="+mj-lt"/>
                        </a:rPr>
                        <a:t>50.12%</a:t>
                      </a:r>
                      <a:endParaRPr lang="mr-IN" sz="1400" b="0" i="0" u="none" strike="noStrike" dirty="0">
                        <a:solidFill>
                          <a:srgbClr val="000000"/>
                        </a:solidFill>
                        <a:effectLst/>
                        <a:latin typeface="+mj-lt"/>
                      </a:endParaRPr>
                    </a:p>
                  </a:txBody>
                  <a:tcPr marL="6350" marR="6350" marT="6350" marB="0" anchor="ctr"/>
                </a:tc>
                <a:tc>
                  <a:txBody>
                    <a:bodyPr/>
                    <a:lstStyle/>
                    <a:p>
                      <a:pPr algn="ctr" fontAlgn="ctr"/>
                      <a:r>
                        <a:rPr lang="mr-IN" sz="1400" u="none" strike="noStrike" dirty="0">
                          <a:effectLst/>
                          <a:latin typeface="+mj-lt"/>
                        </a:rPr>
                        <a:t>92.32%</a:t>
                      </a:r>
                      <a:endParaRPr lang="mr-IN" sz="1400" b="0" i="0" u="none" strike="noStrike" dirty="0">
                        <a:solidFill>
                          <a:srgbClr val="000000"/>
                        </a:solidFill>
                        <a:effectLst/>
                        <a:latin typeface="+mj-lt"/>
                      </a:endParaRPr>
                    </a:p>
                  </a:txBody>
                  <a:tcPr marL="6350" marR="6350" marT="6350" marB="0" anchor="ctr"/>
                </a:tc>
                <a:tc>
                  <a:txBody>
                    <a:bodyPr/>
                    <a:lstStyle/>
                    <a:p>
                      <a:pPr algn="ctr" fontAlgn="ctr"/>
                      <a:r>
                        <a:rPr lang="mr-IN" sz="1400" u="none" strike="noStrike" dirty="0">
                          <a:effectLst/>
                          <a:latin typeface="+mj-lt"/>
                        </a:rPr>
                        <a:t>64.97%</a:t>
                      </a:r>
                      <a:endParaRPr lang="mr-IN" sz="1400" b="0" i="0" u="none" strike="noStrike" dirty="0">
                        <a:solidFill>
                          <a:srgbClr val="000000"/>
                        </a:solidFill>
                        <a:effectLst/>
                        <a:latin typeface="+mj-lt"/>
                      </a:endParaRPr>
                    </a:p>
                  </a:txBody>
                  <a:tcPr marL="6350" marR="6350" marT="6350" marB="0" anchor="ctr"/>
                </a:tc>
              </a:tr>
              <a:tr h="428531">
                <a:tc>
                  <a:txBody>
                    <a:bodyPr/>
                    <a:lstStyle/>
                    <a:p>
                      <a:pPr algn="ctr" fontAlgn="ctr"/>
                      <a:r>
                        <a:rPr lang="en-US" sz="1600" u="none" strike="noStrike" dirty="0">
                          <a:effectLst/>
                          <a:latin typeface="+mj-lt"/>
                        </a:rPr>
                        <a:t>DropNa</a:t>
                      </a:r>
                      <a:endParaRPr lang="en-US" sz="1600" b="0" i="0" u="none" strike="noStrike" dirty="0">
                        <a:solidFill>
                          <a:srgbClr val="000000"/>
                        </a:solidFill>
                        <a:effectLst/>
                        <a:latin typeface="+mj-lt"/>
                      </a:endParaRPr>
                    </a:p>
                  </a:txBody>
                  <a:tcPr marL="6350" marR="6350" marT="6350" marB="0" anchor="ctr"/>
                </a:tc>
                <a:tc>
                  <a:txBody>
                    <a:bodyPr/>
                    <a:lstStyle/>
                    <a:p>
                      <a:pPr algn="ctr" fontAlgn="ctr"/>
                      <a:r>
                        <a:rPr lang="en-US" sz="1400" u="none" strike="noStrike">
                          <a:effectLst/>
                          <a:latin typeface="+mj-lt"/>
                        </a:rPr>
                        <a:t>C</a:t>
                      </a:r>
                      <a:endParaRPr lang="en-US" sz="1400" b="0" i="0" u="none" strike="noStrike">
                        <a:solidFill>
                          <a:srgbClr val="000000"/>
                        </a:solidFill>
                        <a:effectLst/>
                        <a:latin typeface="+mj-lt"/>
                      </a:endParaRPr>
                    </a:p>
                  </a:txBody>
                  <a:tcPr marL="6350" marR="6350" marT="6350" marB="0" anchor="ctr"/>
                </a:tc>
                <a:tc>
                  <a:txBody>
                    <a:bodyPr/>
                    <a:lstStyle/>
                    <a:p>
                      <a:pPr algn="ctr" fontAlgn="ctr"/>
                      <a:r>
                        <a:rPr lang="mr-IN" sz="1400" u="none" strike="noStrike">
                          <a:effectLst/>
                          <a:latin typeface="+mj-lt"/>
                        </a:rPr>
                        <a:t>86.31%</a:t>
                      </a:r>
                      <a:endParaRPr lang="mr-IN" sz="1400" b="0" i="0" u="none" strike="noStrike">
                        <a:solidFill>
                          <a:srgbClr val="000000"/>
                        </a:solidFill>
                        <a:effectLst/>
                        <a:latin typeface="+mj-lt"/>
                      </a:endParaRPr>
                    </a:p>
                  </a:txBody>
                  <a:tcPr marL="6350" marR="6350" marT="6350" marB="0" anchor="ctr"/>
                </a:tc>
                <a:tc>
                  <a:txBody>
                    <a:bodyPr/>
                    <a:lstStyle/>
                    <a:p>
                      <a:pPr algn="ctr" fontAlgn="ctr"/>
                      <a:r>
                        <a:rPr lang="mr-IN" sz="1400" u="none" strike="noStrike" dirty="0">
                          <a:effectLst/>
                          <a:latin typeface="+mj-lt"/>
                        </a:rPr>
                        <a:t>48.14%</a:t>
                      </a:r>
                      <a:endParaRPr lang="mr-IN" sz="1400" b="0" i="0" u="none" strike="noStrike" dirty="0">
                        <a:solidFill>
                          <a:srgbClr val="000000"/>
                        </a:solidFill>
                        <a:effectLst/>
                        <a:latin typeface="+mj-lt"/>
                      </a:endParaRPr>
                    </a:p>
                  </a:txBody>
                  <a:tcPr marL="6350" marR="6350" marT="6350" marB="0" anchor="ctr"/>
                </a:tc>
                <a:tc>
                  <a:txBody>
                    <a:bodyPr/>
                    <a:lstStyle/>
                    <a:p>
                      <a:pPr algn="ctr" fontAlgn="ctr"/>
                      <a:r>
                        <a:rPr lang="mr-IN" sz="1400" u="none" strike="noStrike" dirty="0">
                          <a:effectLst/>
                          <a:latin typeface="+mj-lt"/>
                        </a:rPr>
                        <a:t>93.87%</a:t>
                      </a:r>
                      <a:endParaRPr lang="mr-IN" sz="1400" b="0" i="0" u="none" strike="noStrike" dirty="0">
                        <a:solidFill>
                          <a:srgbClr val="000000"/>
                        </a:solidFill>
                        <a:effectLst/>
                        <a:latin typeface="+mj-lt"/>
                      </a:endParaRPr>
                    </a:p>
                  </a:txBody>
                  <a:tcPr marL="6350" marR="6350" marT="6350" marB="0" anchor="ctr"/>
                </a:tc>
                <a:tc>
                  <a:txBody>
                    <a:bodyPr/>
                    <a:lstStyle/>
                    <a:p>
                      <a:pPr algn="ctr" fontAlgn="ctr"/>
                      <a:r>
                        <a:rPr lang="mr-IN" sz="1400" u="none" strike="noStrike" dirty="0">
                          <a:effectLst/>
                          <a:latin typeface="+mj-lt"/>
                        </a:rPr>
                        <a:t>63.64%</a:t>
                      </a:r>
                      <a:endParaRPr lang="mr-IN" sz="1400" b="0" i="0" u="none" strike="noStrike" dirty="0">
                        <a:solidFill>
                          <a:srgbClr val="000000"/>
                        </a:solidFill>
                        <a:effectLst/>
                        <a:latin typeface="+mj-lt"/>
                      </a:endParaRPr>
                    </a:p>
                  </a:txBody>
                  <a:tcPr marL="6350" marR="6350" marT="6350" marB="0" anchor="ctr"/>
                </a:tc>
              </a:tr>
            </a:tbl>
          </a:graphicData>
        </a:graphic>
      </p:graphicFrame>
    </p:spTree>
    <p:extLst>
      <p:ext uri="{BB962C8B-B14F-4D97-AF65-F5344CB8AC3E}">
        <p14:creationId xmlns:p14="http://schemas.microsoft.com/office/powerpoint/2010/main" val="1404588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677333" y="2298700"/>
            <a:ext cx="1456266" cy="2260600"/>
          </a:xfrm>
        </p:spPr>
        <p:txBody>
          <a:bodyPr/>
          <a:lstStyle/>
          <a:p>
            <a:r>
              <a:rPr lang="en-US" dirty="0" smtClean="0"/>
              <a:t>Encoding</a:t>
            </a:r>
            <a:endParaRPr lang="en-US" dirty="0"/>
          </a:p>
        </p:txBody>
      </p:sp>
      <p:sp>
        <p:nvSpPr>
          <p:cNvPr id="3" name="Vertical Text Placeholder 2"/>
          <p:cNvSpPr>
            <a:spLocks noGrp="1"/>
          </p:cNvSpPr>
          <p:nvPr>
            <p:ph type="body" orient="vert" idx="1"/>
          </p:nvPr>
        </p:nvSpPr>
        <p:spPr>
          <a:xfrm rot="16200000">
            <a:off x="5112089" y="-374310"/>
            <a:ext cx="5210557" cy="7696197"/>
          </a:xfrm>
        </p:spPr>
        <p:txBody>
          <a:bodyPr>
            <a:normAutofit/>
          </a:bodyPr>
          <a:lstStyle/>
          <a:p>
            <a:endParaRPr lang="en-US" sz="2400" dirty="0"/>
          </a:p>
          <a:p>
            <a:r>
              <a:rPr lang="en-US" sz="2400" dirty="0" smtClean="0"/>
              <a:t>We use built-in </a:t>
            </a:r>
            <a:r>
              <a:rPr lang="en-US" sz="2400" dirty="0"/>
              <a:t>python package "</a:t>
            </a:r>
            <a:r>
              <a:rPr lang="en-US" sz="2400" b="1" dirty="0" err="1"/>
              <a:t>CategoryEncoders</a:t>
            </a:r>
            <a:r>
              <a:rPr lang="en-US" sz="2400" dirty="0"/>
              <a:t>", which provides different techniques to encode the categorical data </a:t>
            </a:r>
            <a:endParaRPr lang="en-US" sz="2400" dirty="0" smtClean="0"/>
          </a:p>
          <a:p>
            <a:pPr lvl="1"/>
            <a:r>
              <a:rPr lang="en-US" sz="2000" dirty="0" smtClean="0"/>
              <a:t>One-Hot</a:t>
            </a:r>
            <a:r>
              <a:rPr lang="en-US" sz="2000" dirty="0"/>
              <a:t>, Ordinal, Binary, Backward Difference, </a:t>
            </a:r>
            <a:r>
              <a:rPr lang="en-US" sz="2000" dirty="0" err="1"/>
              <a:t>BaseN</a:t>
            </a:r>
            <a:r>
              <a:rPr lang="en-US" sz="2000" dirty="0"/>
              <a:t>, Hashing, </a:t>
            </a:r>
            <a:r>
              <a:rPr lang="en-US" sz="2000" dirty="0" err="1"/>
              <a:t>Helmert</a:t>
            </a:r>
            <a:r>
              <a:rPr lang="en-US" sz="2000" dirty="0"/>
              <a:t>, Leave-One-Out, Polynomial, Sum encoding and default dummy encoding</a:t>
            </a:r>
            <a:r>
              <a:rPr lang="en-US" sz="2000" dirty="0" smtClean="0"/>
              <a:t>.</a:t>
            </a:r>
          </a:p>
          <a:p>
            <a:endParaRPr lang="en-US" sz="2200" dirty="0" smtClean="0"/>
          </a:p>
          <a:p>
            <a:r>
              <a:rPr lang="en-US" sz="2200" dirty="0" smtClean="0"/>
              <a:t>We </a:t>
            </a:r>
            <a:r>
              <a:rPr lang="en-US" sz="2200" dirty="0"/>
              <a:t>then used the encoded data to run logistic classifier with cross validation to measure the encoding technique impact</a:t>
            </a:r>
            <a:endParaRPr lang="en-US" sz="2200" dirty="0"/>
          </a:p>
        </p:txBody>
      </p:sp>
      <p:sp>
        <p:nvSpPr>
          <p:cNvPr id="4" name="Footer Placeholder 3"/>
          <p:cNvSpPr>
            <a:spLocks noGrp="1"/>
          </p:cNvSpPr>
          <p:nvPr>
            <p:ph type="ftr" sz="quarter" idx="11"/>
          </p:nvPr>
        </p:nvSpPr>
        <p:spPr>
          <a:xfrm>
            <a:off x="275166" y="6346406"/>
            <a:ext cx="5911517" cy="365125"/>
          </a:xfrm>
        </p:spPr>
        <p:txBody>
          <a:bodyPr/>
          <a:lstStyle/>
          <a:p>
            <a:r>
              <a:rPr lang="en-US" smtClean="0"/>
              <a:t>Fordham University Fall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601560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9167</TotalTime>
  <Words>944</Words>
  <Application>Microsoft Macintosh PowerPoint</Application>
  <PresentationFormat>Widescreen</PresentationFormat>
  <Paragraphs>329</Paragraphs>
  <Slides>22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Bangla MN</vt:lpstr>
      <vt:lpstr>Calibri</vt:lpstr>
      <vt:lpstr>Corbel</vt:lpstr>
      <vt:lpstr>Mangal</vt:lpstr>
      <vt:lpstr>Times New Roman</vt:lpstr>
      <vt:lpstr>Wingdings 2</vt:lpstr>
      <vt:lpstr>Frame</vt:lpstr>
      <vt:lpstr>Prediction of Adult Income  CISC 6930:Data Mining</vt:lpstr>
      <vt:lpstr>Preliminary Exploration</vt:lpstr>
      <vt:lpstr>Types of Variables</vt:lpstr>
      <vt:lpstr>Missing Values</vt:lpstr>
      <vt:lpstr>Unbalanced Data</vt:lpstr>
      <vt:lpstr>Correlation </vt:lpstr>
      <vt:lpstr>Ensemble Model</vt:lpstr>
      <vt:lpstr>Trial Run  </vt:lpstr>
      <vt:lpstr>Encoding</vt:lpstr>
      <vt:lpstr>Imputation</vt:lpstr>
      <vt:lpstr>PowerPoint Presentation</vt:lpstr>
      <vt:lpstr>Bagging  and Normalization</vt:lpstr>
      <vt:lpstr>Before Normalization</vt:lpstr>
      <vt:lpstr>After Normalization</vt:lpstr>
      <vt:lpstr>Parameter Optimization</vt:lpstr>
      <vt:lpstr>PowerPoint Presentation</vt:lpstr>
      <vt:lpstr>Feature Selection</vt:lpstr>
      <vt:lpstr>Result table after performing Feature Selection </vt:lpstr>
      <vt:lpstr>Feature Selection</vt:lpstr>
      <vt:lpstr>PowerPoint Presentation</vt:lpstr>
      <vt:lpstr>Optimal Algorithm</vt:lpstr>
      <vt:lpstr>Future Recommendation and Q &amp; A</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Adult Income CISC 6930:Data Mining</dc:title>
  <dc:creator>Rohini Mandge</dc:creator>
  <cp:lastModifiedBy>Rohini Mandge</cp:lastModifiedBy>
  <cp:revision>104</cp:revision>
  <dcterms:created xsi:type="dcterms:W3CDTF">2017-12-01T14:59:20Z</dcterms:created>
  <dcterms:modified xsi:type="dcterms:W3CDTF">2017-12-07T23:46:46Z</dcterms:modified>
</cp:coreProperties>
</file>