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5"/>
  </p:notesMasterIdLst>
  <p:sldIdLst>
    <p:sldId id="256" r:id="rId2"/>
    <p:sldId id="269" r:id="rId3"/>
    <p:sldId id="277" r:id="rId4"/>
    <p:sldId id="258" r:id="rId5"/>
    <p:sldId id="265" r:id="rId6"/>
    <p:sldId id="270" r:id="rId7"/>
    <p:sldId id="267" r:id="rId8"/>
    <p:sldId id="257" r:id="rId9"/>
    <p:sldId id="280" r:id="rId10"/>
    <p:sldId id="259" r:id="rId11"/>
    <p:sldId id="266" r:id="rId12"/>
    <p:sldId id="268" r:id="rId13"/>
    <p:sldId id="271" r:id="rId14"/>
    <p:sldId id="272" r:id="rId15"/>
    <p:sldId id="278" r:id="rId16"/>
    <p:sldId id="261" r:id="rId17"/>
    <p:sldId id="273" r:id="rId18"/>
    <p:sldId id="262" r:id="rId19"/>
    <p:sldId id="275" r:id="rId20"/>
    <p:sldId id="276" r:id="rId21"/>
    <p:sldId id="274" r:id="rId22"/>
    <p:sldId id="263"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1" clrIdx="0">
    <p:extLst/>
  </p:cmAuthor>
  <p:cmAuthor id="2" name="Rohini Mandge" initials="RM [2]" lastIdx="1" clrIdx="1">
    <p:extLst/>
  </p:cmAuthor>
  <p:cmAuthor id="3" name="Rohini Mandge" initials="RM [3]" lastIdx="1" clrIdx="2">
    <p:extLst/>
  </p:cmAuthor>
  <p:cmAuthor id="4" name="Rohini Mandge" initials="RM [4]" lastIdx="1" clrIdx="3">
    <p:extLst/>
  </p:cmAuthor>
  <p:cmAuthor id="5" name="Rohini Mandge" initials="RM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166"/>
  </p:normalViewPr>
  <p:slideViewPr>
    <p:cSldViewPr snapToGrid="0" snapToObjects="1">
      <p:cViewPr varScale="1">
        <p:scale>
          <a:sx n="86" d="100"/>
          <a:sy n="8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F8EB-D0A8-824B-AD80-5EFFD5140DBD}"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1F22E-58C8-D54F-8619-B8A4AEEC0AFC}" type="slidenum">
              <a:rPr lang="en-US" smtClean="0"/>
              <a:t>‹#›</a:t>
            </a:fld>
            <a:endParaRPr lang="en-US"/>
          </a:p>
        </p:txBody>
      </p:sp>
    </p:spTree>
    <p:extLst>
      <p:ext uri="{BB962C8B-B14F-4D97-AF65-F5344CB8AC3E}">
        <p14:creationId xmlns:p14="http://schemas.microsoft.com/office/powerpoint/2010/main" val="3987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a:t>
            </a:fld>
            <a:endParaRPr lang="en-US"/>
          </a:p>
        </p:txBody>
      </p:sp>
    </p:spTree>
    <p:extLst>
      <p:ext uri="{BB962C8B-B14F-4D97-AF65-F5344CB8AC3E}">
        <p14:creationId xmlns:p14="http://schemas.microsoft.com/office/powerpoint/2010/main" val="18417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3</a:t>
            </a:fld>
            <a:endParaRPr lang="en-US"/>
          </a:p>
        </p:txBody>
      </p:sp>
    </p:spTree>
    <p:extLst>
      <p:ext uri="{BB962C8B-B14F-4D97-AF65-F5344CB8AC3E}">
        <p14:creationId xmlns:p14="http://schemas.microsoft.com/office/powerpoint/2010/main" val="1942894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charset="0"/>
              <a:buChar char="•"/>
            </a:pPr>
            <a:r>
              <a:rPr lang="en-US" b="0" i="0" dirty="0" smtClean="0">
                <a:solidFill>
                  <a:srgbClr val="333333"/>
                </a:solidFill>
                <a:effectLst/>
                <a:latin typeface="Georgia" charset="0"/>
              </a:rPr>
              <a:t>Missing completely at random (MCAR)</a:t>
            </a:r>
          </a:p>
          <a:p>
            <a:pPr algn="l" fontAlgn="base">
              <a:buFont typeface="Arial" charset="0"/>
              <a:buChar char="•"/>
            </a:pPr>
            <a:r>
              <a:rPr lang="en-US" b="0" i="0" dirty="0" smtClean="0">
                <a:solidFill>
                  <a:srgbClr val="333333"/>
                </a:solidFill>
                <a:effectLst/>
                <a:latin typeface="Georgia" charset="0"/>
              </a:rPr>
              <a:t>Missing at random (MAR)</a:t>
            </a:r>
          </a:p>
          <a:p>
            <a:pPr algn="l" fontAlgn="base">
              <a:buFont typeface="Arial" charset="0"/>
              <a:buChar char="•"/>
            </a:pPr>
            <a:r>
              <a:rPr lang="en-US" b="0" i="0" dirty="0" smtClean="0">
                <a:solidFill>
                  <a:srgbClr val="333333"/>
                </a:solidFill>
                <a:effectLst/>
                <a:latin typeface="Georgia" charset="0"/>
              </a:rPr>
              <a:t>Not missing at random (NMAR)</a:t>
            </a:r>
            <a:endParaRPr lang="en-US" b="0" i="0" dirty="0">
              <a:solidFill>
                <a:srgbClr val="333333"/>
              </a:solidFill>
              <a:effectLst/>
              <a:latin typeface="Georgia" charset="0"/>
            </a:endParaRPr>
          </a:p>
        </p:txBody>
      </p:sp>
      <p:sp>
        <p:nvSpPr>
          <p:cNvPr id="4" name="Slide Number Placeholder 3"/>
          <p:cNvSpPr>
            <a:spLocks noGrp="1"/>
          </p:cNvSpPr>
          <p:nvPr>
            <p:ph type="sldNum" sz="quarter" idx="10"/>
          </p:nvPr>
        </p:nvSpPr>
        <p:spPr/>
        <p:txBody>
          <a:bodyPr/>
          <a:lstStyle/>
          <a:p>
            <a:fld id="{25D1F22E-58C8-D54F-8619-B8A4AEEC0AFC}" type="slidenum">
              <a:rPr lang="en-US" smtClean="0"/>
              <a:t>4</a:t>
            </a:fld>
            <a:endParaRPr lang="en-US"/>
          </a:p>
        </p:txBody>
      </p:sp>
    </p:spTree>
    <p:extLst>
      <p:ext uri="{BB962C8B-B14F-4D97-AF65-F5344CB8AC3E}">
        <p14:creationId xmlns:p14="http://schemas.microsoft.com/office/powerpoint/2010/main" val="181451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5</a:t>
            </a:fld>
            <a:endParaRPr lang="en-US"/>
          </a:p>
        </p:txBody>
      </p:sp>
    </p:spTree>
    <p:extLst>
      <p:ext uri="{BB962C8B-B14F-4D97-AF65-F5344CB8AC3E}">
        <p14:creationId xmlns:p14="http://schemas.microsoft.com/office/powerpoint/2010/main" val="1649046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a:t>
            </a:r>
            <a:r>
              <a:rPr lang="en-US" baseline="0" dirty="0"/>
              <a:t> measures the relationship between two variables. If two variables are highly correlated they kind of explain each other to the point that one variable can predict value of another variable. Lower triangle of correlation matrix.</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6</a:t>
            </a:fld>
            <a:endParaRPr lang="en-US"/>
          </a:p>
        </p:txBody>
      </p:sp>
    </p:spTree>
    <p:extLst>
      <p:ext uri="{BB962C8B-B14F-4D97-AF65-F5344CB8AC3E}">
        <p14:creationId xmlns:p14="http://schemas.microsoft.com/office/powerpoint/2010/main" val="202748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8</a:t>
            </a:fld>
            <a:endParaRPr lang="en-US"/>
          </a:p>
        </p:txBody>
      </p:sp>
    </p:spTree>
    <p:extLst>
      <p:ext uri="{BB962C8B-B14F-4D97-AF65-F5344CB8AC3E}">
        <p14:creationId xmlns:p14="http://schemas.microsoft.com/office/powerpoint/2010/main" val="142468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11</a:t>
            </a:fld>
            <a:endParaRPr lang="en-US"/>
          </a:p>
        </p:txBody>
      </p:sp>
    </p:spTree>
    <p:extLst>
      <p:ext uri="{BB962C8B-B14F-4D97-AF65-F5344CB8AC3E}">
        <p14:creationId xmlns:p14="http://schemas.microsoft.com/office/powerpoint/2010/main" val="42731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a:t>
            </a:r>
            <a:r>
              <a:rPr lang="en-US" baseline="0" dirty="0"/>
              <a:t> chart</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15</a:t>
            </a:fld>
            <a:endParaRPr lang="en-US"/>
          </a:p>
        </p:txBody>
      </p:sp>
    </p:spTree>
    <p:extLst>
      <p:ext uri="{BB962C8B-B14F-4D97-AF65-F5344CB8AC3E}">
        <p14:creationId xmlns:p14="http://schemas.microsoft.com/office/powerpoint/2010/main" val="854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CC07DC-442E-074A-9951-328A555C6F7B}" type="datetime1">
              <a:rPr lang="en-US" smtClean="0"/>
              <a:t>12/8/17</a:t>
            </a:fld>
            <a:endParaRPr lang="en-US" dirty="0"/>
          </a:p>
        </p:txBody>
      </p:sp>
      <p:sp>
        <p:nvSpPr>
          <p:cNvPr id="5" name="Footer Placeholder 4"/>
          <p:cNvSpPr>
            <a:spLocks noGrp="1"/>
          </p:cNvSpPr>
          <p:nvPr>
            <p:ph type="ftr" sz="quarter" idx="11"/>
          </p:nvPr>
        </p:nvSpPr>
        <p:spPr/>
        <p:txBody>
          <a:bodyPr/>
          <a:lstStyle/>
          <a:p>
            <a:r>
              <a:rPr lang="en-US"/>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0B673-5298-C444-B8D3-EB63BBDC1B19}" type="datetime1">
              <a:rPr lang="en-US" smtClean="0"/>
              <a:t>12/8/17</a:t>
            </a:fld>
            <a:endParaRPr lang="en-US" dirty="0"/>
          </a:p>
        </p:txBody>
      </p:sp>
      <p:sp>
        <p:nvSpPr>
          <p:cNvPr id="8" name="Footer Placeholder 7"/>
          <p:cNvSpPr>
            <a:spLocks noGrp="1"/>
          </p:cNvSpPr>
          <p:nvPr>
            <p:ph type="ftr" sz="quarter" idx="11"/>
          </p:nvPr>
        </p:nvSpPr>
        <p:spPr/>
        <p:txBody>
          <a:bodyPr/>
          <a:lstStyle/>
          <a:p>
            <a:r>
              <a:rPr lang="en-US"/>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3D771-4F42-8545-A851-6EFEF2DDD55F}" type="datetime1">
              <a:rPr lang="en-US" smtClean="0"/>
              <a:t>12/8/17</a:t>
            </a:fld>
            <a:endParaRPr lang="en-US" dirty="0"/>
          </a:p>
        </p:txBody>
      </p:sp>
      <p:sp>
        <p:nvSpPr>
          <p:cNvPr id="8" name="Footer Placeholder 7"/>
          <p:cNvSpPr>
            <a:spLocks noGrp="1"/>
          </p:cNvSpPr>
          <p:nvPr>
            <p:ph type="ftr" sz="quarter" idx="11"/>
          </p:nvPr>
        </p:nvSpPr>
        <p:spPr/>
        <p:txBody>
          <a:bodyPr/>
          <a:lstStyle/>
          <a:p>
            <a:r>
              <a:rPr lang="en-US"/>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76165-2C79-654D-A63C-E260DA3434B1}" type="datetime1">
              <a:rPr lang="en-US" smtClean="0"/>
              <a:t>12/8/17</a:t>
            </a:fld>
            <a:endParaRPr lang="en-US" dirty="0"/>
          </a:p>
        </p:txBody>
      </p:sp>
      <p:sp>
        <p:nvSpPr>
          <p:cNvPr id="5" name="Footer Placeholder 4"/>
          <p:cNvSpPr>
            <a:spLocks noGrp="1"/>
          </p:cNvSpPr>
          <p:nvPr>
            <p:ph type="ftr" sz="quarter" idx="11"/>
          </p:nvPr>
        </p:nvSpPr>
        <p:spPr/>
        <p:txBody>
          <a:bodyPr/>
          <a:lstStyle/>
          <a:p>
            <a:r>
              <a:rPr lang="en-US"/>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25C63-42AD-7F49-8F7E-22421DCCBE97}" type="datetime1">
              <a:rPr lang="en-US" smtClean="0"/>
              <a:t>12/8/17</a:t>
            </a:fld>
            <a:endParaRPr lang="en-US" dirty="0"/>
          </a:p>
        </p:txBody>
      </p:sp>
      <p:sp>
        <p:nvSpPr>
          <p:cNvPr id="5" name="Footer Placeholder 4"/>
          <p:cNvSpPr>
            <a:spLocks noGrp="1"/>
          </p:cNvSpPr>
          <p:nvPr>
            <p:ph type="ftr" sz="quarter" idx="11"/>
          </p:nvPr>
        </p:nvSpPr>
        <p:spPr/>
        <p:txBody>
          <a:bodyPr/>
          <a:lstStyle/>
          <a:p>
            <a:r>
              <a:rPr lang="en-US"/>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861C0F3-9AB7-3048-B087-AF3B02DFE020}" type="datetime1">
              <a:rPr lang="en-US" smtClean="0"/>
              <a:t>12/8/17</a:t>
            </a:fld>
            <a:endParaRPr lang="en-US" dirty="0"/>
          </a:p>
        </p:txBody>
      </p:sp>
      <p:sp>
        <p:nvSpPr>
          <p:cNvPr id="9" name="Footer Placeholder 8"/>
          <p:cNvSpPr>
            <a:spLocks noGrp="1"/>
          </p:cNvSpPr>
          <p:nvPr>
            <p:ph type="ftr" sz="quarter" idx="11"/>
          </p:nvPr>
        </p:nvSpPr>
        <p:spPr/>
        <p:txBody>
          <a:bodyPr/>
          <a:lstStyle/>
          <a:p>
            <a:r>
              <a:rPr lang="en-US"/>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53E6BC2-4BC8-FA45-AA7C-3AC6399DC8D6}" type="datetime1">
              <a:rPr lang="en-US" smtClean="0"/>
              <a:t>12/8/17</a:t>
            </a:fld>
            <a:endParaRPr lang="en-US" dirty="0"/>
          </a:p>
        </p:txBody>
      </p:sp>
      <p:sp>
        <p:nvSpPr>
          <p:cNvPr id="11" name="Footer Placeholder 10"/>
          <p:cNvSpPr>
            <a:spLocks noGrp="1"/>
          </p:cNvSpPr>
          <p:nvPr>
            <p:ph type="ftr" sz="quarter" idx="11"/>
          </p:nvPr>
        </p:nvSpPr>
        <p:spPr/>
        <p:txBody>
          <a:bodyPr/>
          <a:lstStyle/>
          <a:p>
            <a:r>
              <a:rPr lang="en-US"/>
              <a:t>Fordham University Fall 2017</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87321F6-AF10-1C4C-BD63-FC9F1A387D9E}" type="datetime1">
              <a:rPr lang="en-US" smtClean="0"/>
              <a:t>12/8/17</a:t>
            </a:fld>
            <a:endParaRPr lang="en-US" dirty="0"/>
          </a:p>
        </p:txBody>
      </p:sp>
      <p:sp>
        <p:nvSpPr>
          <p:cNvPr id="7" name="Footer Placeholder 6"/>
          <p:cNvSpPr>
            <a:spLocks noGrp="1"/>
          </p:cNvSpPr>
          <p:nvPr>
            <p:ph type="ftr" sz="quarter" idx="11"/>
          </p:nvPr>
        </p:nvSpPr>
        <p:spPr/>
        <p:txBody>
          <a:bodyPr/>
          <a:lstStyle/>
          <a:p>
            <a:r>
              <a:rPr lang="en-US"/>
              <a:t>Fordham University Fall 2017</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7A1B51-E9AB-BE47-8A9F-804169856AF9}" type="datetime1">
              <a:rPr lang="en-US" smtClean="0"/>
              <a:t>12/8/17</a:t>
            </a:fld>
            <a:endParaRPr lang="en-US" dirty="0"/>
          </a:p>
        </p:txBody>
      </p:sp>
      <p:sp>
        <p:nvSpPr>
          <p:cNvPr id="6" name="Footer Placeholder 5"/>
          <p:cNvSpPr>
            <a:spLocks noGrp="1"/>
          </p:cNvSpPr>
          <p:nvPr>
            <p:ph type="ftr" sz="quarter" idx="11"/>
          </p:nvPr>
        </p:nvSpPr>
        <p:spPr/>
        <p:txBody>
          <a:bodyPr/>
          <a:lstStyle/>
          <a:p>
            <a:r>
              <a:rPr lang="en-US"/>
              <a:t>Fordham University Fall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ABF73C2-83C8-E04C-98B9-F0F70A4AF51B}" type="datetime1">
              <a:rPr lang="en-US" smtClean="0"/>
              <a:t>12/8/17</a:t>
            </a:fld>
            <a:endParaRPr lang="en-US" dirty="0"/>
          </a:p>
        </p:txBody>
      </p:sp>
      <p:sp>
        <p:nvSpPr>
          <p:cNvPr id="9" name="Footer Placeholder 8"/>
          <p:cNvSpPr>
            <a:spLocks noGrp="1"/>
          </p:cNvSpPr>
          <p:nvPr>
            <p:ph type="ftr" sz="quarter" idx="11"/>
          </p:nvPr>
        </p:nvSpPr>
        <p:spPr/>
        <p:txBody>
          <a:bodyPr/>
          <a:lstStyle/>
          <a:p>
            <a:r>
              <a:rPr lang="en-US"/>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B518815-B3A1-C14E-B0EC-14959AE88070}" type="datetime1">
              <a:rPr lang="en-US" smtClean="0"/>
              <a:t>12/8/17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80830D4-2691-654C-A119-A7405DDF55C5}" type="datetime1">
              <a:rPr lang="en-US" smtClean="0"/>
              <a:t>12/8/17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Fordham University Fall 2017</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081009"/>
            <a:ext cx="7315200" cy="3255264"/>
          </a:xfrm>
        </p:spPr>
        <p:txBody>
          <a:bodyPr>
            <a:normAutofit/>
          </a:bodyPr>
          <a:lstStyle/>
          <a:p>
            <a:r>
              <a:rPr lang="en-US" sz="5400" b="1" dirty="0">
                <a:latin typeface="Calibri" charset="0"/>
                <a:ea typeface="Calibri" charset="0"/>
                <a:cs typeface="Calibri" charset="0"/>
              </a:rPr>
              <a:t>Prediction of Adult Income </a:t>
            </a:r>
            <a:r>
              <a:rPr lang="en-US" dirty="0"/>
              <a:t/>
            </a:r>
            <a:br>
              <a:rPr lang="en-US" dirty="0"/>
            </a:br>
            <a:r>
              <a:rPr lang="en-US" sz="2400" dirty="0">
                <a:latin typeface="Calibri" charset="0"/>
                <a:ea typeface="Calibri" charset="0"/>
                <a:cs typeface="Calibri" charset="0"/>
              </a:rPr>
              <a:t>CISC 6930:Data Mining</a:t>
            </a:r>
            <a:endParaRPr lang="en-US" dirty="0">
              <a:latin typeface="Calibri" charset="0"/>
              <a:ea typeface="Calibri" charset="0"/>
              <a:cs typeface="Calibri" charset="0"/>
            </a:endParaRPr>
          </a:p>
        </p:txBody>
      </p:sp>
      <p:sp>
        <p:nvSpPr>
          <p:cNvPr id="3" name="Subtitle 2"/>
          <p:cNvSpPr>
            <a:spLocks noGrp="1"/>
          </p:cNvSpPr>
          <p:nvPr>
            <p:ph type="subTitle" idx="1"/>
          </p:nvPr>
        </p:nvSpPr>
        <p:spPr>
          <a:xfrm>
            <a:off x="1069848" y="4606941"/>
            <a:ext cx="7315200" cy="1208072"/>
          </a:xfrm>
        </p:spPr>
        <p:txBody>
          <a:bodyPr>
            <a:normAutofit fontScale="92500" lnSpcReduction="10000"/>
          </a:bodyPr>
          <a:lstStyle/>
          <a:p>
            <a:r>
              <a:rPr lang="en-US" dirty="0">
                <a:latin typeface="Calibri" charset="0"/>
                <a:ea typeface="Calibri" charset="0"/>
                <a:cs typeface="Calibri" charset="0"/>
              </a:rPr>
              <a:t>Submitted by: Vaibhav Dixit</a:t>
            </a:r>
          </a:p>
          <a:p>
            <a:r>
              <a:rPr lang="en-US" dirty="0">
                <a:latin typeface="Calibri" charset="0"/>
                <a:ea typeface="Calibri" charset="0"/>
                <a:cs typeface="Calibri" charset="0"/>
              </a:rPr>
              <a:t>	          </a:t>
            </a:r>
            <a:r>
              <a:rPr lang="en-US" dirty="0" smtClean="0">
                <a:latin typeface="Calibri" charset="0"/>
                <a:ea typeface="Calibri" charset="0"/>
                <a:cs typeface="Calibri" charset="0"/>
              </a:rPr>
              <a:t>Matias </a:t>
            </a:r>
            <a:r>
              <a:rPr lang="en-US" dirty="0">
                <a:latin typeface="Calibri" charset="0"/>
                <a:ea typeface="Calibri" charset="0"/>
                <a:cs typeface="Calibri" charset="0"/>
              </a:rPr>
              <a:t>Berretta</a:t>
            </a:r>
          </a:p>
          <a:p>
            <a:r>
              <a:rPr lang="en-US" dirty="0">
                <a:latin typeface="Calibri" charset="0"/>
                <a:ea typeface="Calibri" charset="0"/>
                <a:cs typeface="Calibri" charset="0"/>
              </a:rPr>
              <a:t>	          </a:t>
            </a:r>
            <a:r>
              <a:rPr lang="en-US" dirty="0" smtClean="0">
                <a:latin typeface="Calibri" charset="0"/>
                <a:ea typeface="Calibri" charset="0"/>
                <a:cs typeface="Calibri" charset="0"/>
              </a:rPr>
              <a:t>Rohini </a:t>
            </a:r>
            <a:r>
              <a:rPr lang="en-US" dirty="0">
                <a:latin typeface="Calibri" charset="0"/>
                <a:ea typeface="Calibri" charset="0"/>
                <a:cs typeface="Calibri" charset="0"/>
              </a:rPr>
              <a:t>Mandge</a:t>
            </a:r>
          </a:p>
        </p:txBody>
      </p:sp>
      <p:sp>
        <p:nvSpPr>
          <p:cNvPr id="4" name="Footer Placeholder 3"/>
          <p:cNvSpPr>
            <a:spLocks noGrp="1"/>
          </p:cNvSpPr>
          <p:nvPr>
            <p:ph type="ftr" sz="quarter" idx="11"/>
          </p:nvPr>
        </p:nvSpPr>
        <p:spPr>
          <a:xfrm>
            <a:off x="197381" y="6356350"/>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635" y="2271880"/>
            <a:ext cx="2414452" cy="2414452"/>
          </a:xfrm>
          <a:prstGeom prst="rect">
            <a:avLst/>
          </a:prstGeom>
        </p:spPr>
      </p:pic>
    </p:spTree>
    <p:extLst>
      <p:ext uri="{BB962C8B-B14F-4D97-AF65-F5344CB8AC3E}">
        <p14:creationId xmlns:p14="http://schemas.microsoft.com/office/powerpoint/2010/main" val="85975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1111251" y="2264833"/>
            <a:ext cx="1384299" cy="2328333"/>
          </a:xfrm>
        </p:spPr>
        <p:txBody>
          <a:bodyPr/>
          <a:lstStyle/>
          <a:p>
            <a:r>
              <a:rPr lang="en-US" dirty="0">
                <a:latin typeface="Calibri" charset="0"/>
                <a:ea typeface="Calibri" charset="0"/>
                <a:cs typeface="Calibri" charset="0"/>
              </a:rPr>
              <a:t>Imputation</a:t>
            </a:r>
          </a:p>
        </p:txBody>
      </p:sp>
      <p:sp>
        <p:nvSpPr>
          <p:cNvPr id="3" name="Vertical Text Placeholder 2"/>
          <p:cNvSpPr>
            <a:spLocks noGrp="1"/>
          </p:cNvSpPr>
          <p:nvPr>
            <p:ph type="body" orient="vert" idx="1"/>
          </p:nvPr>
        </p:nvSpPr>
        <p:spPr>
          <a:xfrm rot="16200000">
            <a:off x="5047954" y="-624713"/>
            <a:ext cx="5042662" cy="7890764"/>
          </a:xfrm>
        </p:spPr>
        <p:txBody>
          <a:bodyPr/>
          <a:lstStyle/>
          <a:p>
            <a:r>
              <a:rPr lang="en-US" b="1" dirty="0">
                <a:latin typeface="Calibri" charset="0"/>
                <a:ea typeface="Calibri" charset="0"/>
                <a:cs typeface="Calibri" charset="0"/>
              </a:rPr>
              <a:t>Non-Model Based Approach :-</a:t>
            </a:r>
            <a:r>
              <a:rPr lang="en-US" dirty="0">
                <a:latin typeface="Calibri" charset="0"/>
                <a:ea typeface="Calibri" charset="0"/>
                <a:cs typeface="Calibri" charset="0"/>
              </a:rPr>
              <a:t> Decrease variance , Increase bias </a:t>
            </a:r>
          </a:p>
          <a:p>
            <a:pPr lvl="1"/>
            <a:r>
              <a:rPr lang="en-US" sz="2000" b="1" dirty="0">
                <a:latin typeface="Calibri" charset="0"/>
                <a:ea typeface="Calibri" charset="0"/>
                <a:cs typeface="Calibri" charset="0"/>
              </a:rPr>
              <a:t>Mode</a:t>
            </a:r>
            <a:r>
              <a:rPr lang="en-US" sz="2000" dirty="0">
                <a:latin typeface="Calibri" charset="0"/>
                <a:ea typeface="Calibri" charset="0"/>
                <a:cs typeface="Calibri" charset="0"/>
              </a:rPr>
              <a:t> – Fills in most frequent data for the missing features.</a:t>
            </a:r>
          </a:p>
          <a:p>
            <a:r>
              <a:rPr lang="en-US" b="1" dirty="0">
                <a:latin typeface="Calibri" charset="0"/>
                <a:ea typeface="Calibri" charset="0"/>
                <a:cs typeface="Calibri" charset="0"/>
              </a:rPr>
              <a:t>Model Based Approach :- </a:t>
            </a:r>
            <a:r>
              <a:rPr lang="en-US" dirty="0">
                <a:latin typeface="Calibri" charset="0"/>
                <a:ea typeface="Calibri" charset="0"/>
                <a:cs typeface="Calibri" charset="0"/>
              </a:rPr>
              <a:t>Decrease variance , Decrease bias </a:t>
            </a:r>
          </a:p>
          <a:p>
            <a:pPr lvl="1"/>
            <a:r>
              <a:rPr lang="en-US" sz="2000" b="1" dirty="0">
                <a:latin typeface="Calibri" charset="0"/>
                <a:ea typeface="Calibri" charset="0"/>
                <a:cs typeface="Calibri" charset="0"/>
              </a:rPr>
              <a:t>KNN</a:t>
            </a:r>
          </a:p>
          <a:p>
            <a:pPr lvl="2"/>
            <a:r>
              <a:rPr lang="en-US" sz="1800" dirty="0">
                <a:latin typeface="Calibri" charset="0"/>
                <a:ea typeface="Calibri" charset="0"/>
                <a:cs typeface="Calibri" charset="0"/>
              </a:rPr>
              <a:t>Grower’s similarity coefficient to find the  K nearest neighbor</a:t>
            </a:r>
          </a:p>
          <a:p>
            <a:pPr lvl="2"/>
            <a:r>
              <a:rPr lang="en-US" sz="1800" dirty="0">
                <a:latin typeface="Calibri" charset="0"/>
                <a:ea typeface="Calibri" charset="0"/>
                <a:cs typeface="Calibri" charset="0"/>
              </a:rPr>
              <a:t>Aggregation of the K values to impute the missing values</a:t>
            </a:r>
          </a:p>
          <a:p>
            <a:pPr lvl="2"/>
            <a:r>
              <a:rPr lang="en-US" sz="1800" dirty="0">
                <a:latin typeface="Calibri" charset="0"/>
                <a:ea typeface="Calibri" charset="0"/>
                <a:cs typeface="Calibri" charset="0"/>
              </a:rPr>
              <a:t>Aggregation is based on most frequent occurrences. </a:t>
            </a:r>
          </a:p>
          <a:p>
            <a:pPr lvl="1"/>
            <a:r>
              <a:rPr lang="en-US" sz="2000" b="1" dirty="0">
                <a:latin typeface="Calibri" charset="0"/>
                <a:ea typeface="Calibri" charset="0"/>
                <a:cs typeface="Calibri" charset="0"/>
              </a:rPr>
              <a:t>Random Forest</a:t>
            </a:r>
          </a:p>
          <a:p>
            <a:pPr lvl="2"/>
            <a:r>
              <a:rPr lang="en-US" sz="1800" dirty="0">
                <a:latin typeface="Calibri" charset="0"/>
                <a:ea typeface="Calibri" charset="0"/>
                <a:cs typeface="Calibri" charset="0"/>
              </a:rPr>
              <a:t>Build random forest for each individual missing value feature</a:t>
            </a:r>
          </a:p>
          <a:p>
            <a:pPr lvl="2"/>
            <a:r>
              <a:rPr lang="en-US" sz="1800" dirty="0">
                <a:latin typeface="Calibri" charset="0"/>
                <a:ea typeface="Calibri" charset="0"/>
                <a:cs typeface="Calibri" charset="0"/>
              </a:rPr>
              <a:t>Generalize ensembles of D-trees through bagging</a:t>
            </a:r>
          </a:p>
          <a:p>
            <a:pPr lvl="2"/>
            <a:r>
              <a:rPr lang="en-US" sz="1800" dirty="0">
                <a:latin typeface="Calibri" charset="0"/>
                <a:ea typeface="Calibri" charset="0"/>
                <a:cs typeface="Calibri" charset="0"/>
              </a:rPr>
              <a:t>Performs iterations to reduce </a:t>
            </a:r>
            <a:r>
              <a:rPr lang="en-US" sz="1800" b="1" i="1" dirty="0">
                <a:latin typeface="Calibri" charset="0"/>
                <a:ea typeface="Calibri" charset="0"/>
                <a:cs typeface="Calibri" charset="0"/>
              </a:rPr>
              <a:t>Out-Of-Bag</a:t>
            </a:r>
            <a:r>
              <a:rPr lang="en-US" sz="1800" dirty="0">
                <a:latin typeface="Calibri" charset="0"/>
                <a:ea typeface="Calibri" charset="0"/>
                <a:cs typeface="Calibri" charset="0"/>
              </a:rPr>
              <a:t> error </a:t>
            </a: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11668" y="6356349"/>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07678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77333" y="2298700"/>
            <a:ext cx="1456266" cy="2260600"/>
          </a:xfrm>
        </p:spPr>
        <p:txBody>
          <a:bodyPr/>
          <a:lstStyle/>
          <a:p>
            <a:r>
              <a:rPr lang="en-US" dirty="0">
                <a:latin typeface="Calibri" charset="0"/>
                <a:ea typeface="Calibri" charset="0"/>
                <a:cs typeface="Calibri" charset="0"/>
              </a:rPr>
              <a:t>Encoding</a:t>
            </a:r>
          </a:p>
        </p:txBody>
      </p:sp>
      <p:sp>
        <p:nvSpPr>
          <p:cNvPr id="3" name="Vertical Text Placeholder 2"/>
          <p:cNvSpPr>
            <a:spLocks noGrp="1"/>
          </p:cNvSpPr>
          <p:nvPr>
            <p:ph type="body" orient="vert" idx="1"/>
          </p:nvPr>
        </p:nvSpPr>
        <p:spPr>
          <a:xfrm rot="16200000">
            <a:off x="5425356" y="-687578"/>
            <a:ext cx="5210557" cy="8322731"/>
          </a:xfrm>
        </p:spPr>
        <p:txBody>
          <a:bodyPr>
            <a:normAutofit/>
          </a:bodyPr>
          <a:lstStyle/>
          <a:p>
            <a:endParaRPr lang="en-US" sz="2400" dirty="0">
              <a:latin typeface="Calibri" charset="0"/>
              <a:ea typeface="Calibri" charset="0"/>
              <a:cs typeface="Calibri" charset="0"/>
            </a:endParaRPr>
          </a:p>
          <a:p>
            <a:r>
              <a:rPr lang="en-US" b="1" dirty="0">
                <a:latin typeface="Calibri" charset="0"/>
                <a:ea typeface="Calibri" charset="0"/>
                <a:cs typeface="Calibri" charset="0"/>
              </a:rPr>
              <a:t>“Curse Of Dimensionality” – </a:t>
            </a:r>
            <a:r>
              <a:rPr lang="en-US" dirty="0">
                <a:latin typeface="Calibri" charset="0"/>
                <a:ea typeface="Calibri" charset="0"/>
                <a:cs typeface="Calibri" charset="0"/>
              </a:rPr>
              <a:t>An important factor to keep in mind while feature encoding</a:t>
            </a:r>
          </a:p>
          <a:p>
            <a:r>
              <a:rPr lang="en-US" dirty="0">
                <a:latin typeface="Calibri" charset="0"/>
                <a:ea typeface="Calibri" charset="0"/>
                <a:cs typeface="Calibri" charset="0"/>
              </a:rPr>
              <a:t>Many different approaches to Encode but there is no best</a:t>
            </a:r>
          </a:p>
          <a:p>
            <a:pPr lvl="1"/>
            <a:r>
              <a:rPr lang="en-US" sz="2000" b="1" i="1" dirty="0">
                <a:latin typeface="Calibri" charset="0"/>
                <a:ea typeface="Calibri" charset="0"/>
                <a:cs typeface="Calibri" charset="0"/>
              </a:rPr>
              <a:t>One-Hot, Ordinal, Binary, Backward Difference, </a:t>
            </a:r>
            <a:r>
              <a:rPr lang="en-US" sz="2000" b="1" i="1" dirty="0" err="1">
                <a:latin typeface="Calibri" charset="0"/>
                <a:ea typeface="Calibri" charset="0"/>
                <a:cs typeface="Calibri" charset="0"/>
              </a:rPr>
              <a:t>BaseN</a:t>
            </a:r>
            <a:r>
              <a:rPr lang="en-US" sz="2000" b="1" i="1" dirty="0">
                <a:latin typeface="Calibri" charset="0"/>
                <a:ea typeface="Calibri" charset="0"/>
                <a:cs typeface="Calibri" charset="0"/>
              </a:rPr>
              <a:t>, Hashing, </a:t>
            </a:r>
            <a:r>
              <a:rPr lang="en-US" sz="2000" b="1" i="1" dirty="0" err="1">
                <a:latin typeface="Calibri" charset="0"/>
                <a:ea typeface="Calibri" charset="0"/>
                <a:cs typeface="Calibri" charset="0"/>
              </a:rPr>
              <a:t>Helmert</a:t>
            </a:r>
            <a:r>
              <a:rPr lang="en-US" sz="2000" b="1" i="1" dirty="0">
                <a:latin typeface="Calibri" charset="0"/>
                <a:ea typeface="Calibri" charset="0"/>
                <a:cs typeface="Calibri" charset="0"/>
              </a:rPr>
              <a:t>, Leave-One-Out, Polynomial, Sum encoding and default dummy encoding</a:t>
            </a:r>
            <a:r>
              <a:rPr lang="en-US" sz="2000" dirty="0">
                <a:latin typeface="Calibri" charset="0"/>
                <a:ea typeface="Calibri" charset="0"/>
                <a:cs typeface="Calibri" charset="0"/>
              </a:rPr>
              <a:t>.</a:t>
            </a:r>
          </a:p>
          <a:p>
            <a:r>
              <a:rPr lang="en-US" dirty="0">
                <a:latin typeface="Calibri" charset="0"/>
                <a:ea typeface="Calibri" charset="0"/>
                <a:cs typeface="Calibri" charset="0"/>
              </a:rPr>
              <a:t>Built logistic regression model (with cross-validation) to test the trade-offs and potential impact of each encoding approach.</a:t>
            </a:r>
          </a:p>
        </p:txBody>
      </p:sp>
      <p:sp>
        <p:nvSpPr>
          <p:cNvPr id="4" name="Footer Placeholder 3"/>
          <p:cNvSpPr>
            <a:spLocks noGrp="1"/>
          </p:cNvSpPr>
          <p:nvPr>
            <p:ph type="ftr" sz="quarter" idx="11"/>
          </p:nvPr>
        </p:nvSpPr>
        <p:spPr>
          <a:xfrm>
            <a:off x="275166" y="6346406"/>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60156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24416" y="2021417"/>
            <a:ext cx="1930400" cy="2815166"/>
          </a:xfrm>
        </p:spPr>
        <p:txBody>
          <a:bodyPr>
            <a:normAutofit/>
          </a:bodyPr>
          <a:lstStyle/>
          <a:p>
            <a:r>
              <a:rPr lang="en-US" dirty="0">
                <a:latin typeface="Calibri" charset="0"/>
                <a:ea typeface="Calibri" charset="0"/>
                <a:cs typeface="Calibri" charset="0"/>
              </a:rPr>
              <a:t>Bagging </a:t>
            </a:r>
            <a:br>
              <a:rPr lang="en-US" dirty="0">
                <a:latin typeface="Calibri" charset="0"/>
                <a:ea typeface="Calibri" charset="0"/>
                <a:cs typeface="Calibri" charset="0"/>
              </a:rPr>
            </a:br>
            <a:r>
              <a:rPr lang="en-US" dirty="0">
                <a:latin typeface="Calibri" charset="0"/>
                <a:ea typeface="Calibri" charset="0"/>
                <a:cs typeface="Calibri" charset="0"/>
              </a:rPr>
              <a:t>and Normalization</a:t>
            </a:r>
          </a:p>
        </p:txBody>
      </p:sp>
      <p:sp>
        <p:nvSpPr>
          <p:cNvPr id="3" name="Vertical Text Placeholder 2"/>
          <p:cNvSpPr>
            <a:spLocks noGrp="1"/>
          </p:cNvSpPr>
          <p:nvPr>
            <p:ph type="body" orient="vert" idx="1"/>
          </p:nvPr>
        </p:nvSpPr>
        <p:spPr>
          <a:xfrm rot="16200000">
            <a:off x="5035889" y="-382777"/>
            <a:ext cx="5362957" cy="7696198"/>
          </a:xfrm>
        </p:spPr>
        <p:txBody>
          <a:bodyPr/>
          <a:lstStyle/>
          <a:p>
            <a:endParaRPr lang="en-US" sz="2400" b="1" dirty="0">
              <a:latin typeface="Calibri" charset="0"/>
              <a:ea typeface="Calibri" charset="0"/>
              <a:cs typeface="Calibri" charset="0"/>
            </a:endParaRPr>
          </a:p>
          <a:p>
            <a:endParaRPr lang="en-US" sz="2400" b="1" dirty="0">
              <a:latin typeface="Calibri" charset="0"/>
              <a:ea typeface="Calibri" charset="0"/>
              <a:cs typeface="Calibri" charset="0"/>
            </a:endParaRPr>
          </a:p>
          <a:p>
            <a:r>
              <a:rPr lang="en-US" sz="2400" b="1" dirty="0">
                <a:latin typeface="Calibri" charset="0"/>
                <a:ea typeface="Calibri" charset="0"/>
                <a:cs typeface="Calibri" charset="0"/>
              </a:rPr>
              <a:t>Bagging</a:t>
            </a:r>
          </a:p>
          <a:p>
            <a:pPr lvl="1"/>
            <a:r>
              <a:rPr lang="en-US" sz="2400" dirty="0">
                <a:latin typeface="Calibri" charset="0"/>
                <a:ea typeface="Calibri" charset="0"/>
                <a:cs typeface="Calibri" charset="0"/>
              </a:rPr>
              <a:t>To improve the stability and accuracy of our models we used bagging technique</a:t>
            </a:r>
            <a:endParaRPr lang="en-US" sz="2400" b="1" dirty="0">
              <a:latin typeface="Calibri" charset="0"/>
              <a:ea typeface="Calibri" charset="0"/>
              <a:cs typeface="Calibri" charset="0"/>
            </a:endParaRPr>
          </a:p>
          <a:p>
            <a:endParaRPr lang="en-US" sz="2400" b="1" dirty="0">
              <a:latin typeface="Calibri" charset="0"/>
              <a:ea typeface="Calibri" charset="0"/>
              <a:cs typeface="Calibri" charset="0"/>
            </a:endParaRPr>
          </a:p>
          <a:p>
            <a:r>
              <a:rPr lang="en-US" sz="2400" b="1" dirty="0">
                <a:latin typeface="Calibri" charset="0"/>
                <a:ea typeface="Calibri" charset="0"/>
                <a:cs typeface="Calibri" charset="0"/>
              </a:rPr>
              <a:t>Normalization</a:t>
            </a:r>
          </a:p>
          <a:p>
            <a:pPr lvl="1"/>
            <a:r>
              <a:rPr lang="en-US" sz="2200" dirty="0">
                <a:latin typeface="Calibri" charset="0"/>
                <a:ea typeface="Calibri" charset="0"/>
                <a:cs typeface="Calibri" charset="0"/>
              </a:rPr>
              <a:t>Z-score normalization</a:t>
            </a:r>
          </a:p>
          <a:p>
            <a:pPr lvl="1"/>
            <a:r>
              <a:rPr lang="en-US" sz="2200" dirty="0">
                <a:latin typeface="Calibri" charset="0"/>
                <a:ea typeface="Calibri" charset="0"/>
                <a:cs typeface="Calibri" charset="0"/>
              </a:rPr>
              <a:t>Generated huge improvement for recall and precision</a:t>
            </a:r>
          </a:p>
          <a:p>
            <a:pPr lvl="1"/>
            <a:r>
              <a:rPr lang="en-US" sz="2200" dirty="0">
                <a:latin typeface="Calibri" charset="0"/>
                <a:ea typeface="Calibri" charset="0"/>
                <a:cs typeface="Calibri" charset="0"/>
              </a:rPr>
              <a:t>Just for continuous variables (5)</a:t>
            </a:r>
          </a:p>
          <a:p>
            <a:pPr lvl="1"/>
            <a:endParaRPr lang="en-US" sz="2400" b="1" dirty="0">
              <a:latin typeface="Calibri" charset="0"/>
              <a:ea typeface="Calibri" charset="0"/>
              <a:cs typeface="Calibri" charset="0"/>
            </a:endParaRPr>
          </a:p>
        </p:txBody>
      </p:sp>
      <p:sp>
        <p:nvSpPr>
          <p:cNvPr id="4" name="Footer Placeholder 3"/>
          <p:cNvSpPr>
            <a:spLocks noGrp="1"/>
          </p:cNvSpPr>
          <p:nvPr>
            <p:ph type="ftr" sz="quarter" idx="11"/>
          </p:nvPr>
        </p:nvSpPr>
        <p:spPr>
          <a:xfrm>
            <a:off x="182033" y="6346406"/>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10121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alibri" charset="0"/>
                <a:ea typeface="Calibri" charset="0"/>
                <a:cs typeface="Calibri" charset="0"/>
              </a:rPr>
              <a:t>Before Normalization</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853" y="300105"/>
            <a:ext cx="8017564" cy="6270027"/>
          </a:xfrm>
        </p:spPr>
      </p:pic>
      <p:sp>
        <p:nvSpPr>
          <p:cNvPr id="2" name="Footer Placeholder 1"/>
          <p:cNvSpPr>
            <a:spLocks noGrp="1"/>
          </p:cNvSpPr>
          <p:nvPr>
            <p:ph type="ftr" sz="quarter" idx="11"/>
          </p:nvPr>
        </p:nvSpPr>
        <p:spPr>
          <a:xfrm>
            <a:off x="244642"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4159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After Normalization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735" y="525914"/>
            <a:ext cx="7604169" cy="6016699"/>
          </a:xfrm>
        </p:spPr>
      </p:pic>
      <p:sp>
        <p:nvSpPr>
          <p:cNvPr id="4" name="Footer Placeholder 3"/>
          <p:cNvSpPr>
            <a:spLocks noGrp="1"/>
          </p:cNvSpPr>
          <p:nvPr>
            <p:ph type="ftr" sz="quarter" idx="11"/>
          </p:nvPr>
        </p:nvSpPr>
        <p:spPr>
          <a:xfrm>
            <a:off x="252919"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13988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86620" y="6326890"/>
            <a:ext cx="1991886" cy="365125"/>
          </a:xfrm>
        </p:spPr>
        <p:txBody>
          <a:bodyPr/>
          <a:lstStyle/>
          <a:p>
            <a:r>
              <a:rPr lang="en-US" dirty="0">
                <a:latin typeface="Calibri" charset="0"/>
                <a:ea typeface="Calibri" charset="0"/>
                <a:cs typeface="Calibri" charset="0"/>
              </a:rPr>
              <a:t>Fordham University Fall 2017</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85" y="269823"/>
            <a:ext cx="9383002" cy="5094782"/>
          </a:xfrm>
          <a:prstGeom prst="rect">
            <a:avLst/>
          </a:prstGeom>
        </p:spPr>
      </p:pic>
      <p:grpSp>
        <p:nvGrpSpPr>
          <p:cNvPr id="14" name="Group 13"/>
          <p:cNvGrpSpPr/>
          <p:nvPr/>
        </p:nvGrpSpPr>
        <p:grpSpPr>
          <a:xfrm>
            <a:off x="9419028" y="5576344"/>
            <a:ext cx="2258309" cy="609279"/>
            <a:chOff x="9419028" y="5576344"/>
            <a:chExt cx="2258309" cy="609279"/>
          </a:xfrm>
        </p:grpSpPr>
        <p:sp>
          <p:nvSpPr>
            <p:cNvPr id="9" name="Rounded Rectangle 8"/>
            <p:cNvSpPr/>
            <p:nvPr/>
          </p:nvSpPr>
          <p:spPr>
            <a:xfrm>
              <a:off x="10972800" y="5606321"/>
              <a:ext cx="704537" cy="20986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19028" y="5576344"/>
              <a:ext cx="2028876" cy="276999"/>
            </a:xfrm>
            <a:prstGeom prst="rect">
              <a:avLst/>
            </a:prstGeom>
            <a:noFill/>
          </p:spPr>
          <p:txBody>
            <a:bodyPr wrap="square" rtlCol="0">
              <a:spAutoFit/>
            </a:bodyPr>
            <a:lstStyle/>
            <a:p>
              <a:r>
                <a:rPr lang="en-US" sz="1200" dirty="0" smtClean="0">
                  <a:latin typeface="Calibri" charset="0"/>
                  <a:ea typeface="Calibri" charset="0"/>
                  <a:cs typeface="Calibri" charset="0"/>
                </a:rPr>
                <a:t>Imputation Techniques</a:t>
              </a:r>
              <a:endParaRPr lang="en-US" sz="1200" dirty="0">
                <a:latin typeface="Calibri" charset="0"/>
                <a:ea typeface="Calibri" charset="0"/>
                <a:cs typeface="Calibri" charset="0"/>
              </a:endParaRPr>
            </a:p>
          </p:txBody>
        </p:sp>
        <p:sp>
          <p:nvSpPr>
            <p:cNvPr id="11" name="TextBox 10"/>
            <p:cNvSpPr txBox="1"/>
            <p:nvPr/>
          </p:nvSpPr>
          <p:spPr>
            <a:xfrm>
              <a:off x="9586418" y="5908624"/>
              <a:ext cx="1506302" cy="276999"/>
            </a:xfrm>
            <a:prstGeom prst="rect">
              <a:avLst/>
            </a:prstGeom>
            <a:noFill/>
          </p:spPr>
          <p:txBody>
            <a:bodyPr wrap="square" rtlCol="0">
              <a:spAutoFit/>
            </a:bodyPr>
            <a:lstStyle/>
            <a:p>
              <a:r>
                <a:rPr lang="en-US" sz="1200" dirty="0" smtClean="0">
                  <a:latin typeface="Calibri" charset="0"/>
                  <a:ea typeface="Calibri" charset="0"/>
                  <a:cs typeface="Calibri" charset="0"/>
                </a:rPr>
                <a:t>Ensemble Classifiers</a:t>
              </a:r>
              <a:endParaRPr lang="en-US" sz="1200" dirty="0">
                <a:latin typeface="Calibri" charset="0"/>
                <a:ea typeface="Calibri" charset="0"/>
                <a:cs typeface="Calibri" charset="0"/>
              </a:endParaRPr>
            </a:p>
          </p:txBody>
        </p:sp>
        <p:sp>
          <p:nvSpPr>
            <p:cNvPr id="12" name="Oval 11"/>
            <p:cNvSpPr/>
            <p:nvPr/>
          </p:nvSpPr>
          <p:spPr>
            <a:xfrm>
              <a:off x="10972800" y="5893634"/>
              <a:ext cx="314793" cy="27699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1358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56783" y="2065596"/>
            <a:ext cx="2619640" cy="2726808"/>
          </a:xfrm>
        </p:spPr>
        <p:txBody>
          <a:bodyPr/>
          <a:lstStyle/>
          <a:p>
            <a:r>
              <a:rPr lang="en-US" dirty="0">
                <a:latin typeface="Calibri" charset="0"/>
                <a:ea typeface="Calibri" charset="0"/>
                <a:cs typeface="Calibri" charset="0"/>
              </a:rPr>
              <a:t>Parameter Optimization</a:t>
            </a:r>
          </a:p>
        </p:txBody>
      </p:sp>
      <p:sp>
        <p:nvSpPr>
          <p:cNvPr id="3" name="Vertical Text Placeholder 2"/>
          <p:cNvSpPr>
            <a:spLocks noGrp="1"/>
          </p:cNvSpPr>
          <p:nvPr>
            <p:ph type="body" orient="vert" idx="1"/>
          </p:nvPr>
        </p:nvSpPr>
        <p:spPr>
          <a:xfrm rot="16200000">
            <a:off x="7347983" y="-2357156"/>
            <a:ext cx="678363" cy="7982712"/>
          </a:xfrm>
        </p:spPr>
        <p:txBody>
          <a:bodyPr>
            <a:normAutofit lnSpcReduction="10000"/>
          </a:bodyPr>
          <a:lstStyle/>
          <a:p>
            <a:r>
              <a:rPr lang="en-US" dirty="0">
                <a:latin typeface="Calibri" charset="0"/>
                <a:ea typeface="Calibri" charset="0"/>
                <a:cs typeface="Calibri" charset="0"/>
              </a:rPr>
              <a:t>We found the best parameters for the algorithms in each ensemble classifier for each data set</a:t>
            </a: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03199" y="6311900"/>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9316705"/>
              </p:ext>
            </p:extLst>
          </p:nvPr>
        </p:nvGraphicFramePr>
        <p:xfrm>
          <a:off x="3695808" y="2716333"/>
          <a:ext cx="7982712" cy="2245411"/>
        </p:xfrm>
        <a:graphic>
          <a:graphicData uri="http://schemas.openxmlformats.org/drawingml/2006/table">
            <a:tbl>
              <a:tblPr firstRow="1" firstCol="1" bandRow="1">
                <a:tableStyleId>{5C22544A-7EE6-4342-B048-85BDC9FD1C3A}</a:tableStyleId>
              </a:tblPr>
              <a:tblGrid>
                <a:gridCol w="1056074">
                  <a:extLst>
                    <a:ext uri="{9D8B030D-6E8A-4147-A177-3AD203B41FA5}">
                      <a16:colId xmlns:a16="http://schemas.microsoft.com/office/drawing/2014/main" xmlns="" val="20000"/>
                    </a:ext>
                  </a:extLst>
                </a:gridCol>
                <a:gridCol w="584616">
                  <a:extLst>
                    <a:ext uri="{9D8B030D-6E8A-4147-A177-3AD203B41FA5}">
                      <a16:colId xmlns:a16="http://schemas.microsoft.com/office/drawing/2014/main" xmlns="" val="20001"/>
                    </a:ext>
                  </a:extLst>
                </a:gridCol>
                <a:gridCol w="1401694">
                  <a:extLst>
                    <a:ext uri="{9D8B030D-6E8A-4147-A177-3AD203B41FA5}">
                      <a16:colId xmlns:a16="http://schemas.microsoft.com/office/drawing/2014/main" xmlns="" val="20002"/>
                    </a:ext>
                  </a:extLst>
                </a:gridCol>
                <a:gridCol w="1596339">
                  <a:extLst>
                    <a:ext uri="{9D8B030D-6E8A-4147-A177-3AD203B41FA5}">
                      <a16:colId xmlns:a16="http://schemas.microsoft.com/office/drawing/2014/main" xmlns="" val="20003"/>
                    </a:ext>
                  </a:extLst>
                </a:gridCol>
                <a:gridCol w="1199213">
                  <a:extLst>
                    <a:ext uri="{9D8B030D-6E8A-4147-A177-3AD203B41FA5}">
                      <a16:colId xmlns:a16="http://schemas.microsoft.com/office/drawing/2014/main" xmlns="" val="20004"/>
                    </a:ext>
                  </a:extLst>
                </a:gridCol>
                <a:gridCol w="1146029">
                  <a:extLst>
                    <a:ext uri="{9D8B030D-6E8A-4147-A177-3AD203B41FA5}">
                      <a16:colId xmlns:a16="http://schemas.microsoft.com/office/drawing/2014/main" xmlns="" val="20005"/>
                    </a:ext>
                  </a:extLst>
                </a:gridCol>
                <a:gridCol w="998747">
                  <a:extLst>
                    <a:ext uri="{9D8B030D-6E8A-4147-A177-3AD203B41FA5}">
                      <a16:colId xmlns:a16="http://schemas.microsoft.com/office/drawing/2014/main" xmlns="" val="20006"/>
                    </a:ext>
                  </a:extLst>
                </a:gridCol>
              </a:tblGrid>
              <a:tr h="543132">
                <a:tc>
                  <a:txBody>
                    <a:bodyPr/>
                    <a:lstStyle/>
                    <a:p>
                      <a:pPr marL="0" marR="0" algn="ctr">
                        <a:spcBef>
                          <a:spcPts val="0"/>
                        </a:spcBef>
                        <a:spcAft>
                          <a:spcPts val="0"/>
                        </a:spcAft>
                      </a:pPr>
                      <a:r>
                        <a:rPr lang="en-US" sz="1600" dirty="0">
                          <a:effectLst/>
                          <a:latin typeface="Calibri" charset="0"/>
                          <a:ea typeface="Calibri" charset="0"/>
                          <a:cs typeface="Calibri" charset="0"/>
                        </a:rPr>
                        <a:t>Ensemble</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Data</a:t>
                      </a:r>
                    </a:p>
                  </a:txBody>
                  <a:tcPr marL="68580" marR="6858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KNN</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Random Forest</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Logistic Regression</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SVM</a:t>
                      </a:r>
                    </a:p>
                  </a:txBody>
                  <a:tcPr marL="68580" marR="6858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Naïve Bayes</a:t>
                      </a:r>
                    </a:p>
                  </a:txBody>
                  <a:tcPr marL="68580" marR="68580" marT="0" marB="0" anchor="ctr"/>
                </a:tc>
                <a:extLst>
                  <a:ext uri="{0D108BD9-81ED-4DB2-BD59-A6C34878D82A}">
                    <a16:rowId xmlns:a16="http://schemas.microsoft.com/office/drawing/2014/main" xmlns="" val="10000"/>
                  </a:ext>
                </a:extLst>
              </a:tr>
              <a:tr h="434274">
                <a:tc>
                  <a:txBody>
                    <a:bodyPr/>
                    <a:lstStyle/>
                    <a:p>
                      <a:pPr marL="0" marR="0" algn="ctr">
                        <a:spcBef>
                          <a:spcPts val="0"/>
                        </a:spcBef>
                        <a:spcAft>
                          <a:spcPts val="0"/>
                        </a:spcAft>
                      </a:pPr>
                      <a:r>
                        <a:rPr lang="en-US" sz="1400" dirty="0">
                          <a:effectLst/>
                          <a:latin typeface="Calibri" charset="0"/>
                          <a:ea typeface="Calibri" charset="0"/>
                          <a:cs typeface="Calibri" charset="0"/>
                        </a:rPr>
                        <a:t>B</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Mode</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n_neighbors = 30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n_estimators = 50</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extLst>
                  <a:ext uri="{0D108BD9-81ED-4DB2-BD59-A6C34878D82A}">
                    <a16:rowId xmlns:a16="http://schemas.microsoft.com/office/drawing/2014/main" xmlns="" val="10001"/>
                  </a:ext>
                </a:extLst>
              </a:tr>
              <a:tr h="416902">
                <a:tc>
                  <a:txBody>
                    <a:bodyPr/>
                    <a:lstStyle/>
                    <a:p>
                      <a:pPr marL="0" marR="0" algn="ctr">
                        <a:spcBef>
                          <a:spcPts val="0"/>
                        </a:spcBef>
                        <a:spcAft>
                          <a:spcPts val="0"/>
                        </a:spcAft>
                      </a:pPr>
                      <a:r>
                        <a:rPr lang="en-US" sz="1400" dirty="0">
                          <a:effectLst/>
                          <a:latin typeface="Calibri" charset="0"/>
                          <a:ea typeface="Calibri" charset="0"/>
                          <a:cs typeface="Calibri" charset="0"/>
                        </a:rPr>
                        <a:t>B</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KNN</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n_neighbors = 50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n_estimators = 90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extLst>
                  <a:ext uri="{0D108BD9-81ED-4DB2-BD59-A6C34878D82A}">
                    <a16:rowId xmlns:a16="http://schemas.microsoft.com/office/drawing/2014/main" xmlns="" val="10002"/>
                  </a:ext>
                </a:extLst>
              </a:tr>
              <a:tr h="851103">
                <a:tc>
                  <a:txBody>
                    <a:bodyPr/>
                    <a:lstStyle/>
                    <a:p>
                      <a:pPr marL="0" marR="0" algn="ctr">
                        <a:spcBef>
                          <a:spcPts val="0"/>
                        </a:spcBef>
                        <a:spcAft>
                          <a:spcPts val="0"/>
                        </a:spcAft>
                      </a:pPr>
                      <a:r>
                        <a:rPr lang="en-US" sz="1400" dirty="0">
                          <a:effectLst/>
                          <a:latin typeface="Calibri" charset="0"/>
                          <a:ea typeface="Calibri" charset="0"/>
                          <a:cs typeface="Calibri" charset="0"/>
                        </a:rPr>
                        <a:t>C</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RF</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n_neighbors = 15</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n_estimators = 90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C = 10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C = 10, </a:t>
                      </a:r>
                      <a:br>
                        <a:rPr lang="en-US" sz="1400" dirty="0">
                          <a:effectLst/>
                          <a:latin typeface="Calibri" charset="0"/>
                          <a:ea typeface="Calibri" charset="0"/>
                          <a:cs typeface="Calibri" charset="0"/>
                        </a:rPr>
                      </a:br>
                      <a:r>
                        <a:rPr lang="en-US" sz="1400" dirty="0">
                          <a:effectLst/>
                          <a:latin typeface="Calibri" charset="0"/>
                          <a:ea typeface="Calibri" charset="0"/>
                          <a:cs typeface="Calibri" charset="0"/>
                        </a:rPr>
                        <a:t>gamma = 0.1, </a:t>
                      </a:r>
                      <a:br>
                        <a:rPr lang="en-US" sz="1400" dirty="0">
                          <a:effectLst/>
                          <a:latin typeface="Calibri" charset="0"/>
                          <a:ea typeface="Calibri" charset="0"/>
                          <a:cs typeface="Calibri" charset="0"/>
                        </a:rPr>
                      </a:br>
                      <a:r>
                        <a:rPr lang="en-US" sz="1400" dirty="0">
                          <a:effectLst/>
                          <a:latin typeface="Calibri" charset="0"/>
                          <a:ea typeface="Calibri" charset="0"/>
                          <a:cs typeface="Calibri" charset="0"/>
                        </a:rPr>
                        <a:t>kernel = '</a:t>
                      </a:r>
                      <a:r>
                        <a:rPr lang="en-US" sz="1400" dirty="0" err="1">
                          <a:effectLst/>
                          <a:latin typeface="Calibri" charset="0"/>
                          <a:ea typeface="Calibri" charset="0"/>
                          <a:cs typeface="Calibri" charset="0"/>
                        </a:rPr>
                        <a:t>rbf</a:t>
                      </a:r>
                      <a:r>
                        <a:rPr lang="en-US" sz="1400" dirty="0" smtClean="0">
                          <a:effectLst/>
                          <a:latin typeface="Calibri" charset="0"/>
                          <a:ea typeface="Calibri" charset="0"/>
                          <a:cs typeface="Calibri" charset="0"/>
                        </a:rPr>
                        <a:t>'</a:t>
                      </a:r>
                      <a:endParaRPr lang="en-US" sz="1400" dirty="0">
                        <a:effectLst/>
                        <a:latin typeface="Calibri" charset="0"/>
                        <a:ea typeface="Calibri" charset="0"/>
                        <a:cs typeface="Calibri" charset="0"/>
                      </a:endParaRP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N/A</a:t>
                      </a: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705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3796" y="492125"/>
            <a:ext cx="5988904" cy="5806164"/>
          </a:xfrm>
        </p:spPr>
      </p:pic>
      <p:sp>
        <p:nvSpPr>
          <p:cNvPr id="4" name="Footer Placeholder 3"/>
          <p:cNvSpPr>
            <a:spLocks noGrp="1"/>
          </p:cNvSpPr>
          <p:nvPr>
            <p:ph type="ftr" sz="quarter" idx="11"/>
          </p:nvPr>
        </p:nvSpPr>
        <p:spPr>
          <a:xfrm>
            <a:off x="256783"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17</a:t>
            </a:fld>
            <a:endParaRPr lang="en-US" dirty="0"/>
          </a:p>
        </p:txBody>
      </p:sp>
      <p:sp>
        <p:nvSpPr>
          <p:cNvPr id="6" name="Vertical Title 1"/>
          <p:cNvSpPr txBox="1">
            <a:spLocks/>
          </p:cNvSpPr>
          <p:nvPr/>
        </p:nvSpPr>
        <p:spPr>
          <a:xfrm>
            <a:off x="256783" y="2065596"/>
            <a:ext cx="2619640" cy="2726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atin typeface="Calibri" charset="0"/>
                <a:ea typeface="Calibri" charset="0"/>
                <a:cs typeface="Calibri" charset="0"/>
              </a:rPr>
              <a:t>Parameter Optimization</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02576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82741" y="1804988"/>
            <a:ext cx="2819400" cy="2895600"/>
          </a:xfrm>
        </p:spPr>
        <p:txBody>
          <a:bodyPr/>
          <a:lstStyle/>
          <a:p>
            <a:r>
              <a:rPr lang="en-US" dirty="0">
                <a:latin typeface="Calibri" charset="0"/>
                <a:ea typeface="Calibri" charset="0"/>
                <a:cs typeface="Calibri" charset="0"/>
              </a:rPr>
              <a:t>Feature Selection</a:t>
            </a:r>
          </a:p>
        </p:txBody>
      </p:sp>
      <p:sp>
        <p:nvSpPr>
          <p:cNvPr id="3" name="Vertical Text Placeholder 2"/>
          <p:cNvSpPr>
            <a:spLocks noGrp="1"/>
          </p:cNvSpPr>
          <p:nvPr>
            <p:ph type="body" orient="vert" idx="1"/>
          </p:nvPr>
        </p:nvSpPr>
        <p:spPr>
          <a:xfrm rot="16200000">
            <a:off x="4944248" y="-570728"/>
            <a:ext cx="5208780" cy="7905600"/>
          </a:xfrm>
        </p:spPr>
        <p:txBody>
          <a:bodyPr>
            <a:normAutofit/>
          </a:bodyPr>
          <a:lstStyle/>
          <a:p>
            <a:endParaRPr lang="en-US" dirty="0">
              <a:latin typeface="Calibri" charset="0"/>
              <a:ea typeface="Calibri" charset="0"/>
              <a:cs typeface="Calibri" charset="0"/>
            </a:endParaRPr>
          </a:p>
          <a:p>
            <a:r>
              <a:rPr lang="en-US" dirty="0">
                <a:latin typeface="Calibri" charset="0"/>
                <a:ea typeface="Calibri" charset="0"/>
                <a:cs typeface="Calibri" charset="0"/>
              </a:rPr>
              <a:t>Filter Method: We ran each of our optimized models with three different set amounts of features: </a:t>
            </a:r>
          </a:p>
          <a:p>
            <a:pPr lvl="1"/>
            <a:r>
              <a:rPr lang="en-US" dirty="0">
                <a:latin typeface="Calibri" charset="0"/>
                <a:ea typeface="Calibri" charset="0"/>
                <a:cs typeface="Calibri" charset="0"/>
              </a:rPr>
              <a:t>first 20 most correlated features</a:t>
            </a:r>
          </a:p>
          <a:p>
            <a:pPr lvl="1"/>
            <a:r>
              <a:rPr lang="en-US" dirty="0">
                <a:latin typeface="Calibri" charset="0"/>
                <a:ea typeface="Calibri" charset="0"/>
                <a:cs typeface="Calibri" charset="0"/>
              </a:rPr>
              <a:t>first 40 most correlated features</a:t>
            </a:r>
          </a:p>
          <a:p>
            <a:pPr lvl="1"/>
            <a:r>
              <a:rPr lang="en-US" dirty="0">
                <a:latin typeface="Calibri" charset="0"/>
                <a:ea typeface="Calibri" charset="0"/>
                <a:cs typeface="Calibri" charset="0"/>
              </a:rPr>
              <a:t>first 60 correlated features</a:t>
            </a:r>
          </a:p>
          <a:p>
            <a:r>
              <a:rPr lang="en-US" dirty="0">
                <a:latin typeface="Calibri" charset="0"/>
                <a:ea typeface="Calibri" charset="0"/>
                <a:cs typeface="Calibri" charset="0"/>
              </a:rPr>
              <a:t>Results</a:t>
            </a:r>
          </a:p>
          <a:p>
            <a:pPr lvl="1"/>
            <a:r>
              <a:rPr lang="en-US" dirty="0">
                <a:latin typeface="Calibri" charset="0"/>
                <a:ea typeface="Calibri" charset="0"/>
                <a:cs typeface="Calibri" charset="0"/>
              </a:rPr>
              <a:t>Including all features generated the best results</a:t>
            </a:r>
          </a:p>
          <a:p>
            <a:pPr lvl="1"/>
            <a:r>
              <a:rPr lang="en-US" dirty="0">
                <a:latin typeface="Calibri" charset="0"/>
                <a:ea typeface="Calibri" charset="0"/>
                <a:cs typeface="Calibri" charset="0"/>
              </a:rPr>
              <a:t>Reducing the number of features only improved the performance for the KNN Data and Ensemble B pairing, with the optimal feature number being 60. </a:t>
            </a: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44641" y="6356349"/>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894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0285" y="4991724"/>
            <a:ext cx="8115302" cy="760178"/>
          </a:xfrm>
        </p:spPr>
        <p:txBody>
          <a:bodyPr>
            <a:normAutofit/>
          </a:bodyPr>
          <a:lstStyle/>
          <a:p>
            <a:r>
              <a:rPr lang="en-US" sz="2800" dirty="0">
                <a:solidFill>
                  <a:schemeClr val="tx1"/>
                </a:solidFill>
                <a:latin typeface="Calibri" charset="0"/>
                <a:ea typeface="Calibri" charset="0"/>
                <a:cs typeface="Calibri" charset="0"/>
              </a:rPr>
              <a:t>Result table after performing Feature Selection </a:t>
            </a:r>
          </a:p>
        </p:txBody>
      </p:sp>
      <p:graphicFrame>
        <p:nvGraphicFramePr>
          <p:cNvPr id="7" name="Content Placeholder 6"/>
          <p:cNvGraphicFramePr>
            <a:graphicFrameLocks noGrp="1"/>
          </p:cNvGraphicFramePr>
          <p:nvPr>
            <p:ph type="pic" idx="1"/>
            <p:extLst>
              <p:ext uri="{D42A27DB-BD31-4B8C-83A1-F6EECF244321}">
                <p14:modId xmlns:p14="http://schemas.microsoft.com/office/powerpoint/2010/main" val="503448727"/>
              </p:ext>
            </p:extLst>
          </p:nvPr>
        </p:nvGraphicFramePr>
        <p:xfrm>
          <a:off x="3570284" y="896997"/>
          <a:ext cx="8115303" cy="4094727"/>
        </p:xfrm>
        <a:graphic>
          <a:graphicData uri="http://schemas.openxmlformats.org/drawingml/2006/table">
            <a:tbl>
              <a:tblPr firstRow="1" firstCol="1" bandRow="1">
                <a:tableStyleId>{5C22544A-7EE6-4342-B048-85BDC9FD1C3A}</a:tableStyleId>
              </a:tblPr>
              <a:tblGrid>
                <a:gridCol w="1912039">
                  <a:extLst>
                    <a:ext uri="{9D8B030D-6E8A-4147-A177-3AD203B41FA5}">
                      <a16:colId xmlns:a16="http://schemas.microsoft.com/office/drawing/2014/main" xmlns="" val="20000"/>
                    </a:ext>
                  </a:extLst>
                </a:gridCol>
                <a:gridCol w="1021202">
                  <a:extLst>
                    <a:ext uri="{9D8B030D-6E8A-4147-A177-3AD203B41FA5}">
                      <a16:colId xmlns:a16="http://schemas.microsoft.com/office/drawing/2014/main" xmlns="" val="20001"/>
                    </a:ext>
                  </a:extLst>
                </a:gridCol>
                <a:gridCol w="1002734">
                  <a:extLst>
                    <a:ext uri="{9D8B030D-6E8A-4147-A177-3AD203B41FA5}">
                      <a16:colId xmlns:a16="http://schemas.microsoft.com/office/drawing/2014/main" xmlns="" val="20002"/>
                    </a:ext>
                  </a:extLst>
                </a:gridCol>
                <a:gridCol w="1051951">
                  <a:extLst>
                    <a:ext uri="{9D8B030D-6E8A-4147-A177-3AD203B41FA5}">
                      <a16:colId xmlns:a16="http://schemas.microsoft.com/office/drawing/2014/main" xmlns="" val="20003"/>
                    </a:ext>
                  </a:extLst>
                </a:gridCol>
                <a:gridCol w="1057275">
                  <a:extLst>
                    <a:ext uri="{9D8B030D-6E8A-4147-A177-3AD203B41FA5}">
                      <a16:colId xmlns:a16="http://schemas.microsoft.com/office/drawing/2014/main" xmlns="" val="20004"/>
                    </a:ext>
                  </a:extLst>
                </a:gridCol>
                <a:gridCol w="828363">
                  <a:extLst>
                    <a:ext uri="{9D8B030D-6E8A-4147-A177-3AD203B41FA5}">
                      <a16:colId xmlns:a16="http://schemas.microsoft.com/office/drawing/2014/main" xmlns="" val="20005"/>
                    </a:ext>
                  </a:extLst>
                </a:gridCol>
                <a:gridCol w="1241739">
                  <a:extLst>
                    <a:ext uri="{9D8B030D-6E8A-4147-A177-3AD203B41FA5}">
                      <a16:colId xmlns:a16="http://schemas.microsoft.com/office/drawing/2014/main" xmlns="" val="20006"/>
                    </a:ext>
                  </a:extLst>
                </a:gridCol>
              </a:tblGrid>
              <a:tr h="484707">
                <a:tc>
                  <a:txBody>
                    <a:bodyPr/>
                    <a:lstStyle/>
                    <a:p>
                      <a:pPr marL="0" marR="0" algn="ctr">
                        <a:spcBef>
                          <a:spcPts val="0"/>
                        </a:spcBef>
                        <a:spcAft>
                          <a:spcPts val="0"/>
                        </a:spcAft>
                      </a:pPr>
                      <a:r>
                        <a:rPr lang="en-US" sz="1600" dirty="0">
                          <a:effectLst/>
                          <a:latin typeface="Calibri" charset="0"/>
                          <a:ea typeface="Calibri" charset="0"/>
                          <a:cs typeface="Calibri" charset="0"/>
                        </a:rPr>
                        <a:t>Data</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Method</a:t>
                      </a:r>
                      <a:endParaRPr lang="en-US" sz="24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Features</a:t>
                      </a:r>
                      <a:endParaRPr lang="en-US" sz="24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Accuracy</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Precision</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Recall</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F1-score</a:t>
                      </a:r>
                      <a:endParaRPr lang="en-US" sz="24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0"/>
                  </a:ext>
                </a:extLst>
              </a:tr>
              <a:tr h="300835">
                <a:tc>
                  <a:txBody>
                    <a:bodyPr/>
                    <a:lstStyle/>
                    <a:p>
                      <a:pPr marL="0" marR="0" algn="ctr">
                        <a:spcBef>
                          <a:spcPts val="0"/>
                        </a:spcBef>
                        <a:spcAft>
                          <a:spcPts val="0"/>
                        </a:spcAft>
                      </a:pPr>
                      <a:r>
                        <a:rPr lang="en-US" sz="1400" dirty="0">
                          <a:effectLst/>
                          <a:latin typeface="Calibri" charset="0"/>
                          <a:ea typeface="Calibri" charset="0"/>
                          <a:cs typeface="Calibri" charset="0"/>
                        </a:rPr>
                        <a:t>Mode</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81.59%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58.09%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61.71%</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59.84%</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1"/>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Mode</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Filter</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40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82.48%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63.13%</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62.87%</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63.00%</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2"/>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Mode</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Filter</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82.38%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63.21%</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62.59%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62.90%</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3"/>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Mode</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Regular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All</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82.51%</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62.38%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63.15%</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62.76%</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4"/>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85.19%</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66.54%</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69.48%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67.98%</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5"/>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40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84.98%</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67.86%</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68.34%</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68.10%</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6"/>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84.91%</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68.54%</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67.89%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68.21%</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7"/>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Regular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All</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85.98%</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58.16%</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76.85%</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66.21%</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8"/>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85.34%</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61.78%</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72.17%</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66.57%</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9"/>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40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83.42%</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14.54%</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20.92%</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17.16%</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10"/>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85.41%</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63.83%</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71.39%</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67.40%</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11"/>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Regular</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All</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85.73%</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63.65%</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72.55%</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67.81%</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12"/>
                  </a:ext>
                </a:extLst>
              </a:tr>
            </a:tbl>
          </a:graphicData>
        </a:graphic>
      </p:graphicFrame>
      <p:sp>
        <p:nvSpPr>
          <p:cNvPr id="3" name="Footer Placeholder 2"/>
          <p:cNvSpPr>
            <a:spLocks noGrp="1"/>
          </p:cNvSpPr>
          <p:nvPr>
            <p:ph type="ftr" sz="quarter" idx="11"/>
          </p:nvPr>
        </p:nvSpPr>
        <p:spPr>
          <a:xfrm>
            <a:off x="182729"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
        <p:nvSpPr>
          <p:cNvPr id="10" name="Vertical Title 1"/>
          <p:cNvSpPr txBox="1">
            <a:spLocks/>
          </p:cNvSpPr>
          <p:nvPr/>
        </p:nvSpPr>
        <p:spPr>
          <a:xfrm>
            <a:off x="182729" y="2736913"/>
            <a:ext cx="2819400" cy="12350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r>
              <a:rPr lang="en-US" sz="3600" dirty="0">
                <a:latin typeface="Calibri" charset="0"/>
                <a:ea typeface="Calibri" charset="0"/>
                <a:cs typeface="Calibri" charset="0"/>
              </a:rPr>
              <a:t>Feature Selection</a:t>
            </a:r>
          </a:p>
        </p:txBody>
      </p:sp>
    </p:spTree>
    <p:extLst>
      <p:ext uri="{BB962C8B-B14F-4D97-AF65-F5344CB8AC3E}">
        <p14:creationId xmlns:p14="http://schemas.microsoft.com/office/powerpoint/2010/main" val="29446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Preliminary Exploration</a:t>
            </a:r>
          </a:p>
        </p:txBody>
      </p:sp>
      <p:sp>
        <p:nvSpPr>
          <p:cNvPr id="3" name="Content Placeholder 2"/>
          <p:cNvSpPr>
            <a:spLocks noGrp="1"/>
          </p:cNvSpPr>
          <p:nvPr>
            <p:ph idx="1"/>
          </p:nvPr>
        </p:nvSpPr>
        <p:spPr>
          <a:xfrm>
            <a:off x="3704377" y="1278998"/>
            <a:ext cx="7315200" cy="4290859"/>
          </a:xfrm>
        </p:spPr>
        <p:txBody>
          <a:bodyPr/>
          <a:lstStyle/>
          <a:p>
            <a:r>
              <a:rPr lang="en-US" dirty="0">
                <a:latin typeface="Calibri" charset="0"/>
                <a:ea typeface="Calibri" charset="0"/>
                <a:cs typeface="Calibri" charset="0"/>
              </a:rPr>
              <a:t>Types of variables</a:t>
            </a:r>
          </a:p>
          <a:p>
            <a:r>
              <a:rPr lang="en-US" dirty="0">
                <a:latin typeface="Calibri" charset="0"/>
                <a:ea typeface="Calibri" charset="0"/>
                <a:cs typeface="Calibri" charset="0"/>
              </a:rPr>
              <a:t>Missing Values</a:t>
            </a:r>
          </a:p>
          <a:p>
            <a:r>
              <a:rPr lang="en-US" dirty="0">
                <a:latin typeface="Calibri" charset="0"/>
                <a:ea typeface="Calibri" charset="0"/>
                <a:cs typeface="Calibri" charset="0"/>
              </a:rPr>
              <a:t>Unbalanced Data</a:t>
            </a:r>
          </a:p>
          <a:p>
            <a:r>
              <a:rPr lang="en-US" dirty="0">
                <a:latin typeface="Calibri" charset="0"/>
                <a:ea typeface="Calibri" charset="0"/>
                <a:cs typeface="Calibri" charset="0"/>
              </a:rPr>
              <a:t>Correlation of data</a:t>
            </a:r>
          </a:p>
        </p:txBody>
      </p:sp>
      <p:sp>
        <p:nvSpPr>
          <p:cNvPr id="4" name="Footer Placeholder 3"/>
          <p:cNvSpPr>
            <a:spLocks noGrp="1"/>
          </p:cNvSpPr>
          <p:nvPr>
            <p:ph type="ftr" sz="quarter" idx="11"/>
          </p:nvPr>
        </p:nvSpPr>
        <p:spPr>
          <a:xfrm>
            <a:off x="252919" y="6356350"/>
            <a:ext cx="193145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48185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Feature Selection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996" y="463550"/>
            <a:ext cx="6173417" cy="5985047"/>
          </a:xfrm>
        </p:spPr>
      </p:pic>
      <p:sp>
        <p:nvSpPr>
          <p:cNvPr id="4" name="Footer Placeholder 3"/>
          <p:cNvSpPr>
            <a:spLocks noGrp="1"/>
          </p:cNvSpPr>
          <p:nvPr>
            <p:ph type="ftr" sz="quarter" idx="11"/>
          </p:nvPr>
        </p:nvSpPr>
        <p:spPr>
          <a:xfrm>
            <a:off x="252919" y="6356349"/>
            <a:ext cx="2302932"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1162517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4531" y="6356349"/>
            <a:ext cx="1874307" cy="365125"/>
          </a:xfrm>
        </p:spPr>
        <p:txBody>
          <a:bodyPr/>
          <a:lstStyle/>
          <a:p>
            <a:r>
              <a:rPr lang="en-US"/>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5" y="14288"/>
            <a:ext cx="7762009" cy="6858000"/>
          </a:xfrm>
          <a:prstGeom prst="rect">
            <a:avLst/>
          </a:prstGeom>
        </p:spPr>
      </p:pic>
    </p:spTree>
    <p:extLst>
      <p:ext uri="{BB962C8B-B14F-4D97-AF65-F5344CB8AC3E}">
        <p14:creationId xmlns:p14="http://schemas.microsoft.com/office/powerpoint/2010/main" val="52594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85173" y="1590676"/>
            <a:ext cx="2185987" cy="3067050"/>
          </a:xfrm>
        </p:spPr>
        <p:txBody>
          <a:bodyPr/>
          <a:lstStyle/>
          <a:p>
            <a:r>
              <a:rPr lang="en-US" dirty="0">
                <a:latin typeface="Calibri" charset="0"/>
                <a:ea typeface="Calibri" charset="0"/>
                <a:cs typeface="Calibri" charset="0"/>
              </a:rPr>
              <a:t>Optimal Algorithm</a:t>
            </a:r>
          </a:p>
        </p:txBody>
      </p:sp>
      <p:sp>
        <p:nvSpPr>
          <p:cNvPr id="3" name="Vertical Text Placeholder 2"/>
          <p:cNvSpPr>
            <a:spLocks noGrp="1"/>
          </p:cNvSpPr>
          <p:nvPr>
            <p:ph type="body" orient="vert" idx="1"/>
          </p:nvPr>
        </p:nvSpPr>
        <p:spPr>
          <a:xfrm rot="16200000">
            <a:off x="6402170" y="-1773268"/>
            <a:ext cx="2230765" cy="7345091"/>
          </a:xfrm>
        </p:spPr>
        <p:txBody>
          <a:bodyPr/>
          <a:lstStyle/>
          <a:p>
            <a:r>
              <a:rPr lang="en-US" dirty="0">
                <a:latin typeface="Calibri" charset="0"/>
                <a:ea typeface="Calibri" charset="0"/>
                <a:cs typeface="Calibri" charset="0"/>
              </a:rPr>
              <a:t>Random Forest Imputation</a:t>
            </a:r>
          </a:p>
          <a:p>
            <a:r>
              <a:rPr lang="en-US" dirty="0">
                <a:latin typeface="Calibri" charset="0"/>
                <a:ea typeface="Calibri" charset="0"/>
                <a:cs typeface="Calibri" charset="0"/>
              </a:rPr>
              <a:t>Ensemble C</a:t>
            </a:r>
          </a:p>
          <a:p>
            <a:r>
              <a:rPr lang="en-US" dirty="0">
                <a:latin typeface="Calibri" charset="0"/>
                <a:ea typeface="Calibri" charset="0"/>
                <a:cs typeface="Calibri" charset="0"/>
              </a:rPr>
              <a:t>With Bagging</a:t>
            </a:r>
          </a:p>
          <a:p>
            <a:r>
              <a:rPr lang="en-US" dirty="0">
                <a:latin typeface="Calibri" charset="0"/>
                <a:ea typeface="Calibri" charset="0"/>
                <a:cs typeface="Calibri" charset="0"/>
              </a:rPr>
              <a:t>Z score Normalized</a:t>
            </a:r>
          </a:p>
          <a:p>
            <a:r>
              <a:rPr lang="en-US" dirty="0">
                <a:latin typeface="Calibri" charset="0"/>
                <a:ea typeface="Calibri" charset="0"/>
                <a:cs typeface="Calibri" charset="0"/>
              </a:rPr>
              <a:t>Parameters Optimized</a:t>
            </a: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44641"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7185509"/>
              </p:ext>
            </p:extLst>
          </p:nvPr>
        </p:nvGraphicFramePr>
        <p:xfrm>
          <a:off x="3597638" y="3235325"/>
          <a:ext cx="7932376" cy="1536558"/>
        </p:xfrm>
        <a:graphic>
          <a:graphicData uri="http://schemas.openxmlformats.org/drawingml/2006/table">
            <a:tbl>
              <a:tblPr>
                <a:tableStyleId>{69CF1AB2-1976-4502-BF36-3FF5EA218861}</a:tableStyleId>
              </a:tblPr>
              <a:tblGrid>
                <a:gridCol w="989352">
                  <a:extLst>
                    <a:ext uri="{9D8B030D-6E8A-4147-A177-3AD203B41FA5}">
                      <a16:colId xmlns:a16="http://schemas.microsoft.com/office/drawing/2014/main" xmlns="" val="20000"/>
                    </a:ext>
                  </a:extLst>
                </a:gridCol>
                <a:gridCol w="1648918">
                  <a:extLst>
                    <a:ext uri="{9D8B030D-6E8A-4147-A177-3AD203B41FA5}">
                      <a16:colId xmlns:a16="http://schemas.microsoft.com/office/drawing/2014/main" xmlns="" val="20001"/>
                    </a:ext>
                  </a:extLst>
                </a:gridCol>
                <a:gridCol w="974361">
                  <a:extLst>
                    <a:ext uri="{9D8B030D-6E8A-4147-A177-3AD203B41FA5}">
                      <a16:colId xmlns:a16="http://schemas.microsoft.com/office/drawing/2014/main" xmlns="" val="20002"/>
                    </a:ext>
                  </a:extLst>
                </a:gridCol>
                <a:gridCol w="847461">
                  <a:extLst>
                    <a:ext uri="{9D8B030D-6E8A-4147-A177-3AD203B41FA5}">
                      <a16:colId xmlns:a16="http://schemas.microsoft.com/office/drawing/2014/main" xmlns="" val="20003"/>
                    </a:ext>
                  </a:extLst>
                </a:gridCol>
                <a:gridCol w="868071">
                  <a:extLst>
                    <a:ext uri="{9D8B030D-6E8A-4147-A177-3AD203B41FA5}">
                      <a16:colId xmlns:a16="http://schemas.microsoft.com/office/drawing/2014/main" xmlns="" val="20004"/>
                    </a:ext>
                  </a:extLst>
                </a:gridCol>
                <a:gridCol w="868071">
                  <a:extLst>
                    <a:ext uri="{9D8B030D-6E8A-4147-A177-3AD203B41FA5}">
                      <a16:colId xmlns:a16="http://schemas.microsoft.com/office/drawing/2014/main" xmlns="" val="20005"/>
                    </a:ext>
                  </a:extLst>
                </a:gridCol>
                <a:gridCol w="868071">
                  <a:extLst>
                    <a:ext uri="{9D8B030D-6E8A-4147-A177-3AD203B41FA5}">
                      <a16:colId xmlns:a16="http://schemas.microsoft.com/office/drawing/2014/main" xmlns="" val="20006"/>
                    </a:ext>
                  </a:extLst>
                </a:gridCol>
                <a:gridCol w="868071">
                  <a:extLst>
                    <a:ext uri="{9D8B030D-6E8A-4147-A177-3AD203B41FA5}">
                      <a16:colId xmlns:a16="http://schemas.microsoft.com/office/drawing/2014/main" xmlns="" val="20007"/>
                    </a:ext>
                  </a:extLst>
                </a:gridCol>
              </a:tblGrid>
              <a:tr h="367897">
                <a:tc>
                  <a:txBody>
                    <a:bodyPr/>
                    <a:lstStyle/>
                    <a:p>
                      <a:pPr algn="ctr" fontAlgn="b"/>
                      <a:r>
                        <a:rPr lang="en-US" sz="1600" b="1" u="none" strike="noStrike" dirty="0">
                          <a:effectLst/>
                          <a:latin typeface="Calibri" charset="0"/>
                          <a:ea typeface="Calibri" charset="0"/>
                          <a:cs typeface="Calibri" charset="0"/>
                        </a:rPr>
                        <a:t>Data</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Stages</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Ensemble</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a:effectLst/>
                          <a:latin typeface="Calibri" charset="0"/>
                          <a:ea typeface="Calibri" charset="0"/>
                          <a:cs typeface="Calibri" charset="0"/>
                        </a:rPr>
                        <a:t>Bagged</a:t>
                      </a:r>
                      <a:endParaRPr lang="en-US" sz="1600" b="1"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Accuracy</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Precision</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Recall</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F</a:t>
                      </a:r>
                      <a:r>
                        <a:rPr lang="en-US" sz="1600" b="1" u="none" strike="noStrike">
                          <a:effectLst/>
                          <a:latin typeface="Calibri" charset="0"/>
                          <a:ea typeface="Calibri" charset="0"/>
                          <a:cs typeface="Calibri" charset="0"/>
                        </a:rPr>
                        <a:t>1-score</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0"/>
                  </a:ext>
                </a:extLst>
              </a:tr>
              <a:tr h="367897">
                <a:tc>
                  <a:txBody>
                    <a:bodyPr/>
                    <a:lstStyle/>
                    <a:p>
                      <a:pPr algn="ctr" fontAlgn="ctr"/>
                      <a:r>
                        <a:rPr lang="en-US" sz="1400" b="1" u="none" strike="noStrike" dirty="0">
                          <a:effectLst/>
                          <a:latin typeface="Calibri" charset="0"/>
                          <a:ea typeface="Calibri" charset="0"/>
                          <a:cs typeface="Calibri" charset="0"/>
                        </a:rPr>
                        <a:t>Mode</a:t>
                      </a:r>
                      <a:endParaRPr lang="en-US"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l" fontAlgn="b"/>
                      <a:r>
                        <a:rPr lang="en-US" sz="1400" u="none" strike="noStrike" dirty="0">
                          <a:effectLst/>
                          <a:latin typeface="Calibri" charset="0"/>
                          <a:ea typeface="Calibri" charset="0"/>
                          <a:cs typeface="Calibri" charset="0"/>
                        </a:rPr>
                        <a:t>Feature Selection: All</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Ensemble B</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Yes</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82.51%</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a:effectLst/>
                          <a:latin typeface="Calibri" charset="0"/>
                          <a:ea typeface="Calibri" charset="0"/>
                          <a:cs typeface="Calibri" charset="0"/>
                        </a:rPr>
                        <a:t>62.38%</a:t>
                      </a:r>
                      <a:endParaRPr lang="mr-IN" sz="1400" b="0"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a:effectLst/>
                          <a:latin typeface="Calibri" charset="0"/>
                          <a:ea typeface="Calibri" charset="0"/>
                          <a:cs typeface="Calibri" charset="0"/>
                        </a:rPr>
                        <a:t>63.15%</a:t>
                      </a:r>
                      <a:endParaRPr lang="mr-IN" sz="1400" b="0"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a:effectLst/>
                          <a:latin typeface="Calibri" charset="0"/>
                          <a:ea typeface="Calibri" charset="0"/>
                          <a:cs typeface="Calibri" charset="0"/>
                        </a:rPr>
                        <a:t>62.76%</a:t>
                      </a:r>
                      <a:endParaRPr lang="mr-IN" sz="1400" b="0" i="0" u="none" strike="noStrike">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1"/>
                  </a:ext>
                </a:extLst>
              </a:tr>
              <a:tr h="367897">
                <a:tc>
                  <a:txBody>
                    <a:bodyPr/>
                    <a:lstStyle/>
                    <a:p>
                      <a:pPr algn="ctr" fontAlgn="ctr"/>
                      <a:r>
                        <a:rPr lang="en-US" sz="1400" b="1" u="none" strike="noStrike" dirty="0">
                          <a:effectLst/>
                          <a:latin typeface="Calibri" charset="0"/>
                          <a:ea typeface="Calibri" charset="0"/>
                          <a:cs typeface="Calibri" charset="0"/>
                        </a:rPr>
                        <a:t>KNN</a:t>
                      </a:r>
                      <a:endParaRPr lang="en-US"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l" fontAlgn="b"/>
                      <a:r>
                        <a:rPr lang="en-US" sz="1400" u="none" strike="noStrike" dirty="0">
                          <a:effectLst/>
                          <a:latin typeface="Calibri" charset="0"/>
                          <a:ea typeface="Calibri" charset="0"/>
                          <a:cs typeface="Calibri" charset="0"/>
                        </a:rPr>
                        <a:t>Feature Selection: 60</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a:effectLst/>
                          <a:latin typeface="Calibri" charset="0"/>
                          <a:ea typeface="Calibri" charset="0"/>
                          <a:cs typeface="Calibri" charset="0"/>
                        </a:rPr>
                        <a:t>Ensemble B</a:t>
                      </a:r>
                      <a:endParaRPr lang="en-US" sz="1400" b="0"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Yes</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84.91%</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68.54%</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67.89%</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68.21%</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2"/>
                  </a:ext>
                </a:extLst>
              </a:tr>
              <a:tr h="367897">
                <a:tc>
                  <a:txBody>
                    <a:bodyPr/>
                    <a:lstStyle/>
                    <a:p>
                      <a:pPr algn="ctr" fontAlgn="ctr"/>
                      <a:r>
                        <a:rPr lang="en-US" sz="1400" b="1" u="none" strike="noStrike" dirty="0">
                          <a:effectLst/>
                          <a:latin typeface="Calibri" charset="0"/>
                          <a:ea typeface="Calibri" charset="0"/>
                          <a:cs typeface="Calibri" charset="0"/>
                        </a:rPr>
                        <a:t>Random Forest</a:t>
                      </a:r>
                      <a:endParaRPr lang="en-US"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l" fontAlgn="b"/>
                      <a:r>
                        <a:rPr lang="en-US" sz="1400" u="none" strike="noStrike" dirty="0">
                          <a:effectLst/>
                          <a:latin typeface="Calibri" charset="0"/>
                          <a:ea typeface="Calibri" charset="0"/>
                          <a:cs typeface="Calibri" charset="0"/>
                        </a:rPr>
                        <a:t>Feature Selection: All</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Ensemble C </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Yes</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85.73%</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63.65%</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72.55%</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67.81%</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1726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395288" y="1731169"/>
            <a:ext cx="2819400" cy="3395663"/>
          </a:xfrm>
        </p:spPr>
        <p:txBody>
          <a:bodyPr/>
          <a:lstStyle/>
          <a:p>
            <a:r>
              <a:rPr lang="en-US" dirty="0">
                <a:latin typeface="Calibri" charset="0"/>
                <a:ea typeface="Calibri" charset="0"/>
                <a:cs typeface="Calibri" charset="0"/>
              </a:rPr>
              <a:t>Future Recommendation</a:t>
            </a:r>
            <a:br>
              <a:rPr lang="en-US" dirty="0">
                <a:latin typeface="Calibri" charset="0"/>
                <a:ea typeface="Calibri" charset="0"/>
                <a:cs typeface="Calibri" charset="0"/>
              </a:rPr>
            </a:br>
            <a:r>
              <a:rPr lang="en-US" dirty="0">
                <a:latin typeface="Calibri" charset="0"/>
                <a:ea typeface="Calibri" charset="0"/>
                <a:cs typeface="Calibri" charset="0"/>
              </a:rPr>
              <a:t>and Q &amp; A</a:t>
            </a:r>
          </a:p>
        </p:txBody>
      </p:sp>
      <p:sp>
        <p:nvSpPr>
          <p:cNvPr id="3" name="Vertical Text Placeholder 2"/>
          <p:cNvSpPr>
            <a:spLocks noGrp="1"/>
          </p:cNvSpPr>
          <p:nvPr>
            <p:ph type="body" orient="vert" idx="1"/>
          </p:nvPr>
        </p:nvSpPr>
        <p:spPr>
          <a:xfrm rot="16200000">
            <a:off x="5092064" y="-494349"/>
            <a:ext cx="5112925" cy="7877271"/>
          </a:xfrm>
        </p:spPr>
        <p:txBody>
          <a:bodyPr/>
          <a:lstStyle/>
          <a:p>
            <a:endParaRPr lang="en-US" dirty="0">
              <a:latin typeface="Calibri" charset="0"/>
              <a:ea typeface="Calibri" charset="0"/>
              <a:cs typeface="Calibri" charset="0"/>
            </a:endParaRPr>
          </a:p>
          <a:p>
            <a:r>
              <a:rPr lang="en-US" sz="2400" dirty="0">
                <a:latin typeface="Calibri" charset="0"/>
                <a:ea typeface="Calibri" charset="0"/>
                <a:cs typeface="Calibri" charset="0"/>
              </a:rPr>
              <a:t>Future Work</a:t>
            </a:r>
          </a:p>
          <a:p>
            <a:pPr lvl="1"/>
            <a:r>
              <a:rPr lang="en-US" sz="2000" dirty="0">
                <a:latin typeface="Calibri" charset="0"/>
                <a:ea typeface="Calibri" charset="0"/>
                <a:cs typeface="Calibri" charset="0"/>
              </a:rPr>
              <a:t>B(L)</a:t>
            </a:r>
            <a:r>
              <a:rPr lang="en-US" sz="2000" dirty="0" err="1">
                <a:latin typeface="Calibri" charset="0"/>
                <a:ea typeface="Calibri" charset="0"/>
                <a:cs typeface="Calibri" charset="0"/>
              </a:rPr>
              <a:t>agging</a:t>
            </a:r>
            <a:r>
              <a:rPr lang="en-US" sz="2000" dirty="0">
                <a:latin typeface="Calibri" charset="0"/>
                <a:ea typeface="Calibri" charset="0"/>
                <a:cs typeface="Calibri" charset="0"/>
              </a:rPr>
              <a:t>: </a:t>
            </a:r>
            <a:r>
              <a:rPr lang="en-US" sz="2000" dirty="0" err="1">
                <a:latin typeface="Calibri" charset="0"/>
                <a:ea typeface="Calibri" charset="0"/>
                <a:cs typeface="Calibri" charset="0"/>
              </a:rPr>
              <a:t>blagging.py</a:t>
            </a:r>
            <a:r>
              <a:rPr lang="en-US" sz="2000" dirty="0">
                <a:latin typeface="Calibri" charset="0"/>
                <a:ea typeface="Calibri" charset="0"/>
                <a:cs typeface="Calibri" charset="0"/>
              </a:rPr>
              <a:t>(Balanced Bagging)</a:t>
            </a:r>
          </a:p>
          <a:p>
            <a:pPr lvl="1"/>
            <a:r>
              <a:rPr lang="en-US" sz="2000" dirty="0">
                <a:latin typeface="Calibri" charset="0"/>
                <a:ea typeface="Calibri" charset="0"/>
                <a:cs typeface="Calibri" charset="0"/>
              </a:rPr>
              <a:t>Neural Networks</a:t>
            </a:r>
          </a:p>
          <a:p>
            <a:pPr lvl="1"/>
            <a:r>
              <a:rPr lang="en-US" sz="2000" dirty="0">
                <a:latin typeface="Calibri" charset="0"/>
                <a:ea typeface="Calibri" charset="0"/>
                <a:cs typeface="Calibri" charset="0"/>
              </a:rPr>
              <a:t>Wrapper Method of Feature selection</a:t>
            </a:r>
          </a:p>
        </p:txBody>
      </p:sp>
      <p:sp>
        <p:nvSpPr>
          <p:cNvPr id="4" name="Footer Placeholder 3"/>
          <p:cNvSpPr>
            <a:spLocks noGrp="1"/>
          </p:cNvSpPr>
          <p:nvPr>
            <p:ph type="ftr" sz="quarter" idx="11"/>
          </p:nvPr>
        </p:nvSpPr>
        <p:spPr>
          <a:xfrm>
            <a:off x="244641"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209636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Types of Variables</a:t>
            </a:r>
          </a:p>
        </p:txBody>
      </p:sp>
      <p:sp>
        <p:nvSpPr>
          <p:cNvPr id="3" name="Vertical Text Placeholder 2"/>
          <p:cNvSpPr>
            <a:spLocks noGrp="1"/>
          </p:cNvSpPr>
          <p:nvPr>
            <p:ph type="body" orient="vert" idx="1"/>
          </p:nvPr>
        </p:nvSpPr>
        <p:spPr>
          <a:xfrm rot="16200000">
            <a:off x="5004053" y="-504792"/>
            <a:ext cx="5188325" cy="7918400"/>
          </a:xfrm>
        </p:spPr>
        <p:txBody>
          <a:bodyPr/>
          <a:lstStyle/>
          <a:p>
            <a:r>
              <a:rPr lang="en-US" dirty="0">
                <a:latin typeface="Calibri" charset="0"/>
                <a:ea typeface="Calibri" charset="0"/>
                <a:cs typeface="Calibri" charset="0"/>
              </a:rPr>
              <a:t>The census data contains 15 variables of three distinct kinds.</a:t>
            </a:r>
          </a:p>
          <a:p>
            <a:pPr lvl="1"/>
            <a:r>
              <a:rPr lang="en-US" dirty="0">
                <a:latin typeface="Calibri" charset="0"/>
                <a:ea typeface="Calibri" charset="0"/>
                <a:cs typeface="Calibri" charset="0"/>
              </a:rPr>
              <a:t>Continuous</a:t>
            </a:r>
          </a:p>
          <a:p>
            <a:pPr lvl="1"/>
            <a:r>
              <a:rPr lang="en-US" dirty="0">
                <a:latin typeface="Calibri" charset="0"/>
                <a:ea typeface="Calibri" charset="0"/>
                <a:cs typeface="Calibri" charset="0"/>
              </a:rPr>
              <a:t>Categorical</a:t>
            </a:r>
          </a:p>
          <a:p>
            <a:pPr lvl="1"/>
            <a:r>
              <a:rPr lang="en-US" dirty="0">
                <a:latin typeface="Calibri" charset="0"/>
                <a:ea typeface="Calibri" charset="0"/>
                <a:cs typeface="Calibri" charset="0"/>
              </a:rPr>
              <a:t>Ordinal</a:t>
            </a:r>
          </a:p>
          <a:p>
            <a:pPr lvl="1"/>
            <a:endParaRPr lang="en-US" dirty="0">
              <a:latin typeface="Calibri" charset="0"/>
              <a:ea typeface="Calibri" charset="0"/>
              <a:cs typeface="Calibri" charset="0"/>
            </a:endParaRPr>
          </a:p>
          <a:p>
            <a:pPr lvl="1"/>
            <a:endParaRPr lang="en-US" dirty="0">
              <a:latin typeface="Calibri" charset="0"/>
              <a:ea typeface="Calibri" charset="0"/>
              <a:cs typeface="Calibri" charset="0"/>
            </a:endParaRPr>
          </a:p>
          <a:p>
            <a:r>
              <a:rPr lang="en-US" dirty="0">
                <a:latin typeface="Calibri" charset="0"/>
                <a:ea typeface="Calibri" charset="0"/>
                <a:cs typeface="Calibri" charset="0"/>
              </a:rPr>
              <a:t>Education and education_num</a:t>
            </a:r>
          </a:p>
          <a:p>
            <a:pPr lvl="1"/>
            <a:r>
              <a:rPr lang="en-US" dirty="0">
                <a:latin typeface="Calibri" charset="0"/>
                <a:ea typeface="Calibri" charset="0"/>
                <a:cs typeface="Calibri" charset="0"/>
              </a:rPr>
              <a:t>The education_num variable translates the values of education variable into their corresponding integer values. </a:t>
            </a:r>
          </a:p>
          <a:p>
            <a:pPr lvl="1"/>
            <a:r>
              <a:rPr lang="en-US" dirty="0">
                <a:latin typeface="Calibri" charset="0"/>
                <a:ea typeface="Calibri" charset="0"/>
                <a:cs typeface="Calibri" charset="0"/>
              </a:rPr>
              <a:t>We deleted the original variables education and use education_num variable as an ordinal variable. Since it consist of integers whose orders are determined by level education</a:t>
            </a:r>
          </a:p>
        </p:txBody>
      </p:sp>
      <p:sp>
        <p:nvSpPr>
          <p:cNvPr id="4" name="Footer Placeholder 3"/>
          <p:cNvSpPr>
            <a:spLocks noGrp="1"/>
          </p:cNvSpPr>
          <p:nvPr>
            <p:ph type="ftr" sz="quarter" idx="11"/>
          </p:nvPr>
        </p:nvSpPr>
        <p:spPr>
          <a:xfrm>
            <a:off x="252919" y="6356349"/>
            <a:ext cx="1946916"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78640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860815" cy="4601183"/>
          </a:xfrm>
        </p:spPr>
        <p:txBody>
          <a:bodyPr/>
          <a:lstStyle/>
          <a:p>
            <a:r>
              <a:rPr lang="en-US" dirty="0">
                <a:latin typeface="Calibri" charset="0"/>
                <a:ea typeface="Calibri" charset="0"/>
                <a:cs typeface="Calibri" charset="0"/>
              </a:rPr>
              <a:t>Missing Values</a:t>
            </a:r>
          </a:p>
        </p:txBody>
      </p:sp>
      <p:sp>
        <p:nvSpPr>
          <p:cNvPr id="3" name="Content Placeholder 2"/>
          <p:cNvSpPr>
            <a:spLocks noGrp="1"/>
          </p:cNvSpPr>
          <p:nvPr>
            <p:ph idx="1"/>
          </p:nvPr>
        </p:nvSpPr>
        <p:spPr>
          <a:xfrm>
            <a:off x="3719143" y="154425"/>
            <a:ext cx="7315200" cy="459725"/>
          </a:xfrm>
        </p:spPr>
        <p:txBody>
          <a:bodyPr/>
          <a:lstStyle/>
          <a:p>
            <a:r>
              <a:rPr lang="en-US" dirty="0">
                <a:latin typeface="Calibri" charset="0"/>
                <a:ea typeface="Calibri" charset="0"/>
                <a:cs typeface="Calibri" charset="0"/>
              </a:rPr>
              <a:t>Missing values and unbalanced data for both training and test data</a:t>
            </a:r>
          </a:p>
        </p:txBody>
      </p:sp>
      <p:sp>
        <p:nvSpPr>
          <p:cNvPr id="4" name="Footer Placeholder 3"/>
          <p:cNvSpPr>
            <a:spLocks noGrp="1"/>
          </p:cNvSpPr>
          <p:nvPr>
            <p:ph type="ftr" sz="quarter" idx="11"/>
          </p:nvPr>
        </p:nvSpPr>
        <p:spPr>
          <a:xfrm>
            <a:off x="252919" y="6321207"/>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522689" y="768014"/>
            <a:ext cx="8034727" cy="5588336"/>
          </a:xfrm>
          <a:prstGeom prst="rect">
            <a:avLst/>
          </a:prstGeom>
        </p:spPr>
      </p:pic>
    </p:spTree>
    <p:extLst>
      <p:ext uri="{BB962C8B-B14F-4D97-AF65-F5344CB8AC3E}">
        <p14:creationId xmlns:p14="http://schemas.microsoft.com/office/powerpoint/2010/main" val="178151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libri" charset="0"/>
                <a:ea typeface="Calibri" charset="0"/>
                <a:cs typeface="Calibri" charset="0"/>
              </a:rPr>
              <a:t>Unbalanced Data</a:t>
            </a:r>
          </a:p>
        </p:txBody>
      </p:sp>
      <p:sp>
        <p:nvSpPr>
          <p:cNvPr id="2" name="Footer Placeholder 1"/>
          <p:cNvSpPr>
            <a:spLocks noGrp="1"/>
          </p:cNvSpPr>
          <p:nvPr>
            <p:ph type="ftr" sz="quarter" idx="11"/>
          </p:nvPr>
        </p:nvSpPr>
        <p:spPr>
          <a:xfrm>
            <a:off x="252919"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extBox 6"/>
          <p:cNvSpPr txBox="1"/>
          <p:nvPr/>
        </p:nvSpPr>
        <p:spPr>
          <a:xfrm>
            <a:off x="4206597" y="327547"/>
            <a:ext cx="6427538" cy="369332"/>
          </a:xfrm>
          <a:prstGeom prst="rect">
            <a:avLst/>
          </a:prstGeom>
          <a:noFill/>
        </p:spPr>
        <p:txBody>
          <a:bodyPr wrap="square" rtlCol="0">
            <a:spAutoFit/>
          </a:bodyPr>
          <a:lstStyle/>
          <a:p>
            <a:r>
              <a:rPr lang="en-US" dirty="0">
                <a:latin typeface="Calibri" charset="0"/>
                <a:ea typeface="Calibri" charset="0"/>
                <a:cs typeface="Calibri" charset="0"/>
              </a:rPr>
              <a:t>Unbalanced Data</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738" y="972657"/>
            <a:ext cx="7315200" cy="4903161"/>
          </a:xfrm>
        </p:spPr>
      </p:pic>
      <p:sp>
        <p:nvSpPr>
          <p:cNvPr id="10" name="TextBox 9"/>
          <p:cNvSpPr txBox="1"/>
          <p:nvPr/>
        </p:nvSpPr>
        <p:spPr>
          <a:xfrm>
            <a:off x="5513696" y="3239570"/>
            <a:ext cx="1180402" cy="646331"/>
          </a:xfrm>
          <a:prstGeom prst="rect">
            <a:avLst/>
          </a:prstGeom>
          <a:noFill/>
        </p:spPr>
        <p:txBody>
          <a:bodyPr wrap="square" rtlCol="0">
            <a:spAutoFit/>
          </a:bodyPr>
          <a:lstStyle/>
          <a:p>
            <a:pPr algn="ctr"/>
            <a:r>
              <a:rPr lang="en-US" b="1" dirty="0">
                <a:solidFill>
                  <a:schemeClr val="bg1"/>
                </a:solidFill>
                <a:latin typeface="Calibri" charset="0"/>
                <a:ea typeface="Calibri" charset="0"/>
                <a:cs typeface="Calibri" charset="0"/>
              </a:rPr>
              <a:t>Negative</a:t>
            </a:r>
          </a:p>
          <a:p>
            <a:pPr algn="ctr"/>
            <a:r>
              <a:rPr lang="en-US" b="1" dirty="0">
                <a:solidFill>
                  <a:schemeClr val="bg1"/>
                </a:solidFill>
                <a:latin typeface="Calibri" charset="0"/>
                <a:ea typeface="Calibri" charset="0"/>
                <a:cs typeface="Calibri" charset="0"/>
              </a:rPr>
              <a:t>75.9%</a:t>
            </a:r>
          </a:p>
        </p:txBody>
      </p:sp>
      <p:sp>
        <p:nvSpPr>
          <p:cNvPr id="11" name="TextBox 10"/>
          <p:cNvSpPr txBox="1"/>
          <p:nvPr/>
        </p:nvSpPr>
        <p:spPr>
          <a:xfrm>
            <a:off x="8925637" y="4554823"/>
            <a:ext cx="1009934" cy="646331"/>
          </a:xfrm>
          <a:prstGeom prst="rect">
            <a:avLst/>
          </a:prstGeom>
          <a:noFill/>
        </p:spPr>
        <p:txBody>
          <a:bodyPr wrap="square" rtlCol="0">
            <a:spAutoFit/>
          </a:bodyPr>
          <a:lstStyle/>
          <a:p>
            <a:pPr algn="ctr"/>
            <a:r>
              <a:rPr lang="en-US" b="1" dirty="0">
                <a:solidFill>
                  <a:schemeClr val="bg1"/>
                </a:solidFill>
                <a:latin typeface="Calibri" charset="0"/>
                <a:ea typeface="Calibri" charset="0"/>
                <a:cs typeface="Calibri" charset="0"/>
              </a:rPr>
              <a:t>Positive</a:t>
            </a:r>
          </a:p>
          <a:p>
            <a:pPr algn="ctr"/>
            <a:r>
              <a:rPr lang="en-US" b="1" dirty="0">
                <a:solidFill>
                  <a:schemeClr val="bg1"/>
                </a:solidFill>
                <a:latin typeface="Calibri" charset="0"/>
                <a:ea typeface="Calibri" charset="0"/>
                <a:cs typeface="Calibri" charset="0"/>
              </a:rPr>
              <a:t>24.1 %</a:t>
            </a:r>
          </a:p>
        </p:txBody>
      </p:sp>
    </p:spTree>
    <p:extLst>
      <p:ext uri="{BB962C8B-B14F-4D97-AF65-F5344CB8AC3E}">
        <p14:creationId xmlns:p14="http://schemas.microsoft.com/office/powerpoint/2010/main" val="36448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Correlation </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2688" y="744396"/>
            <a:ext cx="8469443" cy="5761335"/>
          </a:xfrm>
        </p:spPr>
      </p:pic>
      <p:sp>
        <p:nvSpPr>
          <p:cNvPr id="4" name="Footer Placeholder 3"/>
          <p:cNvSpPr>
            <a:spLocks noGrp="1"/>
          </p:cNvSpPr>
          <p:nvPr>
            <p:ph type="ftr" sz="quarter" idx="11"/>
          </p:nvPr>
        </p:nvSpPr>
        <p:spPr>
          <a:xfrm>
            <a:off x="252919" y="6356349"/>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
        <p:nvSpPr>
          <p:cNvPr id="3" name="TextBox 2"/>
          <p:cNvSpPr txBox="1"/>
          <p:nvPr/>
        </p:nvSpPr>
        <p:spPr>
          <a:xfrm>
            <a:off x="3522688" y="179882"/>
            <a:ext cx="5486401" cy="369332"/>
          </a:xfrm>
          <a:prstGeom prst="rect">
            <a:avLst/>
          </a:prstGeom>
          <a:noFill/>
        </p:spPr>
        <p:txBody>
          <a:bodyPr wrap="square" rtlCol="0">
            <a:spAutoFit/>
          </a:bodyPr>
          <a:lstStyle/>
          <a:p>
            <a:r>
              <a:rPr lang="en-US" dirty="0" smtClean="0">
                <a:latin typeface="Calibri" charset="0"/>
                <a:ea typeface="Calibri" charset="0"/>
                <a:cs typeface="Calibri" charset="0"/>
              </a:rPr>
              <a:t>Correlation between features and class variable.</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66852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Ensemble Model</a:t>
            </a:r>
          </a:p>
        </p:txBody>
      </p:sp>
      <p:sp>
        <p:nvSpPr>
          <p:cNvPr id="3" name="Content Placeholder 2"/>
          <p:cNvSpPr>
            <a:spLocks noGrp="1"/>
          </p:cNvSpPr>
          <p:nvPr>
            <p:ph idx="1"/>
          </p:nvPr>
        </p:nvSpPr>
        <p:spPr>
          <a:xfrm>
            <a:off x="3869268" y="700335"/>
            <a:ext cx="7315200" cy="5120640"/>
          </a:xfrm>
        </p:spPr>
        <p:txBody>
          <a:bodyPr>
            <a:normAutofit/>
          </a:bodyPr>
          <a:lstStyle/>
          <a:p>
            <a:r>
              <a:rPr lang="en-US" dirty="0">
                <a:latin typeface="Calibri" charset="0"/>
                <a:ea typeface="Calibri" charset="0"/>
                <a:cs typeface="Calibri" charset="0"/>
              </a:rPr>
              <a:t>We built and tested three different ensemble classifiers</a:t>
            </a:r>
          </a:p>
          <a:p>
            <a:r>
              <a:rPr lang="en-US" dirty="0">
                <a:latin typeface="Calibri" charset="0"/>
                <a:ea typeface="Calibri" charset="0"/>
                <a:cs typeface="Calibri" charset="0"/>
              </a:rPr>
              <a:t>Each model consisted of different odd-number combinations of the following five classifier algorithms (Supervised Learning)</a:t>
            </a:r>
          </a:p>
          <a:p>
            <a:pPr lvl="1"/>
            <a:r>
              <a:rPr lang="en-US" dirty="0">
                <a:latin typeface="Calibri" charset="0"/>
                <a:ea typeface="Calibri" charset="0"/>
                <a:cs typeface="Calibri" charset="0"/>
              </a:rPr>
              <a:t>K-Nearest Neighbors</a:t>
            </a:r>
          </a:p>
          <a:p>
            <a:pPr lvl="1"/>
            <a:r>
              <a:rPr lang="en-US" dirty="0">
                <a:latin typeface="Calibri" charset="0"/>
                <a:ea typeface="Calibri" charset="0"/>
                <a:cs typeface="Calibri" charset="0"/>
              </a:rPr>
              <a:t>Logistic Regression</a:t>
            </a:r>
          </a:p>
          <a:p>
            <a:pPr lvl="1"/>
            <a:r>
              <a:rPr lang="en-US" dirty="0">
                <a:latin typeface="Calibri" charset="0"/>
                <a:ea typeface="Calibri" charset="0"/>
                <a:cs typeface="Calibri" charset="0"/>
              </a:rPr>
              <a:t>Random Forest</a:t>
            </a:r>
          </a:p>
          <a:p>
            <a:pPr lvl="1"/>
            <a:r>
              <a:rPr lang="en-US" dirty="0">
                <a:latin typeface="Calibri" charset="0"/>
                <a:ea typeface="Calibri" charset="0"/>
                <a:cs typeface="Calibri" charset="0"/>
              </a:rPr>
              <a:t>Support Vector Machines</a:t>
            </a:r>
          </a:p>
          <a:p>
            <a:pPr lvl="1"/>
            <a:r>
              <a:rPr lang="en-US" dirty="0">
                <a:latin typeface="Calibri" charset="0"/>
                <a:ea typeface="Calibri" charset="0"/>
                <a:cs typeface="Calibri" charset="0"/>
              </a:rPr>
              <a:t>Naïve Bayes</a:t>
            </a:r>
          </a:p>
          <a:p>
            <a:pPr marL="182880" lvl="1">
              <a:spcBef>
                <a:spcPts val="1200"/>
              </a:spcBef>
              <a:spcAft>
                <a:spcPts val="0"/>
              </a:spcAft>
            </a:pPr>
            <a:r>
              <a:rPr lang="en-US" dirty="0">
                <a:latin typeface="Calibri" charset="0"/>
                <a:ea typeface="Calibri" charset="0"/>
                <a:cs typeface="Calibri" charset="0"/>
              </a:rPr>
              <a:t>Ensemble A: K-Nearest Neighbors, Random Forest and Logistic Regression</a:t>
            </a:r>
          </a:p>
          <a:p>
            <a:pPr lvl="1"/>
            <a:r>
              <a:rPr lang="en-US" dirty="0">
                <a:latin typeface="Calibri" charset="0"/>
                <a:ea typeface="Calibri" charset="0"/>
                <a:cs typeface="Calibri" charset="0"/>
              </a:rPr>
              <a:t>Highest performing models</a:t>
            </a:r>
          </a:p>
          <a:p>
            <a:r>
              <a:rPr lang="en-US" sz="1800" dirty="0">
                <a:latin typeface="Calibri" charset="0"/>
                <a:ea typeface="Calibri" charset="0"/>
                <a:cs typeface="Calibri" charset="0"/>
              </a:rPr>
              <a:t>Ensemble B: K-Nearest Neighbors, Random Forest and Naïve Bayes</a:t>
            </a:r>
          </a:p>
          <a:p>
            <a:pPr lvl="1"/>
            <a:r>
              <a:rPr lang="en-US" dirty="0">
                <a:latin typeface="Calibri" charset="0"/>
                <a:ea typeface="Calibri" charset="0"/>
                <a:cs typeface="Calibri" charset="0"/>
              </a:rPr>
              <a:t>Uncorrelated </a:t>
            </a:r>
          </a:p>
          <a:p>
            <a:r>
              <a:rPr lang="en-US" sz="1800" dirty="0">
                <a:latin typeface="Calibri" charset="0"/>
                <a:ea typeface="Calibri" charset="0"/>
                <a:cs typeface="Calibri" charset="0"/>
              </a:rPr>
              <a:t>Ensemble C: All</a:t>
            </a:r>
          </a:p>
          <a:p>
            <a:pPr lvl="1"/>
            <a:r>
              <a:rPr lang="en-US" dirty="0">
                <a:latin typeface="Calibri" charset="0"/>
                <a:ea typeface="Calibri" charset="0"/>
                <a:cs typeface="Calibri" charset="0"/>
              </a:rPr>
              <a:t>All 5 : K-Nearest Neighbors, Random Forest, Naïve Bayes, SVM and Logistic Regression</a:t>
            </a:r>
          </a:p>
        </p:txBody>
      </p:sp>
      <p:sp>
        <p:nvSpPr>
          <p:cNvPr id="4" name="Footer Placeholder 3"/>
          <p:cNvSpPr>
            <a:spLocks noGrp="1"/>
          </p:cNvSpPr>
          <p:nvPr>
            <p:ph type="ftr" sz="quarter" idx="11"/>
          </p:nvPr>
        </p:nvSpPr>
        <p:spPr>
          <a:xfrm>
            <a:off x="244642" y="6340475"/>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80094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461493" y="2245323"/>
            <a:ext cx="2544093" cy="2588946"/>
          </a:xfrm>
        </p:spPr>
        <p:txBody>
          <a:bodyPr/>
          <a:lstStyle/>
          <a:p>
            <a:r>
              <a:rPr lang="en-US" sz="4000" dirty="0">
                <a:latin typeface="Calibri" charset="0"/>
                <a:ea typeface="Calibri" charset="0"/>
                <a:cs typeface="Calibri" charset="0"/>
              </a:rPr>
              <a:t>Trial Run </a:t>
            </a:r>
            <a:r>
              <a:rPr lang="en-US" dirty="0">
                <a:latin typeface="Calibri" charset="0"/>
                <a:ea typeface="Calibri" charset="0"/>
                <a:cs typeface="Calibri" charset="0"/>
              </a:rPr>
              <a:t/>
            </a:r>
            <a:br>
              <a:rPr lang="en-US" dirty="0">
                <a:latin typeface="Calibri" charset="0"/>
                <a:ea typeface="Calibri" charset="0"/>
                <a:cs typeface="Calibri" charset="0"/>
              </a:rPr>
            </a:br>
            <a:endParaRPr lang="en-US" dirty="0">
              <a:latin typeface="Calibri" charset="0"/>
              <a:ea typeface="Calibri" charset="0"/>
              <a:cs typeface="Calibri" charset="0"/>
            </a:endParaRPr>
          </a:p>
        </p:txBody>
      </p:sp>
      <p:sp>
        <p:nvSpPr>
          <p:cNvPr id="3" name="Vertical Text Placeholder 2"/>
          <p:cNvSpPr>
            <a:spLocks noGrp="1"/>
          </p:cNvSpPr>
          <p:nvPr>
            <p:ph type="body" orient="vert" idx="1"/>
          </p:nvPr>
        </p:nvSpPr>
        <p:spPr>
          <a:xfrm rot="16200000">
            <a:off x="5216046" y="-357018"/>
            <a:ext cx="4557311" cy="7728796"/>
          </a:xfrm>
        </p:spPr>
        <p:txBody>
          <a:bodyPr/>
          <a:lstStyle/>
          <a:p>
            <a:r>
              <a:rPr lang="en-US" dirty="0">
                <a:latin typeface="Calibri" charset="0"/>
                <a:ea typeface="Calibri" charset="0"/>
                <a:cs typeface="Calibri" charset="0"/>
              </a:rPr>
              <a:t>Processing our data for our ensemble classifier</a:t>
            </a:r>
          </a:p>
          <a:p>
            <a:r>
              <a:rPr lang="en-US" dirty="0">
                <a:latin typeface="Calibri" charset="0"/>
                <a:ea typeface="Calibri" charset="0"/>
                <a:cs typeface="Calibri" charset="0"/>
              </a:rPr>
              <a:t>For our trial run we took the simplest approach to preprocessing</a:t>
            </a:r>
          </a:p>
          <a:p>
            <a:pPr lvl="1"/>
            <a:r>
              <a:rPr lang="en-US" dirty="0">
                <a:latin typeface="Calibri" charset="0"/>
                <a:ea typeface="Calibri" charset="0"/>
                <a:cs typeface="Calibri" charset="0"/>
              </a:rPr>
              <a:t>We dropped all rows containing missing values (DropNA) ; this leads to a reduction of 7.37% of our training data (2399 samples)</a:t>
            </a:r>
          </a:p>
          <a:p>
            <a:pPr lvl="1"/>
            <a:r>
              <a:rPr lang="en-US" dirty="0">
                <a:latin typeface="Calibri" charset="0"/>
                <a:ea typeface="Calibri" charset="0"/>
                <a:cs typeface="Calibri" charset="0"/>
              </a:rPr>
              <a:t>We ignored the unbalanced nature of our data</a:t>
            </a:r>
          </a:p>
          <a:p>
            <a:pPr lvl="1"/>
            <a:r>
              <a:rPr lang="en-US" dirty="0">
                <a:latin typeface="Calibri" charset="0"/>
                <a:ea typeface="Calibri" charset="0"/>
                <a:cs typeface="Calibri" charset="0"/>
              </a:rPr>
              <a:t>We encoded our multiclass variables with dummy encoding</a:t>
            </a:r>
          </a:p>
          <a:p>
            <a:pPr lvl="1"/>
            <a:endParaRPr lang="en-US" dirty="0">
              <a:latin typeface="Calibri" charset="0"/>
              <a:ea typeface="Calibri" charset="0"/>
              <a:cs typeface="Calibri" charset="0"/>
            </a:endParaRPr>
          </a:p>
          <a:p>
            <a:r>
              <a:rPr lang="en-US" dirty="0">
                <a:latin typeface="Calibri" charset="0"/>
                <a:ea typeface="Calibri" charset="0"/>
                <a:cs typeface="Calibri" charset="0"/>
              </a:rPr>
              <a:t>The purpose of our trial run was to unit test our code</a:t>
            </a:r>
          </a:p>
        </p:txBody>
      </p:sp>
      <p:sp>
        <p:nvSpPr>
          <p:cNvPr id="4" name="Footer Placeholder 3"/>
          <p:cNvSpPr>
            <a:spLocks noGrp="1"/>
          </p:cNvSpPr>
          <p:nvPr>
            <p:ph type="ftr" sz="quarter" idx="11"/>
          </p:nvPr>
        </p:nvSpPr>
        <p:spPr>
          <a:xfrm>
            <a:off x="225956" y="6354762"/>
            <a:ext cx="204575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91096893"/>
              </p:ext>
            </p:extLst>
          </p:nvPr>
        </p:nvGraphicFramePr>
        <p:xfrm>
          <a:off x="3874333" y="4071911"/>
          <a:ext cx="7008528" cy="1714124"/>
        </p:xfrm>
        <a:graphic>
          <a:graphicData uri="http://schemas.openxmlformats.org/drawingml/2006/table">
            <a:tbl>
              <a:tblPr>
                <a:tableStyleId>{5C22544A-7EE6-4342-B048-85BDC9FD1C3A}</a:tableStyleId>
              </a:tblPr>
              <a:tblGrid>
                <a:gridCol w="1168088">
                  <a:extLst>
                    <a:ext uri="{9D8B030D-6E8A-4147-A177-3AD203B41FA5}">
                      <a16:colId xmlns:a16="http://schemas.microsoft.com/office/drawing/2014/main" xmlns="" val="20000"/>
                    </a:ext>
                  </a:extLst>
                </a:gridCol>
                <a:gridCol w="1168088">
                  <a:extLst>
                    <a:ext uri="{9D8B030D-6E8A-4147-A177-3AD203B41FA5}">
                      <a16:colId xmlns:a16="http://schemas.microsoft.com/office/drawing/2014/main" xmlns="" val="20001"/>
                    </a:ext>
                  </a:extLst>
                </a:gridCol>
                <a:gridCol w="1168088">
                  <a:extLst>
                    <a:ext uri="{9D8B030D-6E8A-4147-A177-3AD203B41FA5}">
                      <a16:colId xmlns:a16="http://schemas.microsoft.com/office/drawing/2014/main" xmlns="" val="20002"/>
                    </a:ext>
                  </a:extLst>
                </a:gridCol>
                <a:gridCol w="1168088">
                  <a:extLst>
                    <a:ext uri="{9D8B030D-6E8A-4147-A177-3AD203B41FA5}">
                      <a16:colId xmlns:a16="http://schemas.microsoft.com/office/drawing/2014/main" xmlns="" val="20003"/>
                    </a:ext>
                  </a:extLst>
                </a:gridCol>
                <a:gridCol w="1168088">
                  <a:extLst>
                    <a:ext uri="{9D8B030D-6E8A-4147-A177-3AD203B41FA5}">
                      <a16:colId xmlns:a16="http://schemas.microsoft.com/office/drawing/2014/main" xmlns="" val="20004"/>
                    </a:ext>
                  </a:extLst>
                </a:gridCol>
                <a:gridCol w="1168088">
                  <a:extLst>
                    <a:ext uri="{9D8B030D-6E8A-4147-A177-3AD203B41FA5}">
                      <a16:colId xmlns:a16="http://schemas.microsoft.com/office/drawing/2014/main" xmlns="" val="20005"/>
                    </a:ext>
                  </a:extLst>
                </a:gridCol>
              </a:tblGrid>
              <a:tr h="428531">
                <a:tc>
                  <a:txBody>
                    <a:bodyPr/>
                    <a:lstStyle/>
                    <a:p>
                      <a:pPr algn="ctr" fontAlgn="b"/>
                      <a:r>
                        <a:rPr lang="en-US" sz="2000" b="1" u="none" strike="noStrike" dirty="0">
                          <a:effectLst/>
                          <a:latin typeface="Calibri" charset="0"/>
                          <a:ea typeface="Calibri" charset="0"/>
                          <a:cs typeface="Calibri" charset="0"/>
                        </a:rPr>
                        <a:t>Data</a:t>
                      </a:r>
                      <a:endParaRPr lang="en-US" sz="20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a:effectLst/>
                          <a:latin typeface="Calibri" charset="0"/>
                          <a:ea typeface="Calibri" charset="0"/>
                          <a:cs typeface="Calibri" charset="0"/>
                        </a:rPr>
                        <a:t>Ensemble</a:t>
                      </a:r>
                      <a:endParaRPr lang="en-US" sz="1800" b="1"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Accuracy</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Precision</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Recall</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F1-score</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0"/>
                  </a:ext>
                </a:extLst>
              </a:tr>
              <a:tr h="428531">
                <a:tc>
                  <a:txBody>
                    <a:bodyPr/>
                    <a:lstStyle/>
                    <a:p>
                      <a:pPr algn="ctr" fontAlgn="ctr"/>
                      <a:r>
                        <a:rPr lang="en-US" sz="1800" u="none" strike="noStrike" dirty="0">
                          <a:effectLst/>
                          <a:latin typeface="Calibri" charset="0"/>
                          <a:ea typeface="Calibri" charset="0"/>
                          <a:cs typeface="Calibri" charset="0"/>
                        </a:rPr>
                        <a:t>DropNa</a:t>
                      </a:r>
                      <a:endParaRPr lang="en-US" sz="18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en-US" sz="1600" u="none" strike="noStrike" dirty="0">
                          <a:effectLst/>
                          <a:latin typeface="Calibri" charset="0"/>
                          <a:ea typeface="Calibri" charset="0"/>
                          <a:cs typeface="Calibri" charset="0"/>
                        </a:rPr>
                        <a:t>A</a:t>
                      </a:r>
                      <a:endParaRPr lang="en-US"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86.26%</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48.04%</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a:effectLst/>
                          <a:latin typeface="Calibri" charset="0"/>
                          <a:ea typeface="Calibri" charset="0"/>
                          <a:cs typeface="Calibri" charset="0"/>
                        </a:rPr>
                        <a:t>93.69%</a:t>
                      </a:r>
                      <a:endParaRPr lang="mr-IN"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a:effectLst/>
                          <a:latin typeface="Calibri" charset="0"/>
                          <a:ea typeface="Calibri" charset="0"/>
                          <a:cs typeface="Calibri" charset="0"/>
                        </a:rPr>
                        <a:t>63.51%</a:t>
                      </a:r>
                      <a:endParaRPr lang="mr-IN" sz="1600" b="0" i="0" u="none" strike="noStrike">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1"/>
                  </a:ext>
                </a:extLst>
              </a:tr>
              <a:tr h="428531">
                <a:tc>
                  <a:txBody>
                    <a:bodyPr/>
                    <a:lstStyle/>
                    <a:p>
                      <a:pPr algn="ctr" fontAlgn="ctr"/>
                      <a:r>
                        <a:rPr lang="en-US" sz="1800" u="none" strike="noStrike" dirty="0">
                          <a:effectLst/>
                          <a:latin typeface="Calibri" charset="0"/>
                          <a:ea typeface="Calibri" charset="0"/>
                          <a:cs typeface="Calibri" charset="0"/>
                        </a:rPr>
                        <a:t>DropNa</a:t>
                      </a:r>
                      <a:endParaRPr lang="en-US" sz="18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en-US" sz="1600" u="none" strike="noStrike">
                          <a:effectLst/>
                          <a:latin typeface="Calibri" charset="0"/>
                          <a:ea typeface="Calibri" charset="0"/>
                          <a:cs typeface="Calibri" charset="0"/>
                        </a:rPr>
                        <a:t>B</a:t>
                      </a:r>
                      <a:endParaRPr lang="en-US"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86.55%</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50.12%</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92.32%</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64.97%</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2"/>
                  </a:ext>
                </a:extLst>
              </a:tr>
              <a:tr h="428531">
                <a:tc>
                  <a:txBody>
                    <a:bodyPr/>
                    <a:lstStyle/>
                    <a:p>
                      <a:pPr algn="ctr" fontAlgn="ctr"/>
                      <a:r>
                        <a:rPr lang="en-US" sz="1800" u="none" strike="noStrike" dirty="0">
                          <a:effectLst/>
                          <a:latin typeface="Calibri" charset="0"/>
                          <a:ea typeface="Calibri" charset="0"/>
                          <a:cs typeface="Calibri" charset="0"/>
                        </a:rPr>
                        <a:t>DropNa</a:t>
                      </a:r>
                      <a:endParaRPr lang="en-US" sz="18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en-US" sz="1600" u="none" strike="noStrike">
                          <a:effectLst/>
                          <a:latin typeface="Calibri" charset="0"/>
                          <a:ea typeface="Calibri" charset="0"/>
                          <a:cs typeface="Calibri" charset="0"/>
                        </a:rPr>
                        <a:t>C</a:t>
                      </a:r>
                      <a:endParaRPr lang="en-US"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a:effectLst/>
                          <a:latin typeface="Calibri" charset="0"/>
                          <a:ea typeface="Calibri" charset="0"/>
                          <a:cs typeface="Calibri" charset="0"/>
                        </a:rPr>
                        <a:t>86.31%</a:t>
                      </a:r>
                      <a:endParaRPr lang="mr-IN"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48.14%</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93.87%</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63.64%</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0458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Imputation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4663" y="863600"/>
            <a:ext cx="7243350" cy="5121275"/>
          </a:xfrm>
        </p:spPr>
      </p:pic>
      <p:sp>
        <p:nvSpPr>
          <p:cNvPr id="4" name="Footer Placeholder 3"/>
          <p:cNvSpPr>
            <a:spLocks noGrp="1"/>
          </p:cNvSpPr>
          <p:nvPr>
            <p:ph type="ftr" sz="quarter" idx="11"/>
          </p:nvPr>
        </p:nvSpPr>
        <p:spPr>
          <a:xfrm>
            <a:off x="252919" y="6356870"/>
            <a:ext cx="1931925" cy="365125"/>
          </a:xfrm>
        </p:spPr>
        <p:txBody>
          <a:bodyPr/>
          <a:lstStyle/>
          <a:p>
            <a:r>
              <a:rPr lang="en-US" smtClean="0">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46457706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9502</TotalTime>
  <Words>1065</Words>
  <Application>Microsoft Macintosh PowerPoint</Application>
  <PresentationFormat>Widescreen</PresentationFormat>
  <Paragraphs>345</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Corbel</vt:lpstr>
      <vt:lpstr>Georgia</vt:lpstr>
      <vt:lpstr>Wingdings 2</vt:lpstr>
      <vt:lpstr>Arial</vt:lpstr>
      <vt:lpstr>Frame</vt:lpstr>
      <vt:lpstr>Prediction of Adult Income  CISC 6930:Data Mining</vt:lpstr>
      <vt:lpstr>Preliminary Exploration</vt:lpstr>
      <vt:lpstr>Types of Variables</vt:lpstr>
      <vt:lpstr>Missing Values</vt:lpstr>
      <vt:lpstr>Unbalanced Data</vt:lpstr>
      <vt:lpstr>Correlation </vt:lpstr>
      <vt:lpstr>Ensemble Model</vt:lpstr>
      <vt:lpstr>Trial Run  </vt:lpstr>
      <vt:lpstr>Imputation</vt:lpstr>
      <vt:lpstr>Imputation</vt:lpstr>
      <vt:lpstr>Encoding</vt:lpstr>
      <vt:lpstr>Bagging  and Normalization</vt:lpstr>
      <vt:lpstr>Before Normalization</vt:lpstr>
      <vt:lpstr>After Normalization</vt:lpstr>
      <vt:lpstr>PowerPoint Presentation</vt:lpstr>
      <vt:lpstr>Parameter Optimization</vt:lpstr>
      <vt:lpstr>PowerPoint Presentation</vt:lpstr>
      <vt:lpstr>Feature Selection</vt:lpstr>
      <vt:lpstr>Result table after performing Feature Selection </vt:lpstr>
      <vt:lpstr>Feature Selection</vt:lpstr>
      <vt:lpstr>PowerPoint Presentation</vt:lpstr>
      <vt:lpstr>Optimal Algorithm</vt:lpstr>
      <vt:lpstr>Future Recommendation and Q &amp; A</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Adult Income CISC 6930:Data Mining</dc:title>
  <dc:subject/>
  <dc:creator>Rohini Mandge</dc:creator>
  <cp:keywords/>
  <dc:description/>
  <cp:lastModifiedBy>Rohini Mandge</cp:lastModifiedBy>
  <cp:revision>159</cp:revision>
  <dcterms:created xsi:type="dcterms:W3CDTF">2017-12-01T14:59:20Z</dcterms:created>
  <dcterms:modified xsi:type="dcterms:W3CDTF">2017-12-08T20:13:37Z</dcterms:modified>
  <cp:category>Academic Project</cp:category>
</cp:coreProperties>
</file>