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4" r:id="rId3"/>
    <p:sldId id="270" r:id="rId4"/>
    <p:sldId id="281" r:id="rId5"/>
    <p:sldId id="262" r:id="rId6"/>
    <p:sldId id="279" r:id="rId7"/>
    <p:sldId id="282" r:id="rId8"/>
    <p:sldId id="283" r:id="rId9"/>
    <p:sldId id="284" r:id="rId10"/>
    <p:sldId id="285" r:id="rId11"/>
    <p:sldId id="287" r:id="rId12"/>
    <p:sldId id="290" r:id="rId13"/>
    <p:sldId id="291" r:id="rId14"/>
    <p:sldId id="289" r:id="rId15"/>
    <p:sldId id="276" r:id="rId16"/>
    <p:sldId id="278" r:id="rId17"/>
    <p:sldId id="288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298987"/>
    <a:srgbClr val="309C9C"/>
    <a:srgbClr val="0099CC"/>
    <a:srgbClr val="6AFFFF"/>
    <a:srgbClr val="CC0099"/>
    <a:srgbClr val="CC0066"/>
    <a:srgbClr val="FFFF00"/>
    <a:srgbClr val="A8007C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4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3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FD0A6-53EB-48BE-B0AC-CD9CC213B31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5CF1A-39A9-4B53-9478-B8159A51A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36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 noon Everyone  </a:t>
            </a:r>
          </a:p>
          <a:p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VasuDevan</a:t>
            </a:r>
            <a:r>
              <a:rPr lang="en-US" dirty="0"/>
              <a:t> today we are going to </a:t>
            </a:r>
            <a:r>
              <a:rPr lang="en-US" dirty="0" err="1"/>
              <a:t>Bulid</a:t>
            </a:r>
            <a:r>
              <a:rPr lang="en-US" dirty="0"/>
              <a:t> a model to Predict  whether the Customer will default on his loan or not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CF1A-39A9-4B53-9478-B8159A51A00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57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CF1A-39A9-4B53-9478-B8159A51A00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857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CF1A-39A9-4B53-9478-B8159A51A00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2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F20C-A8CB-457C-A692-5F0F835E5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65185-D13E-416B-A74A-C788198A1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2AB4F-6D71-4AA0-8C51-6D600478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CD230-9749-4E27-8F71-C98CD04C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3A0B-96A8-4525-92CE-4850DE1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93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9818-1AE1-4E02-A60A-DB7535AE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16B27-DAC9-46C2-8BAD-AEC124753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8FD79-042E-49DF-AA9A-83DA5C08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EBC3B-24B2-40E7-8A08-F4F92DB7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9C57-CB1E-4490-A55E-B711CC5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48FBA-6925-4951-8F07-AA59602D0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F0BDF-010A-46E6-82C4-2326863D4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8CAC3-0E1A-46C8-9123-C194A170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376C-FABE-4019-959E-E0DF21E5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0E87-F8D1-4234-AC89-90225BD9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69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FA0-84C1-47A5-971D-1CD57642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10E2-39E7-4F21-AD81-F622BF7F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2A2B-CE93-4576-93BE-A5D37A8D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12941-5244-4AEF-935D-781AE9FC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0B4D-E8A4-415E-AB71-166F2E4E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45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02C-E888-4E1B-8E32-E97C812C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F8C9-B3CC-48F4-AF5C-02A8A842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28C4F-E984-4B2F-8FBE-681F5D3C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B6DE1-F25B-4976-9571-FE6BB77D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06A0-2D32-490F-9DD0-CAEF6824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47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1049-E817-4B24-A304-B01E8A18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9F16F-55C1-4AEA-82FC-BEB109F98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430D9-15C9-4824-BBC2-0B85A8D01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39551-0E82-4C76-A915-4220559C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1684A-09A7-4727-A251-05BC2947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9D9C7-B89A-41D3-AB57-4D7EE65C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75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E283-9CF6-4BD8-867F-60F9B2E9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D8D08-28CA-4FFF-B2C3-CBCECDA5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BB889-586B-4C4A-9350-51FA3871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4F48E-9CAE-414D-A30B-605E9B0A2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AB6E6-3DFE-4C47-98ED-9EC1687F2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51C93-B04C-4FD8-BFCE-CCF03C86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1A24B-A735-498A-B391-F5360BCE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2CA5B-8742-44F8-8E0F-618945BF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89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C17E-A3E7-4E8A-B87D-6227CF79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3A11D-1539-43ED-A454-85BE0CAB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147DF-5580-4FC3-8FE3-4956AC2E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13C68-42DA-4D44-A085-7F9DBC13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2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A4DC4-1E9B-4B2A-826A-6ECD1018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6576B-888C-4A4F-9A48-3F2397AD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387AD-14E8-4EAD-8A90-1CB49B88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43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394B-B404-4C75-9F21-39727BC1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551B-7D71-4391-8365-70B9D6207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CB1F9-DD06-42EB-A20C-B3F10CD25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C81D0-D263-47D4-8645-31DD536A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599C8-355E-48E3-ADD0-02076A4B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115D4-87D5-4037-AB2F-7F02CB74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24D8-3B6D-470C-B31F-3637EECD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B1EF7-7A89-4C59-92B1-DD069EB37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B5C76-3128-4F71-83E3-420057D07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7A987-4C3E-46EA-8F38-94FE23A3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E2555-18B3-42C6-9486-C5C12FED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542F0-0C38-4667-90DE-32940E95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20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89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C4F84-1285-40FE-BF4F-4301AA09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9C56C-AE7D-4EA7-99C0-CC8701E74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BEDA-9E9D-402E-8569-8DA5F245F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D0D75-DB21-452E-8C2B-942D13513E0F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CE898-4BA1-40EC-902B-3AFC109BC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53D9E-27BE-4716-8224-FEC939A96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3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73" y="343676"/>
            <a:ext cx="6402556" cy="3792896"/>
          </a:xfrm>
        </p:spPr>
        <p:txBody>
          <a:bodyPr>
            <a:normAutofit/>
          </a:bodyPr>
          <a:lstStyle/>
          <a:p>
            <a:r>
              <a:rPr lang="en-US" sz="6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CTR of an Email Campaign Predictor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3" y="5182102"/>
            <a:ext cx="6418586" cy="89191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Vasu Devan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88D6C-F80D-D6A6-1532-84DC9CB7AE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6" r="18219"/>
          <a:stretch/>
        </p:blipFill>
        <p:spPr>
          <a:xfrm>
            <a:off x="6875675" y="578092"/>
            <a:ext cx="485678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EB5F-26C9-A09A-E010-E1B6AAF4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376"/>
            <a:ext cx="10515600" cy="802493"/>
          </a:xfrm>
        </p:spPr>
        <p:txBody>
          <a:bodyPr>
            <a:normAutofit/>
          </a:bodyPr>
          <a:lstStyle/>
          <a:p>
            <a:r>
              <a:rPr lang="en-IN" sz="3600" b="1" i="0" dirty="0">
                <a:solidFill>
                  <a:schemeClr val="bg1"/>
                </a:solidFill>
                <a:effectLst/>
                <a:latin typeface="Helvetica Neue"/>
              </a:rPr>
              <a:t>Bivariate Analysis : Categorical-Categorical</a:t>
            </a:r>
            <a:endParaRPr lang="en-IN" sz="3600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61046A-ED8A-7E23-8438-C83CE8CE91C9}"/>
              </a:ext>
            </a:extLst>
          </p:cNvPr>
          <p:cNvGrpSpPr/>
          <p:nvPr/>
        </p:nvGrpSpPr>
        <p:grpSpPr>
          <a:xfrm>
            <a:off x="180975" y="1261496"/>
            <a:ext cx="11830050" cy="4631055"/>
            <a:chOff x="256444" y="1591264"/>
            <a:chExt cx="11830050" cy="42100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E0F77A-5622-00F7-263C-E1E5380386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9832"/>
            <a:stretch/>
          </p:blipFill>
          <p:spPr>
            <a:xfrm>
              <a:off x="256444" y="1591264"/>
              <a:ext cx="3943350" cy="421005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128C8CF-56F4-CF24-1255-78E86FC65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9794" y="1591264"/>
              <a:ext cx="3943350" cy="421005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7AE0071-302D-C140-8A9C-46C1E554A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3144" y="1591264"/>
              <a:ext cx="3943350" cy="421005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A682459-0102-5006-3499-B0502260D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43846" y="1591264"/>
              <a:ext cx="1200150" cy="10858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B49DF02-4EAE-09E9-0439-658C9A691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0827" y="1591264"/>
              <a:ext cx="1200150" cy="108585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6B72B8E-5625-93B8-75D6-52A9D3F4E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13674" y="1591264"/>
              <a:ext cx="891836" cy="806899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FCDEB51-29B4-3FB4-4E3F-587FECE583B4}"/>
              </a:ext>
            </a:extLst>
          </p:cNvPr>
          <p:cNvSpPr txBox="1"/>
          <p:nvPr/>
        </p:nvSpPr>
        <p:spPr>
          <a:xfrm>
            <a:off x="7338205" y="6488668"/>
            <a:ext cx="454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Detailed Analysis and Explanation in Notebook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87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E9B55E-15EF-F41A-1E46-FD97CD4797AD}"/>
              </a:ext>
            </a:extLst>
          </p:cNvPr>
          <p:cNvSpPr txBox="1">
            <a:spLocks/>
          </p:cNvSpPr>
          <p:nvPr/>
        </p:nvSpPr>
        <p:spPr>
          <a:xfrm>
            <a:off x="838200" y="1039849"/>
            <a:ext cx="10515600" cy="974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– Hot Encoding the Categorical column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89A0C-44D7-0639-C583-8454525BE7F6}"/>
              </a:ext>
            </a:extLst>
          </p:cNvPr>
          <p:cNvSpPr txBox="1"/>
          <p:nvPr/>
        </p:nvSpPr>
        <p:spPr>
          <a:xfrm>
            <a:off x="2019886" y="2161497"/>
            <a:ext cx="7355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Using the Code - </a:t>
            </a:r>
            <a:r>
              <a:rPr lang="fr-FR" sz="2800" dirty="0">
                <a:solidFill>
                  <a:schemeClr val="bg1"/>
                </a:solidFill>
              </a:rPr>
              <a:t>train=</a:t>
            </a:r>
            <a:r>
              <a:rPr lang="fr-FR" sz="2800" dirty="0" err="1">
                <a:solidFill>
                  <a:schemeClr val="bg1"/>
                </a:solidFill>
              </a:rPr>
              <a:t>pd.get_dummies</a:t>
            </a:r>
            <a:r>
              <a:rPr lang="fr-FR" sz="2800" dirty="0">
                <a:solidFill>
                  <a:schemeClr val="bg1"/>
                </a:solidFill>
              </a:rPr>
              <a:t>(train)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90D0E3-44B0-F132-3A13-B5B4AFC9697C}"/>
              </a:ext>
            </a:extLst>
          </p:cNvPr>
          <p:cNvGrpSpPr/>
          <p:nvPr/>
        </p:nvGrpSpPr>
        <p:grpSpPr>
          <a:xfrm>
            <a:off x="2447644" y="2967235"/>
            <a:ext cx="7296712" cy="2412098"/>
            <a:chOff x="2568306" y="4173283"/>
            <a:chExt cx="7296712" cy="24120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647054-33F1-6A31-E652-4EEAE195D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6252" y="4173283"/>
              <a:ext cx="5678766" cy="24120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E21F7E5-5D1B-F4A4-76F7-129B7A5C68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277"/>
            <a:stretch/>
          </p:blipFill>
          <p:spPr>
            <a:xfrm>
              <a:off x="2568306" y="4180831"/>
              <a:ext cx="1400175" cy="2404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319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047F-355B-68B3-FBB8-0B3754AF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511"/>
            <a:ext cx="10515600" cy="111198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Converting the Columns to </a:t>
            </a:r>
            <a:r>
              <a:rPr lang="en-IN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Boolean flag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E67FCA-9A81-B7DA-D615-9BBFC1111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48" y="1293494"/>
            <a:ext cx="3065144" cy="53705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DA14F1-40CA-E8BB-4450-FC39C35AF7E1}"/>
              </a:ext>
            </a:extLst>
          </p:cNvPr>
          <p:cNvSpPr/>
          <p:nvPr/>
        </p:nvSpPr>
        <p:spPr>
          <a:xfrm>
            <a:off x="944148" y="4135902"/>
            <a:ext cx="2980738" cy="1800664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AD2E3-B9AC-6D93-FF40-801FD410BDD3}"/>
              </a:ext>
            </a:extLst>
          </p:cNvPr>
          <p:cNvCxnSpPr/>
          <p:nvPr/>
        </p:nvCxnSpPr>
        <p:spPr>
          <a:xfrm>
            <a:off x="1084018" y="4346917"/>
            <a:ext cx="27009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1A815C-4971-1AF7-BB55-3AD4A590E9FF}"/>
              </a:ext>
            </a:extLst>
          </p:cNvPr>
          <p:cNvCxnSpPr/>
          <p:nvPr/>
        </p:nvCxnSpPr>
        <p:spPr>
          <a:xfrm>
            <a:off x="1084017" y="4808806"/>
            <a:ext cx="27009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2BC770-9FEA-31AE-61CB-18D900319341}"/>
              </a:ext>
            </a:extLst>
          </p:cNvPr>
          <p:cNvCxnSpPr/>
          <p:nvPr/>
        </p:nvCxnSpPr>
        <p:spPr>
          <a:xfrm>
            <a:off x="1098085" y="5242560"/>
            <a:ext cx="27009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435212-417A-5897-9EBF-596A691D6673}"/>
              </a:ext>
            </a:extLst>
          </p:cNvPr>
          <p:cNvCxnSpPr/>
          <p:nvPr/>
        </p:nvCxnSpPr>
        <p:spPr>
          <a:xfrm>
            <a:off x="1084016" y="5690382"/>
            <a:ext cx="27009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23AB12-22EF-CDB8-FF15-E922AEF0C38C}"/>
              </a:ext>
            </a:extLst>
          </p:cNvPr>
          <p:cNvSpPr txBox="1"/>
          <p:nvPr/>
        </p:nvSpPr>
        <p:spPr>
          <a:xfrm>
            <a:off x="4318783" y="1477108"/>
            <a:ext cx="758248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Changed image column to Boolean to Check only if there is a image or not in a Email</a:t>
            </a:r>
          </a:p>
          <a:p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Changed Quote column to Boolean to Check only if there is a Quote or not in a Email</a:t>
            </a:r>
            <a:endParaRPr lang="en-US" sz="6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Changed Emoticons column to Boolean to Check only if there is a Emoticons or not in a Email</a:t>
            </a:r>
          </a:p>
          <a:p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Changed Price column to Boolean to Check only if there is a Price or not in a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9C0D73-0989-48E4-724C-92C5429336C3}"/>
              </a:ext>
            </a:extLst>
          </p:cNvPr>
          <p:cNvSpPr txBox="1"/>
          <p:nvPr/>
        </p:nvSpPr>
        <p:spPr>
          <a:xfrm>
            <a:off x="4447737" y="5162341"/>
            <a:ext cx="7582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Influence of the Change has impacted great on Predication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      -Major thing is  this about feature has </a:t>
            </a:r>
            <a:r>
              <a:rPr lang="en-US" sz="2400" b="1" dirty="0">
                <a:solidFill>
                  <a:srgbClr val="FF0000"/>
                </a:solidFill>
              </a:rPr>
              <a:t>max of ‘0’ class </a:t>
            </a:r>
            <a:r>
              <a:rPr lang="en-US" sz="2400" b="1" dirty="0">
                <a:solidFill>
                  <a:schemeClr val="bg2"/>
                </a:solidFill>
              </a:rPr>
              <a:t>       		so Converted to Boolean</a:t>
            </a:r>
            <a:endParaRPr lang="en-IN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5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511E-F40A-FB73-36CB-6557D34B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Dropped Unwanted Features :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CD3D-8711-F8AE-3821-FD526439B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6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Dropped Is_timer because the class only consist of only one class ‘0’ so dropped Is_timer from the data</a:t>
            </a:r>
          </a:p>
          <a:p>
            <a:r>
              <a:rPr lang="en-US" dirty="0">
                <a:solidFill>
                  <a:schemeClr val="bg1"/>
                </a:solidFill>
              </a:rPr>
              <a:t>Dropped </a:t>
            </a:r>
            <a:r>
              <a:rPr lang="en-US" dirty="0" err="1">
                <a:solidFill>
                  <a:schemeClr val="bg1"/>
                </a:solidFill>
              </a:rPr>
              <a:t>Is_weekend</a:t>
            </a:r>
            <a:r>
              <a:rPr lang="en-US" dirty="0">
                <a:solidFill>
                  <a:schemeClr val="bg1"/>
                </a:solidFill>
              </a:rPr>
              <a:t> Because that is Correlated to column and week of the Day 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650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E730-86BB-0D9E-0BD9-A0461B24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37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the Data- Training and Validation set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A2CA9-3BE7-145A-BC19-9FF184EFD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002"/>
            <a:ext cx="10515600" cy="18319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>
                <a:solidFill>
                  <a:schemeClr val="bg1"/>
                </a:solidFill>
              </a:rPr>
              <a:t>train_test_split</a:t>
            </a:r>
            <a:r>
              <a:rPr lang="en-US" dirty="0">
                <a:solidFill>
                  <a:schemeClr val="bg1"/>
                </a:solidFill>
              </a:rPr>
              <a:t> from </a:t>
            </a:r>
            <a:r>
              <a:rPr lang="en-US" dirty="0" err="1">
                <a:solidFill>
                  <a:schemeClr val="bg1"/>
                </a:solidFill>
              </a:rPr>
              <a:t>sklearn</a:t>
            </a:r>
            <a:r>
              <a:rPr lang="en-US" dirty="0">
                <a:solidFill>
                  <a:schemeClr val="bg1"/>
                </a:solidFill>
              </a:rPr>
              <a:t> library 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</a:rPr>
              <a:t>Splitting the Training Data to 75% as Training set and 25%  as Validation set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6734D4-B6CD-45DF-A4AF-38B626B05DA0}"/>
              </a:ext>
            </a:extLst>
          </p:cNvPr>
          <p:cNvSpPr txBox="1">
            <a:spLocks/>
          </p:cNvSpPr>
          <p:nvPr/>
        </p:nvSpPr>
        <p:spPr>
          <a:xfrm>
            <a:off x="838200" y="3921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 used to for Evaluation 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FD05B8-FD57-D557-9DB4-D99541935B52}"/>
              </a:ext>
            </a:extLst>
          </p:cNvPr>
          <p:cNvSpPr txBox="1">
            <a:spLocks/>
          </p:cNvSpPr>
          <p:nvPr/>
        </p:nvSpPr>
        <p:spPr>
          <a:xfrm>
            <a:off x="838200" y="5337728"/>
            <a:ext cx="10515600" cy="62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Using r2_score from </a:t>
            </a:r>
            <a:r>
              <a:rPr lang="en-US" dirty="0" err="1">
                <a:solidFill>
                  <a:schemeClr val="bg1"/>
                </a:solidFill>
              </a:rPr>
              <a:t>sklearn</a:t>
            </a:r>
            <a:r>
              <a:rPr lang="en-US" dirty="0">
                <a:solidFill>
                  <a:schemeClr val="bg1"/>
                </a:solidFill>
              </a:rPr>
              <a:t> library </a:t>
            </a:r>
          </a:p>
        </p:txBody>
      </p:sp>
    </p:spTree>
    <p:extLst>
      <p:ext uri="{BB962C8B-B14F-4D97-AF65-F5344CB8AC3E}">
        <p14:creationId xmlns:p14="http://schemas.microsoft.com/office/powerpoint/2010/main" val="24128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59BB89-FC34-8A57-6F03-0D7EAB34F7BD}"/>
              </a:ext>
            </a:extLst>
          </p:cNvPr>
          <p:cNvSpPr txBox="1"/>
          <p:nvPr/>
        </p:nvSpPr>
        <p:spPr>
          <a:xfrm>
            <a:off x="534571" y="364372"/>
            <a:ext cx="9397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Model Selection - Approach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0EE142-1871-A54D-99F2-16860FED9A55}"/>
              </a:ext>
            </a:extLst>
          </p:cNvPr>
          <p:cNvSpPr txBox="1"/>
          <p:nvPr/>
        </p:nvSpPr>
        <p:spPr>
          <a:xfrm>
            <a:off x="361192" y="1553814"/>
            <a:ext cx="1146961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Selecting a  XG Booster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Then using the XG Booster as a Base model in AdaBoost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Tuning parameters of AdaBoost model manually for Better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Finally the AdaBoost Model Provided with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R2 Score of Training set as 0.9964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R2 Score of Validation set as 0.6912  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10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E66005-6DB8-7584-2A4B-A2889C470CD8}"/>
              </a:ext>
            </a:extLst>
          </p:cNvPr>
          <p:cNvSpPr txBox="1"/>
          <p:nvPr/>
        </p:nvSpPr>
        <p:spPr>
          <a:xfrm>
            <a:off x="405515" y="1441132"/>
            <a:ext cx="1090246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Effective Email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Category-7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 High Click Rate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ail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image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are having higher click Rate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 Lengt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 Should between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 to 100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 Length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 be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600-1200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Length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 Paragraph should be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10-40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8B4F3A-7126-E425-B12B-CA0CB4855D8C}"/>
              </a:ext>
            </a:extLst>
          </p:cNvPr>
          <p:cNvSpPr txBox="1"/>
          <p:nvPr/>
        </p:nvSpPr>
        <p:spPr>
          <a:xfrm>
            <a:off x="-26504" y="36529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Recommendations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42497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9563F-F9FF-2221-EE04-95A5B0257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261"/>
            <a:ext cx="10515600" cy="5869404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What should your subject line look like?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 line Should shorter than 100 letter and greater than 50 letters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What should be the length of the email?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length of the Mail should be 1250 letters including the Subject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Do you need images in your email template?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Click Rate is High with Images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682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5575AC7-918A-46F1-969B-34E857B771D7}"/>
              </a:ext>
            </a:extLst>
          </p:cNvPr>
          <p:cNvSpPr/>
          <p:nvPr/>
        </p:nvSpPr>
        <p:spPr>
          <a:xfrm>
            <a:off x="0" y="-1"/>
            <a:ext cx="7774142" cy="6122065"/>
          </a:xfrm>
          <a:custGeom>
            <a:avLst/>
            <a:gdLst>
              <a:gd name="connsiteX0" fmla="*/ 0 w 7774142"/>
              <a:gd name="connsiteY0" fmla="*/ 0 h 4893610"/>
              <a:gd name="connsiteX1" fmla="*/ 7038525 w 7774142"/>
              <a:gd name="connsiteY1" fmla="*/ 0 h 4893610"/>
              <a:gd name="connsiteX2" fmla="*/ 7774142 w 7774142"/>
              <a:gd name="connsiteY2" fmla="*/ 1914291 h 4893610"/>
              <a:gd name="connsiteX3" fmla="*/ 21079 w 7774142"/>
              <a:gd name="connsiteY3" fmla="*/ 4893610 h 4893610"/>
              <a:gd name="connsiteX4" fmla="*/ 0 w 7774142"/>
              <a:gd name="connsiteY4" fmla="*/ 4838757 h 4893610"/>
              <a:gd name="connsiteX5" fmla="*/ 0 w 7774142"/>
              <a:gd name="connsiteY5" fmla="*/ 0 h 489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44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BDAA0C0-5630-4F11-BE75-29087273D92A}"/>
              </a:ext>
            </a:extLst>
          </p:cNvPr>
          <p:cNvSpPr/>
          <p:nvPr/>
        </p:nvSpPr>
        <p:spPr>
          <a:xfrm>
            <a:off x="4648199" y="4415117"/>
            <a:ext cx="7543801" cy="1706948"/>
          </a:xfrm>
          <a:custGeom>
            <a:avLst/>
            <a:gdLst>
              <a:gd name="connsiteX0" fmla="*/ 1728371 w 7543801"/>
              <a:gd name="connsiteY0" fmla="*/ 0 h 1706948"/>
              <a:gd name="connsiteX1" fmla="*/ 7543801 w 7543801"/>
              <a:gd name="connsiteY1" fmla="*/ 612 h 1706948"/>
              <a:gd name="connsiteX2" fmla="*/ 7543801 w 7543801"/>
              <a:gd name="connsiteY2" fmla="*/ 1706948 h 1706948"/>
              <a:gd name="connsiteX3" fmla="*/ 0 w 7543801"/>
              <a:gd name="connsiteY3" fmla="*/ 1706948 h 170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3801" h="1706948">
                <a:moveTo>
                  <a:pt x="1728371" y="0"/>
                </a:moveTo>
                <a:lnTo>
                  <a:pt x="7543801" y="612"/>
                </a:lnTo>
                <a:lnTo>
                  <a:pt x="7543801" y="1706948"/>
                </a:lnTo>
                <a:lnTo>
                  <a:pt x="0" y="1706948"/>
                </a:lnTo>
                <a:close/>
              </a:path>
            </a:pathLst>
          </a:custGeom>
          <a:solidFill>
            <a:srgbClr val="95AD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8800" b="1" dirty="0">
                <a:solidFill>
                  <a:srgbClr val="0852A3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304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EA58FD0B-1F74-4E6B-9620-9EFE10B77EB3}"/>
              </a:ext>
            </a:extLst>
          </p:cNvPr>
          <p:cNvSpPr txBox="1"/>
          <p:nvPr/>
        </p:nvSpPr>
        <p:spPr>
          <a:xfrm>
            <a:off x="1323912" y="5484735"/>
            <a:ext cx="9014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Overview of the Presentation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3952FC-46BA-9CA4-5D1C-DEB3D8279590}"/>
              </a:ext>
            </a:extLst>
          </p:cNvPr>
          <p:cNvGrpSpPr/>
          <p:nvPr/>
        </p:nvGrpSpPr>
        <p:grpSpPr>
          <a:xfrm>
            <a:off x="6183371" y="10091"/>
            <a:ext cx="1800000" cy="3438478"/>
            <a:chOff x="6865681" y="10091"/>
            <a:chExt cx="1800000" cy="343847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ACD5447-EBAE-CBEE-6A05-6C43E6016868}"/>
                </a:ext>
              </a:extLst>
            </p:cNvPr>
            <p:cNvGrpSpPr/>
            <p:nvPr/>
          </p:nvGrpSpPr>
          <p:grpSpPr>
            <a:xfrm>
              <a:off x="6865681" y="10091"/>
              <a:ext cx="1800000" cy="3438478"/>
              <a:chOff x="9829291" y="0"/>
              <a:chExt cx="1800000" cy="3438478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BA64BC6-141D-917D-A6E9-78FD61997808}"/>
                  </a:ext>
                </a:extLst>
              </p:cNvPr>
              <p:cNvGrpSpPr/>
              <p:nvPr/>
            </p:nvGrpSpPr>
            <p:grpSpPr>
              <a:xfrm>
                <a:off x="9829291" y="0"/>
                <a:ext cx="1800000" cy="3438478"/>
                <a:chOff x="9829291" y="0"/>
                <a:chExt cx="1800000" cy="3438478"/>
              </a:xfrm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B18B4E6-64CE-4887-88DA-FD2CE9923B99}"/>
                    </a:ext>
                  </a:extLst>
                </p:cNvPr>
                <p:cNvSpPr/>
                <p:nvPr/>
              </p:nvSpPr>
              <p:spPr>
                <a:xfrm rot="16200000">
                  <a:off x="9829291" y="1638478"/>
                  <a:ext cx="1800000" cy="1800000"/>
                </a:xfrm>
                <a:custGeom>
                  <a:avLst/>
                  <a:gdLst>
                    <a:gd name="connsiteX0" fmla="*/ 1601750 w 1800000"/>
                    <a:gd name="connsiteY0" fmla="*/ 899999 h 1800000"/>
                    <a:gd name="connsiteX1" fmla="*/ 1421750 w 1800000"/>
                    <a:gd name="connsiteY1" fmla="*/ 719999 h 1800000"/>
                    <a:gd name="connsiteX2" fmla="*/ 1241750 w 1800000"/>
                    <a:gd name="connsiteY2" fmla="*/ 899999 h 1800000"/>
                    <a:gd name="connsiteX3" fmla="*/ 1421750 w 1800000"/>
                    <a:gd name="connsiteY3" fmla="*/ 1079999 h 1800000"/>
                    <a:gd name="connsiteX4" fmla="*/ 1601750 w 1800000"/>
                    <a:gd name="connsiteY4" fmla="*/ 899999 h 1800000"/>
                    <a:gd name="connsiteX5" fmla="*/ 1800000 w 1800000"/>
                    <a:gd name="connsiteY5" fmla="*/ 900000 h 1800000"/>
                    <a:gd name="connsiteX6" fmla="*/ 1350000 w 1800000"/>
                    <a:gd name="connsiteY6" fmla="*/ 1800000 h 1800000"/>
                    <a:gd name="connsiteX7" fmla="*/ 450000 w 1800000"/>
                    <a:gd name="connsiteY7" fmla="*/ 1800000 h 1800000"/>
                    <a:gd name="connsiteX8" fmla="*/ 0 w 1800000"/>
                    <a:gd name="connsiteY8" fmla="*/ 900000 h 1800000"/>
                    <a:gd name="connsiteX9" fmla="*/ 450000 w 1800000"/>
                    <a:gd name="connsiteY9" fmla="*/ 0 h 1800000"/>
                    <a:gd name="connsiteX10" fmla="*/ 1350000 w 1800000"/>
                    <a:gd name="connsiteY10" fmla="*/ 0 h 180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0000" h="1800000">
                      <a:moveTo>
                        <a:pt x="1601750" y="899999"/>
                      </a:moveTo>
                      <a:cubicBezTo>
                        <a:pt x="1601750" y="800588"/>
                        <a:pt x="1521161" y="719999"/>
                        <a:pt x="1421750" y="719999"/>
                      </a:cubicBezTo>
                      <a:cubicBezTo>
                        <a:pt x="1322339" y="719999"/>
                        <a:pt x="1241750" y="800588"/>
                        <a:pt x="1241750" y="899999"/>
                      </a:cubicBezTo>
                      <a:cubicBezTo>
                        <a:pt x="1241750" y="999410"/>
                        <a:pt x="1322339" y="1079999"/>
                        <a:pt x="1421750" y="1079999"/>
                      </a:cubicBezTo>
                      <a:cubicBezTo>
                        <a:pt x="1521161" y="1079999"/>
                        <a:pt x="1601750" y="999410"/>
                        <a:pt x="1601750" y="899999"/>
                      </a:cubicBezTo>
                      <a:close/>
                      <a:moveTo>
                        <a:pt x="1800000" y="900000"/>
                      </a:moveTo>
                      <a:lnTo>
                        <a:pt x="1350000" y="1800000"/>
                      </a:lnTo>
                      <a:lnTo>
                        <a:pt x="450000" y="1800000"/>
                      </a:lnTo>
                      <a:lnTo>
                        <a:pt x="0" y="900000"/>
                      </a:lnTo>
                      <a:lnTo>
                        <a:pt x="450000" y="0"/>
                      </a:lnTo>
                      <a:lnTo>
                        <a:pt x="135000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DF24AA7-F38C-4EB6-AAEC-DF58E92C56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29291" y="0"/>
                  <a:ext cx="0" cy="163847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3B2DD8-35CF-4C9A-B786-F722366DE340}"/>
                  </a:ext>
                </a:extLst>
              </p:cNvPr>
              <p:cNvSpPr txBox="1"/>
              <p:nvPr/>
            </p:nvSpPr>
            <p:spPr>
              <a:xfrm>
                <a:off x="9940048" y="2399042"/>
                <a:ext cx="15680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/>
                  <a:t>MODEL Selection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D4DBBEC-9BF1-0A4A-8CE1-E135FC676F27}"/>
                </a:ext>
              </a:extLst>
            </p:cNvPr>
            <p:cNvGrpSpPr/>
            <p:nvPr/>
          </p:nvGrpSpPr>
          <p:grpSpPr>
            <a:xfrm>
              <a:off x="7692898" y="1452598"/>
              <a:ext cx="189242" cy="427205"/>
              <a:chOff x="7692898" y="1452598"/>
              <a:chExt cx="189242" cy="427205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20D28CC-1562-4F2D-8260-116550CDD9DC}"/>
                  </a:ext>
                </a:extLst>
              </p:cNvPr>
              <p:cNvSpPr/>
              <p:nvPr/>
            </p:nvSpPr>
            <p:spPr>
              <a:xfrm flipH="1">
                <a:off x="7723748" y="1627592"/>
                <a:ext cx="103260" cy="241326"/>
              </a:xfrm>
              <a:custGeom>
                <a:avLst/>
                <a:gdLst>
                  <a:gd name="connsiteX0" fmla="*/ 43543 w 116649"/>
                  <a:gd name="connsiteY0" fmla="*/ 0 h 319725"/>
                  <a:gd name="connsiteX1" fmla="*/ 116114 w 116649"/>
                  <a:gd name="connsiteY1" fmla="*/ 217715 h 319725"/>
                  <a:gd name="connsiteX2" fmla="*/ 72571 w 116649"/>
                  <a:gd name="connsiteY2" fmla="*/ 319315 h 319725"/>
                  <a:gd name="connsiteX3" fmla="*/ 0 w 116649"/>
                  <a:gd name="connsiteY3" fmla="*/ 246743 h 31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49" h="319725">
                    <a:moveTo>
                      <a:pt x="43543" y="0"/>
                    </a:moveTo>
                    <a:cubicBezTo>
                      <a:pt x="77409" y="82248"/>
                      <a:pt x="111276" y="164496"/>
                      <a:pt x="116114" y="217715"/>
                    </a:cubicBezTo>
                    <a:cubicBezTo>
                      <a:pt x="120952" y="270934"/>
                      <a:pt x="91923" y="314477"/>
                      <a:pt x="72571" y="319315"/>
                    </a:cubicBezTo>
                    <a:cubicBezTo>
                      <a:pt x="53219" y="324153"/>
                      <a:pt x="26609" y="285448"/>
                      <a:pt x="0" y="246743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16CF0DF-1375-4CC3-9068-CA18DF0EB235}"/>
                  </a:ext>
                </a:extLst>
              </p:cNvPr>
              <p:cNvSpPr/>
              <p:nvPr/>
            </p:nvSpPr>
            <p:spPr>
              <a:xfrm>
                <a:off x="7747143" y="1638477"/>
                <a:ext cx="103260" cy="241326"/>
              </a:xfrm>
              <a:custGeom>
                <a:avLst/>
                <a:gdLst>
                  <a:gd name="connsiteX0" fmla="*/ 43543 w 116649"/>
                  <a:gd name="connsiteY0" fmla="*/ 0 h 319725"/>
                  <a:gd name="connsiteX1" fmla="*/ 116114 w 116649"/>
                  <a:gd name="connsiteY1" fmla="*/ 217715 h 319725"/>
                  <a:gd name="connsiteX2" fmla="*/ 72571 w 116649"/>
                  <a:gd name="connsiteY2" fmla="*/ 319315 h 319725"/>
                  <a:gd name="connsiteX3" fmla="*/ 0 w 116649"/>
                  <a:gd name="connsiteY3" fmla="*/ 246743 h 31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49" h="319725">
                    <a:moveTo>
                      <a:pt x="43543" y="0"/>
                    </a:moveTo>
                    <a:cubicBezTo>
                      <a:pt x="77409" y="82248"/>
                      <a:pt x="111276" y="164496"/>
                      <a:pt x="116114" y="217715"/>
                    </a:cubicBezTo>
                    <a:cubicBezTo>
                      <a:pt x="120952" y="270934"/>
                      <a:pt x="91923" y="314477"/>
                      <a:pt x="72571" y="319315"/>
                    </a:cubicBezTo>
                    <a:cubicBezTo>
                      <a:pt x="53219" y="324153"/>
                      <a:pt x="26609" y="285448"/>
                      <a:pt x="0" y="246743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E632442-0CF2-4151-80C2-64FCF142A521}"/>
                  </a:ext>
                </a:extLst>
              </p:cNvPr>
              <p:cNvCxnSpPr/>
              <p:nvPr/>
            </p:nvCxnSpPr>
            <p:spPr>
              <a:xfrm flipV="1">
                <a:off x="7702140" y="1503517"/>
                <a:ext cx="180000" cy="681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CB0C6230-AB54-4704-96EC-F498304C88BE}"/>
                  </a:ext>
                </a:extLst>
              </p:cNvPr>
              <p:cNvCxnSpPr/>
              <p:nvPr/>
            </p:nvCxnSpPr>
            <p:spPr>
              <a:xfrm flipV="1">
                <a:off x="7692898" y="1452598"/>
                <a:ext cx="180000" cy="681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A66768-6F35-4202-36EE-3F022A6BB432}"/>
              </a:ext>
            </a:extLst>
          </p:cNvPr>
          <p:cNvGrpSpPr/>
          <p:nvPr/>
        </p:nvGrpSpPr>
        <p:grpSpPr>
          <a:xfrm>
            <a:off x="4170344" y="0"/>
            <a:ext cx="1800000" cy="4287151"/>
            <a:chOff x="4815185" y="0"/>
            <a:chExt cx="1800000" cy="4287151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45D60E-9755-4B74-AAB9-D517EC800C5B}"/>
                </a:ext>
              </a:extLst>
            </p:cNvPr>
            <p:cNvSpPr/>
            <p:nvPr/>
          </p:nvSpPr>
          <p:spPr>
            <a:xfrm flipH="1">
              <a:off x="5656457" y="2432339"/>
              <a:ext cx="103260" cy="241326"/>
            </a:xfrm>
            <a:custGeom>
              <a:avLst/>
              <a:gdLst>
                <a:gd name="connsiteX0" fmla="*/ 43543 w 116649"/>
                <a:gd name="connsiteY0" fmla="*/ 0 h 319725"/>
                <a:gd name="connsiteX1" fmla="*/ 116114 w 116649"/>
                <a:gd name="connsiteY1" fmla="*/ 217715 h 319725"/>
                <a:gd name="connsiteX2" fmla="*/ 72571 w 116649"/>
                <a:gd name="connsiteY2" fmla="*/ 319315 h 319725"/>
                <a:gd name="connsiteX3" fmla="*/ 0 w 116649"/>
                <a:gd name="connsiteY3" fmla="*/ 246743 h 3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49" h="319725">
                  <a:moveTo>
                    <a:pt x="43543" y="0"/>
                  </a:moveTo>
                  <a:cubicBezTo>
                    <a:pt x="77409" y="82248"/>
                    <a:pt x="111276" y="164496"/>
                    <a:pt x="116114" y="217715"/>
                  </a:cubicBezTo>
                  <a:cubicBezTo>
                    <a:pt x="120952" y="270934"/>
                    <a:pt x="91923" y="314477"/>
                    <a:pt x="72571" y="319315"/>
                  </a:cubicBezTo>
                  <a:cubicBezTo>
                    <a:pt x="53219" y="324153"/>
                    <a:pt x="26609" y="285448"/>
                    <a:pt x="0" y="2467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F1EE50-D7EE-7657-4F56-D1007D69C7E2}"/>
                </a:ext>
              </a:extLst>
            </p:cNvPr>
            <p:cNvGrpSpPr/>
            <p:nvPr/>
          </p:nvGrpSpPr>
          <p:grpSpPr>
            <a:xfrm>
              <a:off x="4815185" y="0"/>
              <a:ext cx="1800000" cy="4287151"/>
              <a:chOff x="3958835" y="0"/>
              <a:chExt cx="1800000" cy="428715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275CA4F-8456-48A8-B726-1CB29616A83E}"/>
                  </a:ext>
                </a:extLst>
              </p:cNvPr>
              <p:cNvGrpSpPr/>
              <p:nvPr/>
            </p:nvGrpSpPr>
            <p:grpSpPr>
              <a:xfrm>
                <a:off x="3958835" y="2487151"/>
                <a:ext cx="1800000" cy="1800000"/>
                <a:chOff x="4190364" y="2436351"/>
                <a:chExt cx="1800000" cy="1800000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18F8FB2-E091-4CF8-9AE5-E28B9AB668D8}"/>
                    </a:ext>
                  </a:extLst>
                </p:cNvPr>
                <p:cNvSpPr/>
                <p:nvPr/>
              </p:nvSpPr>
              <p:spPr>
                <a:xfrm rot="16200000">
                  <a:off x="4190364" y="2436351"/>
                  <a:ext cx="1800000" cy="1800000"/>
                </a:xfrm>
                <a:custGeom>
                  <a:avLst/>
                  <a:gdLst>
                    <a:gd name="connsiteX0" fmla="*/ 1678332 w 1800000"/>
                    <a:gd name="connsiteY0" fmla="*/ 886200 h 1800000"/>
                    <a:gd name="connsiteX1" fmla="*/ 1498332 w 1800000"/>
                    <a:gd name="connsiteY1" fmla="*/ 706200 h 1800000"/>
                    <a:gd name="connsiteX2" fmla="*/ 1318332 w 1800000"/>
                    <a:gd name="connsiteY2" fmla="*/ 886200 h 1800000"/>
                    <a:gd name="connsiteX3" fmla="*/ 1498332 w 1800000"/>
                    <a:gd name="connsiteY3" fmla="*/ 1066200 h 1800000"/>
                    <a:gd name="connsiteX4" fmla="*/ 1678332 w 1800000"/>
                    <a:gd name="connsiteY4" fmla="*/ 886200 h 1800000"/>
                    <a:gd name="connsiteX5" fmla="*/ 1800000 w 1800000"/>
                    <a:gd name="connsiteY5" fmla="*/ 900000 h 1800000"/>
                    <a:gd name="connsiteX6" fmla="*/ 1350000 w 1800000"/>
                    <a:gd name="connsiteY6" fmla="*/ 1800000 h 1800000"/>
                    <a:gd name="connsiteX7" fmla="*/ 450000 w 1800000"/>
                    <a:gd name="connsiteY7" fmla="*/ 1800000 h 1800000"/>
                    <a:gd name="connsiteX8" fmla="*/ 0 w 1800000"/>
                    <a:gd name="connsiteY8" fmla="*/ 900000 h 1800000"/>
                    <a:gd name="connsiteX9" fmla="*/ 450000 w 1800000"/>
                    <a:gd name="connsiteY9" fmla="*/ 0 h 1800000"/>
                    <a:gd name="connsiteX10" fmla="*/ 1350000 w 1800000"/>
                    <a:gd name="connsiteY10" fmla="*/ 0 h 180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0000" h="1800000">
                      <a:moveTo>
                        <a:pt x="1678332" y="886200"/>
                      </a:moveTo>
                      <a:cubicBezTo>
                        <a:pt x="1678332" y="786789"/>
                        <a:pt x="1597743" y="706200"/>
                        <a:pt x="1498332" y="706200"/>
                      </a:cubicBezTo>
                      <a:cubicBezTo>
                        <a:pt x="1398921" y="706200"/>
                        <a:pt x="1318332" y="786789"/>
                        <a:pt x="1318332" y="886200"/>
                      </a:cubicBezTo>
                      <a:cubicBezTo>
                        <a:pt x="1318332" y="985611"/>
                        <a:pt x="1398921" y="1066200"/>
                        <a:pt x="1498332" y="1066200"/>
                      </a:cubicBezTo>
                      <a:cubicBezTo>
                        <a:pt x="1597743" y="1066200"/>
                        <a:pt x="1678332" y="985611"/>
                        <a:pt x="1678332" y="886200"/>
                      </a:cubicBezTo>
                      <a:close/>
                      <a:moveTo>
                        <a:pt x="1800000" y="900000"/>
                      </a:moveTo>
                      <a:lnTo>
                        <a:pt x="1350000" y="1800000"/>
                      </a:lnTo>
                      <a:lnTo>
                        <a:pt x="450000" y="1800000"/>
                      </a:lnTo>
                      <a:lnTo>
                        <a:pt x="0" y="900000"/>
                      </a:lnTo>
                      <a:lnTo>
                        <a:pt x="450000" y="0"/>
                      </a:lnTo>
                      <a:lnTo>
                        <a:pt x="1350000" y="0"/>
                      </a:lnTo>
                      <a:close/>
                    </a:path>
                  </a:pathLst>
                </a:custGeom>
                <a:solidFill>
                  <a:srgbClr val="95AD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2A6EA00-BCFF-4B34-B934-4E3FCEEC4177}"/>
                    </a:ext>
                  </a:extLst>
                </p:cNvPr>
                <p:cNvSpPr txBox="1"/>
                <p:nvPr/>
              </p:nvSpPr>
              <p:spPr>
                <a:xfrm>
                  <a:off x="4190364" y="3209081"/>
                  <a:ext cx="18000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000" b="1" dirty="0"/>
                    <a:t>Pre-processing Data</a:t>
                  </a:r>
                </a:p>
              </p:txBody>
            </p:sp>
          </p:grp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26DA6D2-EF7E-46FE-B4CF-340DF4D42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8835" y="0"/>
                <a:ext cx="0" cy="24363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774BDF2-27CA-46CA-A089-6502DD5F7FC5}"/>
                </a:ext>
              </a:extLst>
            </p:cNvPr>
            <p:cNvSpPr/>
            <p:nvPr/>
          </p:nvSpPr>
          <p:spPr>
            <a:xfrm>
              <a:off x="5679852" y="2443224"/>
              <a:ext cx="103260" cy="241326"/>
            </a:xfrm>
            <a:custGeom>
              <a:avLst/>
              <a:gdLst>
                <a:gd name="connsiteX0" fmla="*/ 43543 w 116649"/>
                <a:gd name="connsiteY0" fmla="*/ 0 h 319725"/>
                <a:gd name="connsiteX1" fmla="*/ 116114 w 116649"/>
                <a:gd name="connsiteY1" fmla="*/ 217715 h 319725"/>
                <a:gd name="connsiteX2" fmla="*/ 72571 w 116649"/>
                <a:gd name="connsiteY2" fmla="*/ 319315 h 319725"/>
                <a:gd name="connsiteX3" fmla="*/ 0 w 116649"/>
                <a:gd name="connsiteY3" fmla="*/ 246743 h 3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49" h="319725">
                  <a:moveTo>
                    <a:pt x="43543" y="0"/>
                  </a:moveTo>
                  <a:cubicBezTo>
                    <a:pt x="77409" y="82248"/>
                    <a:pt x="111276" y="164496"/>
                    <a:pt x="116114" y="217715"/>
                  </a:cubicBezTo>
                  <a:cubicBezTo>
                    <a:pt x="120952" y="270934"/>
                    <a:pt x="91923" y="314477"/>
                    <a:pt x="72571" y="319315"/>
                  </a:cubicBezTo>
                  <a:cubicBezTo>
                    <a:pt x="53219" y="324153"/>
                    <a:pt x="26609" y="285448"/>
                    <a:pt x="0" y="2467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74F9CFF-7C96-48E3-8B6F-A0CF03C7F26B}"/>
                </a:ext>
              </a:extLst>
            </p:cNvPr>
            <p:cNvCxnSpPr/>
            <p:nvPr/>
          </p:nvCxnSpPr>
          <p:spPr>
            <a:xfrm flipV="1">
              <a:off x="5641211" y="2399042"/>
              <a:ext cx="180000" cy="681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67EC7B1-ED74-4E6A-A710-E3475377C498}"/>
                </a:ext>
              </a:extLst>
            </p:cNvPr>
            <p:cNvCxnSpPr/>
            <p:nvPr/>
          </p:nvCxnSpPr>
          <p:spPr>
            <a:xfrm flipV="1">
              <a:off x="5631969" y="2348123"/>
              <a:ext cx="180000" cy="681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BA2024-B66F-1B0C-BBB7-EEF19528697C}"/>
              </a:ext>
            </a:extLst>
          </p:cNvPr>
          <p:cNvGrpSpPr/>
          <p:nvPr/>
        </p:nvGrpSpPr>
        <p:grpSpPr>
          <a:xfrm>
            <a:off x="8134324" y="10091"/>
            <a:ext cx="1862074" cy="4481621"/>
            <a:chOff x="8704528" y="0"/>
            <a:chExt cx="1862074" cy="4481621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61357BE-FC17-48F9-BBBE-116B23EFD70D}"/>
                </a:ext>
              </a:extLst>
            </p:cNvPr>
            <p:cNvSpPr/>
            <p:nvPr/>
          </p:nvSpPr>
          <p:spPr>
            <a:xfrm flipH="1">
              <a:off x="9607197" y="2695950"/>
              <a:ext cx="103260" cy="241326"/>
            </a:xfrm>
            <a:custGeom>
              <a:avLst/>
              <a:gdLst>
                <a:gd name="connsiteX0" fmla="*/ 43543 w 116649"/>
                <a:gd name="connsiteY0" fmla="*/ 0 h 319725"/>
                <a:gd name="connsiteX1" fmla="*/ 116114 w 116649"/>
                <a:gd name="connsiteY1" fmla="*/ 217715 h 319725"/>
                <a:gd name="connsiteX2" fmla="*/ 72571 w 116649"/>
                <a:gd name="connsiteY2" fmla="*/ 319315 h 319725"/>
                <a:gd name="connsiteX3" fmla="*/ 0 w 116649"/>
                <a:gd name="connsiteY3" fmla="*/ 246743 h 3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49" h="319725">
                  <a:moveTo>
                    <a:pt x="43543" y="0"/>
                  </a:moveTo>
                  <a:cubicBezTo>
                    <a:pt x="77409" y="82248"/>
                    <a:pt x="111276" y="164496"/>
                    <a:pt x="116114" y="217715"/>
                  </a:cubicBezTo>
                  <a:cubicBezTo>
                    <a:pt x="120952" y="270934"/>
                    <a:pt x="91923" y="314477"/>
                    <a:pt x="72571" y="319315"/>
                  </a:cubicBezTo>
                  <a:cubicBezTo>
                    <a:pt x="53219" y="324153"/>
                    <a:pt x="26609" y="285448"/>
                    <a:pt x="0" y="2467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39C1B7F-4E79-FCC5-25F3-D799932216DF}"/>
                </a:ext>
              </a:extLst>
            </p:cNvPr>
            <p:cNvGrpSpPr/>
            <p:nvPr/>
          </p:nvGrpSpPr>
          <p:grpSpPr>
            <a:xfrm>
              <a:off x="8704528" y="0"/>
              <a:ext cx="1862074" cy="4481621"/>
              <a:chOff x="7848178" y="0"/>
              <a:chExt cx="1862074" cy="448162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921110F-C348-49DE-BA5D-279E768F42BE}"/>
                  </a:ext>
                </a:extLst>
              </p:cNvPr>
              <p:cNvGrpSpPr/>
              <p:nvPr/>
            </p:nvGrpSpPr>
            <p:grpSpPr>
              <a:xfrm>
                <a:off x="7848178" y="2681621"/>
                <a:ext cx="1862074" cy="1800000"/>
                <a:chOff x="8269859" y="1890294"/>
                <a:chExt cx="1862074" cy="1800000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86A568A2-9A11-48C7-A74E-9FDD90DE27E1}"/>
                    </a:ext>
                  </a:extLst>
                </p:cNvPr>
                <p:cNvSpPr/>
                <p:nvPr/>
              </p:nvSpPr>
              <p:spPr>
                <a:xfrm rot="16200000">
                  <a:off x="8331933" y="1890294"/>
                  <a:ext cx="1800000" cy="1800000"/>
                </a:xfrm>
                <a:custGeom>
                  <a:avLst/>
                  <a:gdLst>
                    <a:gd name="connsiteX0" fmla="*/ 1574937 w 1800000"/>
                    <a:gd name="connsiteY0" fmla="*/ 878621 h 1800000"/>
                    <a:gd name="connsiteX1" fmla="*/ 1394937 w 1800000"/>
                    <a:gd name="connsiteY1" fmla="*/ 698621 h 1800000"/>
                    <a:gd name="connsiteX2" fmla="*/ 1214937 w 1800000"/>
                    <a:gd name="connsiteY2" fmla="*/ 878621 h 1800000"/>
                    <a:gd name="connsiteX3" fmla="*/ 1394937 w 1800000"/>
                    <a:gd name="connsiteY3" fmla="*/ 1058621 h 1800000"/>
                    <a:gd name="connsiteX4" fmla="*/ 1574937 w 1800000"/>
                    <a:gd name="connsiteY4" fmla="*/ 878621 h 1800000"/>
                    <a:gd name="connsiteX5" fmla="*/ 1800000 w 1800000"/>
                    <a:gd name="connsiteY5" fmla="*/ 900000 h 1800000"/>
                    <a:gd name="connsiteX6" fmla="*/ 1350000 w 1800000"/>
                    <a:gd name="connsiteY6" fmla="*/ 1800000 h 1800000"/>
                    <a:gd name="connsiteX7" fmla="*/ 450000 w 1800000"/>
                    <a:gd name="connsiteY7" fmla="*/ 1800000 h 1800000"/>
                    <a:gd name="connsiteX8" fmla="*/ 0 w 1800000"/>
                    <a:gd name="connsiteY8" fmla="*/ 900000 h 1800000"/>
                    <a:gd name="connsiteX9" fmla="*/ 450000 w 1800000"/>
                    <a:gd name="connsiteY9" fmla="*/ 0 h 1800000"/>
                    <a:gd name="connsiteX10" fmla="*/ 1350000 w 1800000"/>
                    <a:gd name="connsiteY10" fmla="*/ 0 h 180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0000" h="1800000">
                      <a:moveTo>
                        <a:pt x="1574937" y="878621"/>
                      </a:moveTo>
                      <a:cubicBezTo>
                        <a:pt x="1574937" y="779210"/>
                        <a:pt x="1494348" y="698621"/>
                        <a:pt x="1394937" y="698621"/>
                      </a:cubicBezTo>
                      <a:cubicBezTo>
                        <a:pt x="1295526" y="698621"/>
                        <a:pt x="1214937" y="779210"/>
                        <a:pt x="1214937" y="878621"/>
                      </a:cubicBezTo>
                      <a:cubicBezTo>
                        <a:pt x="1214937" y="978032"/>
                        <a:pt x="1295526" y="1058621"/>
                        <a:pt x="1394937" y="1058621"/>
                      </a:cubicBezTo>
                      <a:cubicBezTo>
                        <a:pt x="1494348" y="1058621"/>
                        <a:pt x="1574937" y="978032"/>
                        <a:pt x="1574937" y="878621"/>
                      </a:cubicBezTo>
                      <a:close/>
                      <a:moveTo>
                        <a:pt x="1800000" y="900000"/>
                      </a:moveTo>
                      <a:lnTo>
                        <a:pt x="1350000" y="1800000"/>
                      </a:lnTo>
                      <a:lnTo>
                        <a:pt x="450000" y="1800000"/>
                      </a:lnTo>
                      <a:lnTo>
                        <a:pt x="0" y="900000"/>
                      </a:lnTo>
                      <a:lnTo>
                        <a:pt x="450000" y="0"/>
                      </a:lnTo>
                      <a:lnTo>
                        <a:pt x="1350000" y="0"/>
                      </a:lnTo>
                      <a:close/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4FB77C8-1B1E-4003-9DD4-28104ECB7424}"/>
                    </a:ext>
                  </a:extLst>
                </p:cNvPr>
                <p:cNvSpPr txBox="1"/>
                <p:nvPr/>
              </p:nvSpPr>
              <p:spPr>
                <a:xfrm>
                  <a:off x="8269859" y="2547729"/>
                  <a:ext cx="186207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000" b="1" dirty="0"/>
                    <a:t>MODEL Evaluation</a:t>
                  </a:r>
                  <a:endParaRPr lang="en-GB" sz="1600" b="1" dirty="0"/>
                </a:p>
              </p:txBody>
            </p:sp>
          </p:grp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257877F-A1F2-4315-A5C9-3FEC396173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6102" y="0"/>
                <a:ext cx="0" cy="26816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EFA8978-1CA2-4B0A-AAC7-27319C9700D3}"/>
                </a:ext>
              </a:extLst>
            </p:cNvPr>
            <p:cNvSpPr/>
            <p:nvPr/>
          </p:nvSpPr>
          <p:spPr>
            <a:xfrm>
              <a:off x="9646126" y="2664293"/>
              <a:ext cx="75025" cy="283868"/>
            </a:xfrm>
            <a:custGeom>
              <a:avLst/>
              <a:gdLst>
                <a:gd name="connsiteX0" fmla="*/ 43543 w 116649"/>
                <a:gd name="connsiteY0" fmla="*/ 0 h 319725"/>
                <a:gd name="connsiteX1" fmla="*/ 116114 w 116649"/>
                <a:gd name="connsiteY1" fmla="*/ 217715 h 319725"/>
                <a:gd name="connsiteX2" fmla="*/ 72571 w 116649"/>
                <a:gd name="connsiteY2" fmla="*/ 319315 h 319725"/>
                <a:gd name="connsiteX3" fmla="*/ 0 w 116649"/>
                <a:gd name="connsiteY3" fmla="*/ 246743 h 3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49" h="319725">
                  <a:moveTo>
                    <a:pt x="43543" y="0"/>
                  </a:moveTo>
                  <a:cubicBezTo>
                    <a:pt x="77409" y="82248"/>
                    <a:pt x="111276" y="164496"/>
                    <a:pt x="116114" y="217715"/>
                  </a:cubicBezTo>
                  <a:cubicBezTo>
                    <a:pt x="120952" y="270934"/>
                    <a:pt x="91923" y="314477"/>
                    <a:pt x="72571" y="319315"/>
                  </a:cubicBezTo>
                  <a:cubicBezTo>
                    <a:pt x="53219" y="324153"/>
                    <a:pt x="26609" y="285448"/>
                    <a:pt x="0" y="2467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E9AE84E-3E62-42A5-9A8F-72D8B4C91E77}"/>
                </a:ext>
              </a:extLst>
            </p:cNvPr>
            <p:cNvCxnSpPr/>
            <p:nvPr/>
          </p:nvCxnSpPr>
          <p:spPr>
            <a:xfrm flipV="1">
              <a:off x="9563094" y="2612133"/>
              <a:ext cx="180000" cy="681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4740D0-F66B-4682-BB76-2C36CAC91EB5}"/>
                </a:ext>
              </a:extLst>
            </p:cNvPr>
            <p:cNvCxnSpPr/>
            <p:nvPr/>
          </p:nvCxnSpPr>
          <p:spPr>
            <a:xfrm flipV="1">
              <a:off x="9553852" y="2561214"/>
              <a:ext cx="180000" cy="681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A96720-0BB1-B7DE-9BBF-E26A709F6E1C}"/>
              </a:ext>
            </a:extLst>
          </p:cNvPr>
          <p:cNvGrpSpPr/>
          <p:nvPr/>
        </p:nvGrpSpPr>
        <p:grpSpPr>
          <a:xfrm>
            <a:off x="2142789" y="0"/>
            <a:ext cx="1828095" cy="2629331"/>
            <a:chOff x="3394722" y="0"/>
            <a:chExt cx="1828095" cy="26293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0A2B60-6584-EDF3-5416-1C8E9F5E27D0}"/>
                </a:ext>
              </a:extLst>
            </p:cNvPr>
            <p:cNvGrpSpPr/>
            <p:nvPr/>
          </p:nvGrpSpPr>
          <p:grpSpPr>
            <a:xfrm>
              <a:off x="3394722" y="0"/>
              <a:ext cx="1828095" cy="2629331"/>
              <a:chOff x="2538372" y="0"/>
              <a:chExt cx="1828095" cy="2629331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75BB265-0849-4A08-BF43-58C0AAA58DB3}"/>
                  </a:ext>
                </a:extLst>
              </p:cNvPr>
              <p:cNvSpPr/>
              <p:nvPr/>
            </p:nvSpPr>
            <p:spPr>
              <a:xfrm flipH="1">
                <a:off x="3386678" y="803342"/>
                <a:ext cx="103260" cy="241326"/>
              </a:xfrm>
              <a:custGeom>
                <a:avLst/>
                <a:gdLst>
                  <a:gd name="connsiteX0" fmla="*/ 43543 w 116649"/>
                  <a:gd name="connsiteY0" fmla="*/ 0 h 319725"/>
                  <a:gd name="connsiteX1" fmla="*/ 116114 w 116649"/>
                  <a:gd name="connsiteY1" fmla="*/ 217715 h 319725"/>
                  <a:gd name="connsiteX2" fmla="*/ 72571 w 116649"/>
                  <a:gd name="connsiteY2" fmla="*/ 319315 h 319725"/>
                  <a:gd name="connsiteX3" fmla="*/ 0 w 116649"/>
                  <a:gd name="connsiteY3" fmla="*/ 246743 h 31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49" h="319725">
                    <a:moveTo>
                      <a:pt x="43543" y="0"/>
                    </a:moveTo>
                    <a:cubicBezTo>
                      <a:pt x="77409" y="82248"/>
                      <a:pt x="111276" y="164496"/>
                      <a:pt x="116114" y="217715"/>
                    </a:cubicBezTo>
                    <a:cubicBezTo>
                      <a:pt x="120952" y="270934"/>
                      <a:pt x="91923" y="314477"/>
                      <a:pt x="72571" y="319315"/>
                    </a:cubicBezTo>
                    <a:cubicBezTo>
                      <a:pt x="53219" y="324153"/>
                      <a:pt x="26609" y="285448"/>
                      <a:pt x="0" y="246743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0F049BB5-D03F-4FC3-AD42-B1FF9824A5E7}"/>
                  </a:ext>
                </a:extLst>
              </p:cNvPr>
              <p:cNvGrpSpPr/>
              <p:nvPr/>
            </p:nvGrpSpPr>
            <p:grpSpPr>
              <a:xfrm>
                <a:off x="2538372" y="829331"/>
                <a:ext cx="1828095" cy="1800000"/>
                <a:chOff x="8735161" y="1354987"/>
                <a:chExt cx="1828095" cy="1800000"/>
              </a:xfrm>
            </p:grpSpPr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4B7A1FD9-BC2E-4504-BA4B-C7E578E65D24}"/>
                    </a:ext>
                  </a:extLst>
                </p:cNvPr>
                <p:cNvSpPr/>
                <p:nvPr/>
              </p:nvSpPr>
              <p:spPr>
                <a:xfrm rot="16200000">
                  <a:off x="8749689" y="1354987"/>
                  <a:ext cx="1800000" cy="1800000"/>
                </a:xfrm>
                <a:custGeom>
                  <a:avLst/>
                  <a:gdLst>
                    <a:gd name="connsiteX0" fmla="*/ 1620000 w 1800000"/>
                    <a:gd name="connsiteY0" fmla="*/ 900000 h 1800000"/>
                    <a:gd name="connsiteX1" fmla="*/ 1440000 w 1800000"/>
                    <a:gd name="connsiteY1" fmla="*/ 720000 h 1800000"/>
                    <a:gd name="connsiteX2" fmla="*/ 1260000 w 1800000"/>
                    <a:gd name="connsiteY2" fmla="*/ 900000 h 1800000"/>
                    <a:gd name="connsiteX3" fmla="*/ 1440000 w 1800000"/>
                    <a:gd name="connsiteY3" fmla="*/ 1080000 h 1800000"/>
                    <a:gd name="connsiteX4" fmla="*/ 1620000 w 1800000"/>
                    <a:gd name="connsiteY4" fmla="*/ 900000 h 1800000"/>
                    <a:gd name="connsiteX5" fmla="*/ 1800000 w 1800000"/>
                    <a:gd name="connsiteY5" fmla="*/ 900000 h 1800000"/>
                    <a:gd name="connsiteX6" fmla="*/ 1350000 w 1800000"/>
                    <a:gd name="connsiteY6" fmla="*/ 1800000 h 1800000"/>
                    <a:gd name="connsiteX7" fmla="*/ 450000 w 1800000"/>
                    <a:gd name="connsiteY7" fmla="*/ 1800000 h 1800000"/>
                    <a:gd name="connsiteX8" fmla="*/ 0 w 1800000"/>
                    <a:gd name="connsiteY8" fmla="*/ 900000 h 1800000"/>
                    <a:gd name="connsiteX9" fmla="*/ 450000 w 1800000"/>
                    <a:gd name="connsiteY9" fmla="*/ 0 h 1800000"/>
                    <a:gd name="connsiteX10" fmla="*/ 1350000 w 1800000"/>
                    <a:gd name="connsiteY10" fmla="*/ 0 h 180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0000" h="1800000">
                      <a:moveTo>
                        <a:pt x="1620000" y="900000"/>
                      </a:moveTo>
                      <a:cubicBezTo>
                        <a:pt x="1620000" y="800589"/>
                        <a:pt x="1539411" y="720000"/>
                        <a:pt x="1440000" y="720000"/>
                      </a:cubicBezTo>
                      <a:cubicBezTo>
                        <a:pt x="1340589" y="720000"/>
                        <a:pt x="1260000" y="800589"/>
                        <a:pt x="1260000" y="900000"/>
                      </a:cubicBezTo>
                      <a:cubicBezTo>
                        <a:pt x="1260000" y="999411"/>
                        <a:pt x="1340589" y="1080000"/>
                        <a:pt x="1440000" y="1080000"/>
                      </a:cubicBezTo>
                      <a:cubicBezTo>
                        <a:pt x="1539411" y="1080000"/>
                        <a:pt x="1620000" y="999411"/>
                        <a:pt x="1620000" y="900000"/>
                      </a:cubicBezTo>
                      <a:close/>
                      <a:moveTo>
                        <a:pt x="1800000" y="900000"/>
                      </a:moveTo>
                      <a:lnTo>
                        <a:pt x="1350000" y="1800000"/>
                      </a:lnTo>
                      <a:lnTo>
                        <a:pt x="450000" y="1800000"/>
                      </a:lnTo>
                      <a:lnTo>
                        <a:pt x="0" y="900000"/>
                      </a:lnTo>
                      <a:lnTo>
                        <a:pt x="450000" y="0"/>
                      </a:lnTo>
                      <a:lnTo>
                        <a:pt x="1350000" y="0"/>
                      </a:lnTo>
                      <a:close/>
                    </a:path>
                  </a:pathLst>
                </a:custGeom>
                <a:solidFill>
                  <a:srgbClr val="6A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BE6088C-7FD3-4508-9844-1CA8466C3B57}"/>
                    </a:ext>
                  </a:extLst>
                </p:cNvPr>
                <p:cNvSpPr txBox="1"/>
                <p:nvPr/>
              </p:nvSpPr>
              <p:spPr>
                <a:xfrm>
                  <a:off x="8735161" y="2157757"/>
                  <a:ext cx="18280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400" b="1" dirty="0"/>
                    <a:t>EDA on Data</a:t>
                  </a:r>
                </a:p>
              </p:txBody>
            </p: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1F3CC7-6E1B-4373-BD8D-E1515B60E9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45157" y="0"/>
                <a:ext cx="1" cy="810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04C8863-D602-4DAF-93CC-11BCDA6FCA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4399" y="757281"/>
                <a:ext cx="180000" cy="681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0333B22-55F2-400A-B68F-6479BF35DD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5157" y="706362"/>
                <a:ext cx="180000" cy="681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8D45632-152E-4514-B05C-3AD6073130DB}"/>
                </a:ext>
              </a:extLst>
            </p:cNvPr>
            <p:cNvSpPr/>
            <p:nvPr/>
          </p:nvSpPr>
          <p:spPr>
            <a:xfrm>
              <a:off x="4266423" y="814227"/>
              <a:ext cx="103260" cy="241326"/>
            </a:xfrm>
            <a:custGeom>
              <a:avLst/>
              <a:gdLst>
                <a:gd name="connsiteX0" fmla="*/ 43543 w 116649"/>
                <a:gd name="connsiteY0" fmla="*/ 0 h 319725"/>
                <a:gd name="connsiteX1" fmla="*/ 116114 w 116649"/>
                <a:gd name="connsiteY1" fmla="*/ 217715 h 319725"/>
                <a:gd name="connsiteX2" fmla="*/ 72571 w 116649"/>
                <a:gd name="connsiteY2" fmla="*/ 319315 h 319725"/>
                <a:gd name="connsiteX3" fmla="*/ 0 w 116649"/>
                <a:gd name="connsiteY3" fmla="*/ 246743 h 3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49" h="319725">
                  <a:moveTo>
                    <a:pt x="43543" y="0"/>
                  </a:moveTo>
                  <a:cubicBezTo>
                    <a:pt x="77409" y="82248"/>
                    <a:pt x="111276" y="164496"/>
                    <a:pt x="116114" y="217715"/>
                  </a:cubicBezTo>
                  <a:cubicBezTo>
                    <a:pt x="120952" y="270934"/>
                    <a:pt x="91923" y="314477"/>
                    <a:pt x="72571" y="319315"/>
                  </a:cubicBezTo>
                  <a:cubicBezTo>
                    <a:pt x="53219" y="324153"/>
                    <a:pt x="26609" y="285448"/>
                    <a:pt x="0" y="2467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D96FAAB-F9DE-4E03-95CD-055DD64E9364}"/>
              </a:ext>
            </a:extLst>
          </p:cNvPr>
          <p:cNvGrpSpPr/>
          <p:nvPr/>
        </p:nvGrpSpPr>
        <p:grpSpPr>
          <a:xfrm>
            <a:off x="144290" y="0"/>
            <a:ext cx="1800000" cy="3710803"/>
            <a:chOff x="810298" y="0"/>
            <a:chExt cx="1800000" cy="3710803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B045963-F72A-488E-8BD2-5DFC28D0CDE6}"/>
                </a:ext>
              </a:extLst>
            </p:cNvPr>
            <p:cNvSpPr/>
            <p:nvPr/>
          </p:nvSpPr>
          <p:spPr>
            <a:xfrm flipH="1">
              <a:off x="1644076" y="1884814"/>
              <a:ext cx="103260" cy="241326"/>
            </a:xfrm>
            <a:custGeom>
              <a:avLst/>
              <a:gdLst>
                <a:gd name="connsiteX0" fmla="*/ 43543 w 116649"/>
                <a:gd name="connsiteY0" fmla="*/ 0 h 319725"/>
                <a:gd name="connsiteX1" fmla="*/ 116114 w 116649"/>
                <a:gd name="connsiteY1" fmla="*/ 217715 h 319725"/>
                <a:gd name="connsiteX2" fmla="*/ 72571 w 116649"/>
                <a:gd name="connsiteY2" fmla="*/ 319315 h 319725"/>
                <a:gd name="connsiteX3" fmla="*/ 0 w 116649"/>
                <a:gd name="connsiteY3" fmla="*/ 246743 h 3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49" h="319725">
                  <a:moveTo>
                    <a:pt x="43543" y="0"/>
                  </a:moveTo>
                  <a:cubicBezTo>
                    <a:pt x="77409" y="82248"/>
                    <a:pt x="111276" y="164496"/>
                    <a:pt x="116114" y="217715"/>
                  </a:cubicBezTo>
                  <a:cubicBezTo>
                    <a:pt x="120952" y="270934"/>
                    <a:pt x="91923" y="314477"/>
                    <a:pt x="72571" y="319315"/>
                  </a:cubicBezTo>
                  <a:cubicBezTo>
                    <a:pt x="53219" y="324153"/>
                    <a:pt x="26609" y="285448"/>
                    <a:pt x="0" y="2467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7A1FE6D-4555-49B1-B864-46807103B79A}"/>
                </a:ext>
              </a:extLst>
            </p:cNvPr>
            <p:cNvSpPr/>
            <p:nvPr/>
          </p:nvSpPr>
          <p:spPr>
            <a:xfrm rot="16200000">
              <a:off x="810298" y="1910803"/>
              <a:ext cx="1800000" cy="1800000"/>
            </a:xfrm>
            <a:custGeom>
              <a:avLst/>
              <a:gdLst>
                <a:gd name="connsiteX0" fmla="*/ 1620000 w 1800000"/>
                <a:gd name="connsiteY0" fmla="*/ 900000 h 1800000"/>
                <a:gd name="connsiteX1" fmla="*/ 1440000 w 1800000"/>
                <a:gd name="connsiteY1" fmla="*/ 720000 h 1800000"/>
                <a:gd name="connsiteX2" fmla="*/ 1260000 w 1800000"/>
                <a:gd name="connsiteY2" fmla="*/ 900000 h 1800000"/>
                <a:gd name="connsiteX3" fmla="*/ 1440000 w 1800000"/>
                <a:gd name="connsiteY3" fmla="*/ 1080000 h 1800000"/>
                <a:gd name="connsiteX4" fmla="*/ 1620000 w 1800000"/>
                <a:gd name="connsiteY4" fmla="*/ 900000 h 1800000"/>
                <a:gd name="connsiteX5" fmla="*/ 1800000 w 1800000"/>
                <a:gd name="connsiteY5" fmla="*/ 900000 h 1800000"/>
                <a:gd name="connsiteX6" fmla="*/ 1350000 w 1800000"/>
                <a:gd name="connsiteY6" fmla="*/ 1800000 h 1800000"/>
                <a:gd name="connsiteX7" fmla="*/ 450000 w 1800000"/>
                <a:gd name="connsiteY7" fmla="*/ 1800000 h 1800000"/>
                <a:gd name="connsiteX8" fmla="*/ 0 w 1800000"/>
                <a:gd name="connsiteY8" fmla="*/ 900000 h 1800000"/>
                <a:gd name="connsiteX9" fmla="*/ 450000 w 1800000"/>
                <a:gd name="connsiteY9" fmla="*/ 0 h 1800000"/>
                <a:gd name="connsiteX10" fmla="*/ 1350000 w 1800000"/>
                <a:gd name="connsiteY10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0000" h="1800000">
                  <a:moveTo>
                    <a:pt x="1620000" y="900000"/>
                  </a:moveTo>
                  <a:cubicBezTo>
                    <a:pt x="1620000" y="800589"/>
                    <a:pt x="1539411" y="720000"/>
                    <a:pt x="1440000" y="720000"/>
                  </a:cubicBezTo>
                  <a:cubicBezTo>
                    <a:pt x="1340589" y="720000"/>
                    <a:pt x="1260000" y="800589"/>
                    <a:pt x="1260000" y="900000"/>
                  </a:cubicBezTo>
                  <a:cubicBezTo>
                    <a:pt x="1260000" y="999411"/>
                    <a:pt x="1340589" y="1080000"/>
                    <a:pt x="1440000" y="1080000"/>
                  </a:cubicBezTo>
                  <a:cubicBezTo>
                    <a:pt x="1539411" y="1080000"/>
                    <a:pt x="1620000" y="999411"/>
                    <a:pt x="1620000" y="9000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A34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DD9D414-3C27-4168-AF2F-F128045B76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2555" y="0"/>
              <a:ext cx="0" cy="18917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865FB70-5640-4C51-84F7-B1D122BEF43D}"/>
                </a:ext>
              </a:extLst>
            </p:cNvPr>
            <p:cNvSpPr/>
            <p:nvPr/>
          </p:nvSpPr>
          <p:spPr>
            <a:xfrm>
              <a:off x="1667471" y="1895699"/>
              <a:ext cx="103260" cy="241326"/>
            </a:xfrm>
            <a:custGeom>
              <a:avLst/>
              <a:gdLst>
                <a:gd name="connsiteX0" fmla="*/ 43543 w 116649"/>
                <a:gd name="connsiteY0" fmla="*/ 0 h 319725"/>
                <a:gd name="connsiteX1" fmla="*/ 116114 w 116649"/>
                <a:gd name="connsiteY1" fmla="*/ 217715 h 319725"/>
                <a:gd name="connsiteX2" fmla="*/ 72571 w 116649"/>
                <a:gd name="connsiteY2" fmla="*/ 319315 h 319725"/>
                <a:gd name="connsiteX3" fmla="*/ 0 w 116649"/>
                <a:gd name="connsiteY3" fmla="*/ 246743 h 3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49" h="319725">
                  <a:moveTo>
                    <a:pt x="43543" y="0"/>
                  </a:moveTo>
                  <a:cubicBezTo>
                    <a:pt x="77409" y="82248"/>
                    <a:pt x="111276" y="164496"/>
                    <a:pt x="116114" y="217715"/>
                  </a:cubicBezTo>
                  <a:cubicBezTo>
                    <a:pt x="120952" y="270934"/>
                    <a:pt x="91923" y="314477"/>
                    <a:pt x="72571" y="319315"/>
                  </a:cubicBezTo>
                  <a:cubicBezTo>
                    <a:pt x="53219" y="324153"/>
                    <a:pt x="26609" y="285448"/>
                    <a:pt x="0" y="2467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247B461-E13E-45D0-BA12-5014A88F4B87}"/>
                </a:ext>
              </a:extLst>
            </p:cNvPr>
            <p:cNvCxnSpPr/>
            <p:nvPr/>
          </p:nvCxnSpPr>
          <p:spPr>
            <a:xfrm flipV="1">
              <a:off x="1621797" y="1838753"/>
              <a:ext cx="180000" cy="681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0F61967-8BBC-4A39-A050-475D30327A28}"/>
                </a:ext>
              </a:extLst>
            </p:cNvPr>
            <p:cNvCxnSpPr/>
            <p:nvPr/>
          </p:nvCxnSpPr>
          <p:spPr>
            <a:xfrm flipV="1">
              <a:off x="1612555" y="1787834"/>
              <a:ext cx="180000" cy="681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29E4E0C-C415-FA3F-9A99-F6F385586178}"/>
                </a:ext>
              </a:extLst>
            </p:cNvPr>
            <p:cNvSpPr txBox="1"/>
            <p:nvPr/>
          </p:nvSpPr>
          <p:spPr>
            <a:xfrm>
              <a:off x="1162592" y="2561214"/>
              <a:ext cx="11470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b="1" dirty="0"/>
                <a:t>Problem Overview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4D14C72-E5C3-C139-5A46-073009405903}"/>
              </a:ext>
            </a:extLst>
          </p:cNvPr>
          <p:cNvGrpSpPr/>
          <p:nvPr/>
        </p:nvGrpSpPr>
        <p:grpSpPr>
          <a:xfrm>
            <a:off x="10150326" y="11329"/>
            <a:ext cx="2072126" cy="3438478"/>
            <a:chOff x="6744506" y="10091"/>
            <a:chExt cx="2072126" cy="343847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4EC0275-F7B0-510E-6A7B-D98825148BAD}"/>
                </a:ext>
              </a:extLst>
            </p:cNvPr>
            <p:cNvGrpSpPr/>
            <p:nvPr/>
          </p:nvGrpSpPr>
          <p:grpSpPr>
            <a:xfrm>
              <a:off x="6744506" y="10091"/>
              <a:ext cx="2072126" cy="3438478"/>
              <a:chOff x="9708116" y="0"/>
              <a:chExt cx="2072126" cy="3438478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536C57F-4E0A-3E5C-81F3-FC5CE458AE82}"/>
                  </a:ext>
                </a:extLst>
              </p:cNvPr>
              <p:cNvGrpSpPr/>
              <p:nvPr/>
            </p:nvGrpSpPr>
            <p:grpSpPr>
              <a:xfrm>
                <a:off x="9829291" y="0"/>
                <a:ext cx="1800000" cy="3438478"/>
                <a:chOff x="9829291" y="0"/>
                <a:chExt cx="1800000" cy="3438478"/>
              </a:xfrm>
            </p:grpSpPr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6767739-2AC3-A37A-C999-1D2765147916}"/>
                    </a:ext>
                  </a:extLst>
                </p:cNvPr>
                <p:cNvSpPr/>
                <p:nvPr/>
              </p:nvSpPr>
              <p:spPr>
                <a:xfrm rot="16200000">
                  <a:off x="9829291" y="1638478"/>
                  <a:ext cx="1800000" cy="1800000"/>
                </a:xfrm>
                <a:custGeom>
                  <a:avLst/>
                  <a:gdLst>
                    <a:gd name="connsiteX0" fmla="*/ 1601750 w 1800000"/>
                    <a:gd name="connsiteY0" fmla="*/ 899999 h 1800000"/>
                    <a:gd name="connsiteX1" fmla="*/ 1421750 w 1800000"/>
                    <a:gd name="connsiteY1" fmla="*/ 719999 h 1800000"/>
                    <a:gd name="connsiteX2" fmla="*/ 1241750 w 1800000"/>
                    <a:gd name="connsiteY2" fmla="*/ 899999 h 1800000"/>
                    <a:gd name="connsiteX3" fmla="*/ 1421750 w 1800000"/>
                    <a:gd name="connsiteY3" fmla="*/ 1079999 h 1800000"/>
                    <a:gd name="connsiteX4" fmla="*/ 1601750 w 1800000"/>
                    <a:gd name="connsiteY4" fmla="*/ 899999 h 1800000"/>
                    <a:gd name="connsiteX5" fmla="*/ 1800000 w 1800000"/>
                    <a:gd name="connsiteY5" fmla="*/ 900000 h 1800000"/>
                    <a:gd name="connsiteX6" fmla="*/ 1350000 w 1800000"/>
                    <a:gd name="connsiteY6" fmla="*/ 1800000 h 1800000"/>
                    <a:gd name="connsiteX7" fmla="*/ 450000 w 1800000"/>
                    <a:gd name="connsiteY7" fmla="*/ 1800000 h 1800000"/>
                    <a:gd name="connsiteX8" fmla="*/ 0 w 1800000"/>
                    <a:gd name="connsiteY8" fmla="*/ 900000 h 1800000"/>
                    <a:gd name="connsiteX9" fmla="*/ 450000 w 1800000"/>
                    <a:gd name="connsiteY9" fmla="*/ 0 h 1800000"/>
                    <a:gd name="connsiteX10" fmla="*/ 1350000 w 1800000"/>
                    <a:gd name="connsiteY10" fmla="*/ 0 h 180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0000" h="1800000">
                      <a:moveTo>
                        <a:pt x="1601750" y="899999"/>
                      </a:moveTo>
                      <a:cubicBezTo>
                        <a:pt x="1601750" y="800588"/>
                        <a:pt x="1521161" y="719999"/>
                        <a:pt x="1421750" y="719999"/>
                      </a:cubicBezTo>
                      <a:cubicBezTo>
                        <a:pt x="1322339" y="719999"/>
                        <a:pt x="1241750" y="800588"/>
                        <a:pt x="1241750" y="899999"/>
                      </a:cubicBezTo>
                      <a:cubicBezTo>
                        <a:pt x="1241750" y="999410"/>
                        <a:pt x="1322339" y="1079999"/>
                        <a:pt x="1421750" y="1079999"/>
                      </a:cubicBezTo>
                      <a:cubicBezTo>
                        <a:pt x="1521161" y="1079999"/>
                        <a:pt x="1601750" y="999410"/>
                        <a:pt x="1601750" y="899999"/>
                      </a:cubicBezTo>
                      <a:close/>
                      <a:moveTo>
                        <a:pt x="1800000" y="900000"/>
                      </a:moveTo>
                      <a:lnTo>
                        <a:pt x="1350000" y="1800000"/>
                      </a:lnTo>
                      <a:lnTo>
                        <a:pt x="450000" y="1800000"/>
                      </a:lnTo>
                      <a:lnTo>
                        <a:pt x="0" y="900000"/>
                      </a:lnTo>
                      <a:lnTo>
                        <a:pt x="450000" y="0"/>
                      </a:lnTo>
                      <a:lnTo>
                        <a:pt x="135000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A3FD8E44-FDE5-4DE2-E3D4-6AD262DD85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29291" y="0"/>
                  <a:ext cx="0" cy="163847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5F3E3C2-35F2-B190-0A62-A7ADEF49162B}"/>
                  </a:ext>
                </a:extLst>
              </p:cNvPr>
              <p:cNvSpPr txBox="1"/>
              <p:nvPr/>
            </p:nvSpPr>
            <p:spPr>
              <a:xfrm>
                <a:off x="9708116" y="2399042"/>
                <a:ext cx="2072126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900" b="1" dirty="0"/>
                  <a:t>Recommendation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E3B8043-2683-3379-29E4-B1E0F9588BE7}"/>
                </a:ext>
              </a:extLst>
            </p:cNvPr>
            <p:cNvGrpSpPr/>
            <p:nvPr/>
          </p:nvGrpSpPr>
          <p:grpSpPr>
            <a:xfrm>
              <a:off x="7692898" y="1452598"/>
              <a:ext cx="189242" cy="427205"/>
              <a:chOff x="7692898" y="1452598"/>
              <a:chExt cx="189242" cy="427205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140041C-A31E-E9DB-22FB-6316DB15FDBB}"/>
                  </a:ext>
                </a:extLst>
              </p:cNvPr>
              <p:cNvSpPr/>
              <p:nvPr/>
            </p:nvSpPr>
            <p:spPr>
              <a:xfrm flipH="1">
                <a:off x="7723748" y="1627592"/>
                <a:ext cx="103260" cy="241326"/>
              </a:xfrm>
              <a:custGeom>
                <a:avLst/>
                <a:gdLst>
                  <a:gd name="connsiteX0" fmla="*/ 43543 w 116649"/>
                  <a:gd name="connsiteY0" fmla="*/ 0 h 319725"/>
                  <a:gd name="connsiteX1" fmla="*/ 116114 w 116649"/>
                  <a:gd name="connsiteY1" fmla="*/ 217715 h 319725"/>
                  <a:gd name="connsiteX2" fmla="*/ 72571 w 116649"/>
                  <a:gd name="connsiteY2" fmla="*/ 319315 h 319725"/>
                  <a:gd name="connsiteX3" fmla="*/ 0 w 116649"/>
                  <a:gd name="connsiteY3" fmla="*/ 246743 h 31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49" h="319725">
                    <a:moveTo>
                      <a:pt x="43543" y="0"/>
                    </a:moveTo>
                    <a:cubicBezTo>
                      <a:pt x="77409" y="82248"/>
                      <a:pt x="111276" y="164496"/>
                      <a:pt x="116114" y="217715"/>
                    </a:cubicBezTo>
                    <a:cubicBezTo>
                      <a:pt x="120952" y="270934"/>
                      <a:pt x="91923" y="314477"/>
                      <a:pt x="72571" y="319315"/>
                    </a:cubicBezTo>
                    <a:cubicBezTo>
                      <a:pt x="53219" y="324153"/>
                      <a:pt x="26609" y="285448"/>
                      <a:pt x="0" y="246743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7AFDEF8-F746-DF7B-02FD-8291995D65EF}"/>
                  </a:ext>
                </a:extLst>
              </p:cNvPr>
              <p:cNvSpPr/>
              <p:nvPr/>
            </p:nvSpPr>
            <p:spPr>
              <a:xfrm>
                <a:off x="7747143" y="1638477"/>
                <a:ext cx="103260" cy="241326"/>
              </a:xfrm>
              <a:custGeom>
                <a:avLst/>
                <a:gdLst>
                  <a:gd name="connsiteX0" fmla="*/ 43543 w 116649"/>
                  <a:gd name="connsiteY0" fmla="*/ 0 h 319725"/>
                  <a:gd name="connsiteX1" fmla="*/ 116114 w 116649"/>
                  <a:gd name="connsiteY1" fmla="*/ 217715 h 319725"/>
                  <a:gd name="connsiteX2" fmla="*/ 72571 w 116649"/>
                  <a:gd name="connsiteY2" fmla="*/ 319315 h 319725"/>
                  <a:gd name="connsiteX3" fmla="*/ 0 w 116649"/>
                  <a:gd name="connsiteY3" fmla="*/ 246743 h 31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49" h="319725">
                    <a:moveTo>
                      <a:pt x="43543" y="0"/>
                    </a:moveTo>
                    <a:cubicBezTo>
                      <a:pt x="77409" y="82248"/>
                      <a:pt x="111276" y="164496"/>
                      <a:pt x="116114" y="217715"/>
                    </a:cubicBezTo>
                    <a:cubicBezTo>
                      <a:pt x="120952" y="270934"/>
                      <a:pt x="91923" y="314477"/>
                      <a:pt x="72571" y="319315"/>
                    </a:cubicBezTo>
                    <a:cubicBezTo>
                      <a:pt x="53219" y="324153"/>
                      <a:pt x="26609" y="285448"/>
                      <a:pt x="0" y="246743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68A903D-7390-5B7D-220D-2F2578BA3A61}"/>
                  </a:ext>
                </a:extLst>
              </p:cNvPr>
              <p:cNvCxnSpPr/>
              <p:nvPr/>
            </p:nvCxnSpPr>
            <p:spPr>
              <a:xfrm flipV="1">
                <a:off x="7702140" y="1503517"/>
                <a:ext cx="180000" cy="681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B83A461-B043-CAD8-1D4C-7C93BF73C3B4}"/>
                  </a:ext>
                </a:extLst>
              </p:cNvPr>
              <p:cNvCxnSpPr/>
              <p:nvPr/>
            </p:nvCxnSpPr>
            <p:spPr>
              <a:xfrm flipV="1">
                <a:off x="7692898" y="1452598"/>
                <a:ext cx="180000" cy="681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2325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1B6F7C2-5DDC-4B0E-A9B0-721D82DBE506}"/>
              </a:ext>
            </a:extLst>
          </p:cNvPr>
          <p:cNvSpPr/>
          <p:nvPr/>
        </p:nvSpPr>
        <p:spPr>
          <a:xfrm>
            <a:off x="0" y="169329"/>
            <a:ext cx="7774142" cy="4893610"/>
          </a:xfrm>
          <a:custGeom>
            <a:avLst/>
            <a:gdLst>
              <a:gd name="connsiteX0" fmla="*/ 0 w 7774142"/>
              <a:gd name="connsiteY0" fmla="*/ 0 h 4893610"/>
              <a:gd name="connsiteX1" fmla="*/ 7038525 w 7774142"/>
              <a:gd name="connsiteY1" fmla="*/ 0 h 4893610"/>
              <a:gd name="connsiteX2" fmla="*/ 7774142 w 7774142"/>
              <a:gd name="connsiteY2" fmla="*/ 1914291 h 4893610"/>
              <a:gd name="connsiteX3" fmla="*/ 21079 w 7774142"/>
              <a:gd name="connsiteY3" fmla="*/ 4893610 h 4893610"/>
              <a:gd name="connsiteX4" fmla="*/ 0 w 7774142"/>
              <a:gd name="connsiteY4" fmla="*/ 4838757 h 4893610"/>
              <a:gd name="connsiteX5" fmla="*/ 0 w 7774142"/>
              <a:gd name="connsiteY5" fmla="*/ 0 h 489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29DDBE-4144-47D5-98D9-1F8439D7CB49}"/>
              </a:ext>
            </a:extLst>
          </p:cNvPr>
          <p:cNvSpPr/>
          <p:nvPr/>
        </p:nvSpPr>
        <p:spPr>
          <a:xfrm>
            <a:off x="468884" y="2090172"/>
            <a:ext cx="71188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What is the Business problem?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To Predict Click Rate of the Email </a:t>
            </a:r>
          </a:p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Using insights in the business domain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5AAEBB-2FAA-4780-8461-B9C9E3885782}"/>
              </a:ext>
            </a:extLst>
          </p:cNvPr>
          <p:cNvSpPr/>
          <p:nvPr/>
        </p:nvSpPr>
        <p:spPr>
          <a:xfrm>
            <a:off x="4224402" y="726725"/>
            <a:ext cx="3743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</a:rPr>
              <a:t>Problem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499CE6-73C9-6880-BABB-47DBCD337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7" r="19349"/>
          <a:stretch/>
        </p:blipFill>
        <p:spPr>
          <a:xfrm>
            <a:off x="7587774" y="1785977"/>
            <a:ext cx="4135342" cy="328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05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0715-F6F4-B6EF-2B85-31B8D127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Abadi" panose="020B0604020104020204" pitchFamily="34" charset="0"/>
              </a:rPr>
              <a:t>Objective </a:t>
            </a:r>
            <a:endParaRPr lang="en-IN" sz="8000" b="1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66FA-F820-9467-F7FC-CAA399BE2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Preforming EDA</a:t>
            </a:r>
          </a:p>
          <a:p>
            <a:endParaRPr lang="en-US" sz="3200" b="1" dirty="0"/>
          </a:p>
          <a:p>
            <a:r>
              <a:rPr lang="en-US" sz="3200" b="1" dirty="0"/>
              <a:t>Identifying the Key Variables influencing the Problem</a:t>
            </a:r>
          </a:p>
          <a:p>
            <a:endParaRPr lang="en-US" sz="3200" b="1" dirty="0"/>
          </a:p>
          <a:p>
            <a:r>
              <a:rPr lang="en-US" sz="3200" b="1" dirty="0"/>
              <a:t>Selecting the best Fit Model </a:t>
            </a:r>
          </a:p>
          <a:p>
            <a:endParaRPr lang="en-US" sz="3200" b="1" dirty="0"/>
          </a:p>
          <a:p>
            <a:r>
              <a:rPr lang="en-US" sz="3200" b="1" dirty="0"/>
              <a:t>Suggesting  ways to Improve the CTR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3257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F43A9F-1FB1-4BA9-A710-6A12CC7A17BD}"/>
              </a:ext>
            </a:extLst>
          </p:cNvPr>
          <p:cNvCxnSpPr>
            <a:cxnSpLocks/>
          </p:cNvCxnSpPr>
          <p:nvPr/>
        </p:nvCxnSpPr>
        <p:spPr>
          <a:xfrm>
            <a:off x="3448050" y="5151069"/>
            <a:ext cx="3487768" cy="38819"/>
          </a:xfrm>
          <a:prstGeom prst="line">
            <a:avLst/>
          </a:prstGeom>
          <a:ln w="50800">
            <a:solidFill>
              <a:srgbClr val="CC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05BFE-30F5-478B-924B-6EBE5A0358C1}"/>
              </a:ext>
            </a:extLst>
          </p:cNvPr>
          <p:cNvCxnSpPr/>
          <p:nvPr/>
        </p:nvCxnSpPr>
        <p:spPr>
          <a:xfrm>
            <a:off x="6642271" y="1653081"/>
            <a:ext cx="3497943" cy="77637"/>
          </a:xfrm>
          <a:prstGeom prst="line">
            <a:avLst/>
          </a:prstGeom>
          <a:ln w="50800">
            <a:solidFill>
              <a:srgbClr val="99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A214FD-889C-41AC-96E4-B2ADB071ECC8}"/>
              </a:ext>
            </a:extLst>
          </p:cNvPr>
          <p:cNvCxnSpPr>
            <a:cxnSpLocks/>
          </p:cNvCxnSpPr>
          <p:nvPr/>
        </p:nvCxnSpPr>
        <p:spPr>
          <a:xfrm>
            <a:off x="5478132" y="2850193"/>
            <a:ext cx="3557930" cy="1541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B106B4-509E-49FC-B560-DD36E2FF717C}"/>
              </a:ext>
            </a:extLst>
          </p:cNvPr>
          <p:cNvCxnSpPr>
            <a:cxnSpLocks/>
          </p:cNvCxnSpPr>
          <p:nvPr/>
        </p:nvCxnSpPr>
        <p:spPr>
          <a:xfrm>
            <a:off x="4470978" y="3973927"/>
            <a:ext cx="3518427" cy="18310"/>
          </a:xfrm>
          <a:prstGeom prst="line">
            <a:avLst/>
          </a:prstGeom>
          <a:ln w="508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00C8EAB-DE98-47B3-8517-653053DE32CE}"/>
              </a:ext>
            </a:extLst>
          </p:cNvPr>
          <p:cNvSpPr txBox="1"/>
          <p:nvPr/>
        </p:nvSpPr>
        <p:spPr>
          <a:xfrm>
            <a:off x="149947" y="-28199"/>
            <a:ext cx="4183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Solution Process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09E4A54-2E96-4D56-B8ED-BA62D26AE5D5}"/>
              </a:ext>
            </a:extLst>
          </p:cNvPr>
          <p:cNvSpPr/>
          <p:nvPr/>
        </p:nvSpPr>
        <p:spPr>
          <a:xfrm>
            <a:off x="5733143" y="31926"/>
            <a:ext cx="6450486" cy="6826074"/>
          </a:xfrm>
          <a:custGeom>
            <a:avLst/>
            <a:gdLst>
              <a:gd name="connsiteX0" fmla="*/ 0 w 7403514"/>
              <a:gd name="connsiteY0" fmla="*/ 6817460 h 6817460"/>
              <a:gd name="connsiteX1" fmla="*/ 7403514 w 7403514"/>
              <a:gd name="connsiteY1" fmla="*/ 0 h 6817460"/>
              <a:gd name="connsiteX2" fmla="*/ 7403514 w 7403514"/>
              <a:gd name="connsiteY2" fmla="*/ 6817460 h 6817460"/>
              <a:gd name="connsiteX3" fmla="*/ 0 w 7403514"/>
              <a:gd name="connsiteY3" fmla="*/ 6817460 h 6817460"/>
              <a:gd name="connsiteX0" fmla="*/ 0 w 7411134"/>
              <a:gd name="connsiteY0" fmla="*/ 6588860 h 6588860"/>
              <a:gd name="connsiteX1" fmla="*/ 7411134 w 7411134"/>
              <a:gd name="connsiteY1" fmla="*/ 0 h 6588860"/>
              <a:gd name="connsiteX2" fmla="*/ 7403514 w 7411134"/>
              <a:gd name="connsiteY2" fmla="*/ 6588860 h 6588860"/>
              <a:gd name="connsiteX3" fmla="*/ 0 w 7411134"/>
              <a:gd name="connsiteY3" fmla="*/ 6588860 h 6588860"/>
              <a:gd name="connsiteX0" fmla="*/ 0 w 7426828"/>
              <a:gd name="connsiteY0" fmla="*/ 7648293 h 7648293"/>
              <a:gd name="connsiteX1" fmla="*/ 7426828 w 7426828"/>
              <a:gd name="connsiteY1" fmla="*/ 0 h 7648293"/>
              <a:gd name="connsiteX2" fmla="*/ 7403514 w 7426828"/>
              <a:gd name="connsiteY2" fmla="*/ 7648293 h 7648293"/>
              <a:gd name="connsiteX3" fmla="*/ 0 w 7426828"/>
              <a:gd name="connsiteY3" fmla="*/ 7648293 h 7648293"/>
              <a:gd name="connsiteX0" fmla="*/ 0 w 7426828"/>
              <a:gd name="connsiteY0" fmla="*/ 8041564 h 8041564"/>
              <a:gd name="connsiteX1" fmla="*/ 7426828 w 7426828"/>
              <a:gd name="connsiteY1" fmla="*/ 0 h 8041564"/>
              <a:gd name="connsiteX2" fmla="*/ 7403514 w 7426828"/>
              <a:gd name="connsiteY2" fmla="*/ 8041564 h 8041564"/>
              <a:gd name="connsiteX3" fmla="*/ 0 w 7426828"/>
              <a:gd name="connsiteY3" fmla="*/ 8041564 h 804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6828" h="8041564">
                <a:moveTo>
                  <a:pt x="0" y="8041564"/>
                </a:moveTo>
                <a:lnTo>
                  <a:pt x="7426828" y="0"/>
                </a:lnTo>
                <a:cubicBezTo>
                  <a:pt x="7419057" y="2549431"/>
                  <a:pt x="7411285" y="5492133"/>
                  <a:pt x="7403514" y="8041564"/>
                </a:cubicBezTo>
                <a:lnTo>
                  <a:pt x="0" y="8041564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3972E8-91F3-4178-B7D6-F4290434714F}"/>
              </a:ext>
            </a:extLst>
          </p:cNvPr>
          <p:cNvGrpSpPr/>
          <p:nvPr/>
        </p:nvGrpSpPr>
        <p:grpSpPr>
          <a:xfrm>
            <a:off x="9853648" y="1219431"/>
            <a:ext cx="1433322" cy="1893600"/>
            <a:chOff x="9853648" y="1197998"/>
            <a:chExt cx="1433322" cy="191667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1DB144-D1ED-4018-A731-DCB5DEEE43A0}"/>
                </a:ext>
              </a:extLst>
            </p:cNvPr>
            <p:cNvSpPr/>
            <p:nvPr/>
          </p:nvSpPr>
          <p:spPr>
            <a:xfrm>
              <a:off x="10041347" y="1674675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96B286-43C8-4614-92A0-544E0AF67236}"/>
                </a:ext>
              </a:extLst>
            </p:cNvPr>
            <p:cNvSpPr/>
            <p:nvPr/>
          </p:nvSpPr>
          <p:spPr>
            <a:xfrm>
              <a:off x="9853648" y="1197998"/>
              <a:ext cx="1433322" cy="1440000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98000">
                  <a:srgbClr val="99FF66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31AB07-3ABE-401A-B257-3588E92AA145}"/>
              </a:ext>
            </a:extLst>
          </p:cNvPr>
          <p:cNvGrpSpPr/>
          <p:nvPr/>
        </p:nvGrpSpPr>
        <p:grpSpPr>
          <a:xfrm>
            <a:off x="8841037" y="2348567"/>
            <a:ext cx="1433322" cy="1893600"/>
            <a:chOff x="8841037" y="2334278"/>
            <a:chExt cx="1433322" cy="19121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3230F2-1339-47DB-8644-AC3E64DBC2FF}"/>
                </a:ext>
              </a:extLst>
            </p:cNvPr>
            <p:cNvSpPr/>
            <p:nvPr/>
          </p:nvSpPr>
          <p:spPr>
            <a:xfrm>
              <a:off x="9025618" y="2806460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C49D6F-A72C-4025-AB62-2C1F53C93983}"/>
                </a:ext>
              </a:extLst>
            </p:cNvPr>
            <p:cNvSpPr/>
            <p:nvPr/>
          </p:nvSpPr>
          <p:spPr>
            <a:xfrm>
              <a:off x="8841037" y="2334278"/>
              <a:ext cx="1433322" cy="1440000"/>
            </a:xfrm>
            <a:prstGeom prst="rect">
              <a:avLst/>
            </a:prstGeom>
            <a:gradFill>
              <a:gsLst>
                <a:gs pos="7000">
                  <a:srgbClr val="6C2999"/>
                </a:gs>
                <a:gs pos="98000">
                  <a:srgbClr val="CC66FF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0FF155-D6DD-4206-B7FA-A4314AFE7014}"/>
              </a:ext>
            </a:extLst>
          </p:cNvPr>
          <p:cNvGrpSpPr/>
          <p:nvPr/>
        </p:nvGrpSpPr>
        <p:grpSpPr>
          <a:xfrm>
            <a:off x="7830048" y="3478746"/>
            <a:ext cx="1433322" cy="1893600"/>
            <a:chOff x="7823698" y="3466046"/>
            <a:chExt cx="1433322" cy="19140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6C5F61-560B-4623-8050-32997FD9D6D8}"/>
                </a:ext>
              </a:extLst>
            </p:cNvPr>
            <p:cNvSpPr/>
            <p:nvPr/>
          </p:nvSpPr>
          <p:spPr>
            <a:xfrm>
              <a:off x="8003539" y="3940133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81986B-05FD-4C20-9682-B5EE52DD7060}"/>
                </a:ext>
              </a:extLst>
            </p:cNvPr>
            <p:cNvSpPr/>
            <p:nvPr/>
          </p:nvSpPr>
          <p:spPr>
            <a:xfrm>
              <a:off x="7823698" y="3466046"/>
              <a:ext cx="1433322" cy="1440000"/>
            </a:xfrm>
            <a:prstGeom prst="rect">
              <a:avLst/>
            </a:prstGeom>
            <a:gradFill>
              <a:gsLst>
                <a:gs pos="7000">
                  <a:srgbClr val="A34A2E"/>
                </a:gs>
                <a:gs pos="98000">
                  <a:srgbClr val="CC6600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C28BB9-0556-42B7-9C40-33573EECC562}"/>
              </a:ext>
            </a:extLst>
          </p:cNvPr>
          <p:cNvGrpSpPr/>
          <p:nvPr/>
        </p:nvGrpSpPr>
        <p:grpSpPr>
          <a:xfrm>
            <a:off x="6808762" y="4598221"/>
            <a:ext cx="1433322" cy="1894025"/>
            <a:chOff x="6808762" y="4598221"/>
            <a:chExt cx="1433322" cy="18940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B5D474-69C0-4C44-8CBA-8BCF63AE4DC4}"/>
                </a:ext>
              </a:extLst>
            </p:cNvPr>
            <p:cNvSpPr/>
            <p:nvPr/>
          </p:nvSpPr>
          <p:spPr>
            <a:xfrm>
              <a:off x="6995522" y="5052246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A6C119-79A8-455C-9678-3BE0FD7D4441}"/>
                </a:ext>
              </a:extLst>
            </p:cNvPr>
            <p:cNvSpPr/>
            <p:nvPr/>
          </p:nvSpPr>
          <p:spPr>
            <a:xfrm>
              <a:off x="6808762" y="4598221"/>
              <a:ext cx="1433322" cy="1440000"/>
            </a:xfrm>
            <a:prstGeom prst="rect">
              <a:avLst/>
            </a:prstGeom>
            <a:gradFill flip="none" rotWithShape="1">
              <a:gsLst>
                <a:gs pos="58000">
                  <a:srgbClr val="95AD70"/>
                </a:gs>
                <a:gs pos="100000">
                  <a:srgbClr val="CCFF99"/>
                </a:gs>
              </a:gsLst>
              <a:lin ang="0" scaled="1"/>
              <a:tileRect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E2F1A54-6ADF-4F8A-A602-2A8262703034}"/>
              </a:ext>
            </a:extLst>
          </p:cNvPr>
          <p:cNvSpPr txBox="1"/>
          <p:nvPr/>
        </p:nvSpPr>
        <p:spPr>
          <a:xfrm>
            <a:off x="7017559" y="4825696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AD91F0-B2D2-48AA-A6CE-BE2BCF9DCF52}"/>
              </a:ext>
            </a:extLst>
          </p:cNvPr>
          <p:cNvSpPr txBox="1"/>
          <p:nvPr/>
        </p:nvSpPr>
        <p:spPr>
          <a:xfrm>
            <a:off x="8096134" y="3683207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06C317-CB04-443B-AAB1-900D4BFFE59F}"/>
              </a:ext>
            </a:extLst>
          </p:cNvPr>
          <p:cNvSpPr txBox="1"/>
          <p:nvPr/>
        </p:nvSpPr>
        <p:spPr>
          <a:xfrm>
            <a:off x="9142507" y="2540720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5F9F55-3EE0-469B-9D02-B3050850D4A9}"/>
              </a:ext>
            </a:extLst>
          </p:cNvPr>
          <p:cNvSpPr txBox="1"/>
          <p:nvPr/>
        </p:nvSpPr>
        <p:spPr>
          <a:xfrm>
            <a:off x="10140214" y="1445965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B18461-2A9C-46B5-A2B4-6A9A47F9F818}"/>
              </a:ext>
            </a:extLst>
          </p:cNvPr>
          <p:cNvGrpSpPr/>
          <p:nvPr/>
        </p:nvGrpSpPr>
        <p:grpSpPr>
          <a:xfrm>
            <a:off x="2980459" y="4173860"/>
            <a:ext cx="4633297" cy="937678"/>
            <a:chOff x="-4704785" y="4160539"/>
            <a:chExt cx="4633297" cy="93767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CF9300E-0A7A-4028-84E1-BBB03B33683D}"/>
                </a:ext>
              </a:extLst>
            </p:cNvPr>
            <p:cNvSpPr/>
            <p:nvPr/>
          </p:nvSpPr>
          <p:spPr>
            <a:xfrm>
              <a:off x="-4240184" y="4160539"/>
              <a:ext cx="15760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Analyse Data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44E14C-DBDA-4195-A7C4-9ADD04F87F88}"/>
                </a:ext>
              </a:extLst>
            </p:cNvPr>
            <p:cNvSpPr txBox="1"/>
            <p:nvPr/>
          </p:nvSpPr>
          <p:spPr>
            <a:xfrm>
              <a:off x="-4254865" y="4513442"/>
              <a:ext cx="4183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Exploratory Data Analysis, Label &amp; One-Hot  Encoding, Missing Values Treatment 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4072FB2-17C1-40B4-BE3C-F40A705DC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704785" y="4206413"/>
              <a:ext cx="360000" cy="3600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EEB2D2-ADF4-4BA7-AA6E-416A39ACC43C}"/>
              </a:ext>
            </a:extLst>
          </p:cNvPr>
          <p:cNvGrpSpPr/>
          <p:nvPr/>
        </p:nvGrpSpPr>
        <p:grpSpPr>
          <a:xfrm>
            <a:off x="3756907" y="2941652"/>
            <a:ext cx="4635667" cy="954754"/>
            <a:chOff x="3987796" y="2857076"/>
            <a:chExt cx="4635667" cy="9547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8210697-2F2F-4A35-9F01-927B31F39E6E}"/>
                </a:ext>
              </a:extLst>
            </p:cNvPr>
            <p:cNvSpPr/>
            <p:nvPr/>
          </p:nvSpPr>
          <p:spPr>
            <a:xfrm>
              <a:off x="4491462" y="2857076"/>
              <a:ext cx="22940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Analytical approach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139462-6472-460C-B45C-9A2E1A87EBC6}"/>
                </a:ext>
              </a:extLst>
            </p:cNvPr>
            <p:cNvSpPr txBox="1"/>
            <p:nvPr/>
          </p:nvSpPr>
          <p:spPr>
            <a:xfrm>
              <a:off x="4440086" y="3227055"/>
              <a:ext cx="4183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Scaling the Data, Selecting Model: Random Forest, XG Booster, Ada Booster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AA7133E-963F-4CB0-9062-C7C30F4E3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7796" y="2897186"/>
              <a:ext cx="360000" cy="3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02A064F-9454-4BFB-AE02-EB7ED68E06C3}"/>
              </a:ext>
            </a:extLst>
          </p:cNvPr>
          <p:cNvGrpSpPr/>
          <p:nvPr/>
        </p:nvGrpSpPr>
        <p:grpSpPr>
          <a:xfrm>
            <a:off x="5650102" y="1771241"/>
            <a:ext cx="4459059" cy="1019150"/>
            <a:chOff x="5046838" y="1710685"/>
            <a:chExt cx="4459059" cy="101915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FBA7F1A-A829-4578-BF81-AD23D92EF5AF}"/>
                </a:ext>
              </a:extLst>
            </p:cNvPr>
            <p:cNvSpPr/>
            <p:nvPr/>
          </p:nvSpPr>
          <p:spPr>
            <a:xfrm>
              <a:off x="5510558" y="1739226"/>
              <a:ext cx="21903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Model Preparation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2DD80AB-CADB-4BB4-9160-ED3A0819F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6838" y="1710685"/>
              <a:ext cx="360000" cy="3600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2E9FA8-4884-4ABA-85CE-3C930A44F483}"/>
                </a:ext>
              </a:extLst>
            </p:cNvPr>
            <p:cNvSpPr txBox="1"/>
            <p:nvPr/>
          </p:nvSpPr>
          <p:spPr>
            <a:xfrm>
              <a:off x="5501515" y="2083504"/>
              <a:ext cx="4004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 teach the model </a:t>
              </a:r>
            </a:p>
            <a:p>
              <a:r>
                <a:rPr lang="en-GB" dirty="0"/>
                <a:t>Using Training dataset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D103748-3FDC-49A8-914C-C0DF8827C2ED}"/>
              </a:ext>
            </a:extLst>
          </p:cNvPr>
          <p:cNvGrpSpPr/>
          <p:nvPr/>
        </p:nvGrpSpPr>
        <p:grpSpPr>
          <a:xfrm>
            <a:off x="6340475" y="765488"/>
            <a:ext cx="4412468" cy="932060"/>
            <a:chOff x="6240433" y="651010"/>
            <a:chExt cx="4412468" cy="9320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F549FBB-9959-41F0-AEBA-3D2BD90FB1C2}"/>
                </a:ext>
              </a:extLst>
            </p:cNvPr>
            <p:cNvSpPr/>
            <p:nvPr/>
          </p:nvSpPr>
          <p:spPr>
            <a:xfrm>
              <a:off x="6642271" y="654785"/>
              <a:ext cx="20131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Model Validation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05D4AB7-6083-4B8A-9340-905B8F608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40433" y="651010"/>
              <a:ext cx="360000" cy="3600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D32BABE-B30A-4A17-A685-78CDCFA5CDC4}"/>
                </a:ext>
              </a:extLst>
            </p:cNvPr>
            <p:cNvSpPr txBox="1"/>
            <p:nvPr/>
          </p:nvSpPr>
          <p:spPr>
            <a:xfrm>
              <a:off x="6648519" y="936739"/>
              <a:ext cx="4004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Model Performance measure on</a:t>
              </a:r>
            </a:p>
            <a:p>
              <a:r>
                <a:rPr lang="en-GB" dirty="0"/>
                <a:t> Testing data set using R2_score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2B05F9-2BEE-411B-B984-22F0EBE5EA1B}"/>
              </a:ext>
            </a:extLst>
          </p:cNvPr>
          <p:cNvSpPr/>
          <p:nvPr/>
        </p:nvSpPr>
        <p:spPr>
          <a:xfrm>
            <a:off x="170670" y="1064045"/>
            <a:ext cx="3021649" cy="30019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49A83-2046-41E1-9EA6-16788B869F52}"/>
              </a:ext>
            </a:extLst>
          </p:cNvPr>
          <p:cNvSpPr txBox="1"/>
          <p:nvPr/>
        </p:nvSpPr>
        <p:spPr>
          <a:xfrm>
            <a:off x="315824" y="1195895"/>
            <a:ext cx="2687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Data set from </a:t>
            </a:r>
            <a:r>
              <a:rPr lang="en-IN" dirty="0"/>
              <a:t>email campaign </a:t>
            </a:r>
            <a:r>
              <a:rPr lang="en-GB" dirty="0"/>
              <a:t>that has Details of Emails </a:t>
            </a:r>
            <a:r>
              <a:rPr lang="en-US" dirty="0"/>
              <a:t>attributes like subject and body length, no. of CTA ,etc.</a:t>
            </a:r>
            <a:endParaRPr lang="en-GB" dirty="0"/>
          </a:p>
          <a:p>
            <a:r>
              <a:rPr lang="en-GB" dirty="0"/>
              <a:t>By Following the Steps we would provide the Click rate of the email.</a:t>
            </a:r>
          </a:p>
        </p:txBody>
      </p:sp>
    </p:spTree>
    <p:extLst>
      <p:ext uri="{BB962C8B-B14F-4D97-AF65-F5344CB8AC3E}">
        <p14:creationId xmlns:p14="http://schemas.microsoft.com/office/powerpoint/2010/main" val="364870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0255-1B96-8EF9-A44A-51081CE9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161"/>
            <a:ext cx="12192000" cy="704019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r>
              <a:rPr lang="en-GB" b="1" dirty="0">
                <a:solidFill>
                  <a:schemeClr val="bg1"/>
                </a:solidFill>
              </a:rPr>
              <a:t>  - </a:t>
            </a:r>
            <a:r>
              <a:rPr lang="en-IN" sz="2800" b="1" i="0" dirty="0">
                <a:solidFill>
                  <a:schemeClr val="bg1"/>
                </a:solidFill>
                <a:effectLst/>
                <a:latin typeface="Helvetica Neue"/>
              </a:rPr>
              <a:t>Univariate Analysis - Categorical</a:t>
            </a:r>
            <a:endParaRPr lang="en-IN" sz="28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6A494D-3E76-8173-F0CE-E251561276DA}"/>
              </a:ext>
            </a:extLst>
          </p:cNvPr>
          <p:cNvGrpSpPr/>
          <p:nvPr/>
        </p:nvGrpSpPr>
        <p:grpSpPr>
          <a:xfrm>
            <a:off x="1128053" y="1211025"/>
            <a:ext cx="9935894" cy="5237887"/>
            <a:chOff x="166321" y="1530374"/>
            <a:chExt cx="9935894" cy="52378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091993B-5E0F-E84F-0797-909799D03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321" y="1530374"/>
              <a:ext cx="4968201" cy="254925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15D9C8-A7CD-64E9-A1EE-7BAE2F55F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4715" y="1530374"/>
              <a:ext cx="4887500" cy="254610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781390-B720-5FBC-E134-FB519BA8D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321" y="4180113"/>
              <a:ext cx="4968201" cy="258814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C13EFE-C7A8-C0C6-D324-254934E19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4715" y="4180114"/>
              <a:ext cx="4887500" cy="2588147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0CB5304-B027-B45C-D7CE-3E14995F22E8}"/>
              </a:ext>
            </a:extLst>
          </p:cNvPr>
          <p:cNvSpPr txBox="1"/>
          <p:nvPr/>
        </p:nvSpPr>
        <p:spPr>
          <a:xfrm>
            <a:off x="7645114" y="6488668"/>
            <a:ext cx="454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Detailed Analysis and Explanation in Notebook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72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7F77D9-1499-2767-EEA6-D196D9E1B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40" y="878723"/>
            <a:ext cx="5343525" cy="5627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D247B9-0572-FF12-862D-DC285D3EE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653" y="878723"/>
            <a:ext cx="5476875" cy="5627406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E4B28EC6-4EBF-C066-EEE7-CD7BDCE19A34}"/>
              </a:ext>
            </a:extLst>
          </p:cNvPr>
          <p:cNvSpPr txBox="1">
            <a:spLocks/>
          </p:cNvSpPr>
          <p:nvPr/>
        </p:nvSpPr>
        <p:spPr>
          <a:xfrm>
            <a:off x="838200" y="215818"/>
            <a:ext cx="10515600" cy="704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b="1" dirty="0">
                <a:solidFill>
                  <a:schemeClr val="bg1"/>
                </a:solidFill>
                <a:latin typeface="Helvetica Neue"/>
              </a:rPr>
              <a:t>Univariate Analysis - Numerical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71D078-B960-0BBC-4E73-DCFC8E587473}"/>
              </a:ext>
            </a:extLst>
          </p:cNvPr>
          <p:cNvSpPr txBox="1"/>
          <p:nvPr/>
        </p:nvSpPr>
        <p:spPr>
          <a:xfrm>
            <a:off x="7462230" y="6488668"/>
            <a:ext cx="454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Detailed Analysis and Explanation in Notebook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93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EAC2-DF8D-20D6-4B6C-CD53AFED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606"/>
            <a:ext cx="10515600" cy="802493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Helvetica Neue"/>
              </a:rPr>
              <a:t>Bivariate Analysis : Numerical-Numerical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16FCD5-F4C0-AC0C-44A4-ACB52684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1132913"/>
            <a:ext cx="6800850" cy="5314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49FB7D-8B27-4BE1-BEB5-580D97E393F4}"/>
              </a:ext>
            </a:extLst>
          </p:cNvPr>
          <p:cNvSpPr txBox="1"/>
          <p:nvPr/>
        </p:nvSpPr>
        <p:spPr>
          <a:xfrm>
            <a:off x="7645114" y="6506145"/>
            <a:ext cx="454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Detailed Analysis and Explanation in Notebook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28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3EC-E4F7-49B4-EAF7-45555802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44" y="197461"/>
            <a:ext cx="10515600" cy="1097915"/>
          </a:xfrm>
        </p:spPr>
        <p:txBody>
          <a:bodyPr>
            <a:noAutofit/>
          </a:bodyPr>
          <a:lstStyle/>
          <a:p>
            <a:r>
              <a:rPr lang="en-IN" sz="3600" b="1" i="0" dirty="0">
                <a:solidFill>
                  <a:schemeClr val="bg1"/>
                </a:solidFill>
                <a:effectLst/>
                <a:latin typeface="Helvetica Neue"/>
              </a:rPr>
              <a:t>Bivariate Analysis: Categorical to Numerical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5180E-BFAC-5B1F-1F36-0D66D259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7" y="1295376"/>
            <a:ext cx="6399037" cy="50295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89068B-4769-B1E8-EFEC-86DECF528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642" y="1295376"/>
            <a:ext cx="5972121" cy="50295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172A24-824F-C222-8B0D-672E7A3DE72D}"/>
              </a:ext>
            </a:extLst>
          </p:cNvPr>
          <p:cNvSpPr txBox="1"/>
          <p:nvPr/>
        </p:nvSpPr>
        <p:spPr>
          <a:xfrm>
            <a:off x="7377962" y="6475873"/>
            <a:ext cx="454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Detailed Analysis and Explanation in Notebook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86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20081</TotalTime>
  <Words>622</Words>
  <Application>Microsoft Office PowerPoint</Application>
  <PresentationFormat>Widescreen</PresentationFormat>
  <Paragraphs>112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Abadi</vt:lpstr>
      <vt:lpstr>Agency FB</vt:lpstr>
      <vt:lpstr>Arial</vt:lpstr>
      <vt:lpstr>Calibri</vt:lpstr>
      <vt:lpstr>Calibri Light</vt:lpstr>
      <vt:lpstr>Courier New</vt:lpstr>
      <vt:lpstr>Helvetica Neue</vt:lpstr>
      <vt:lpstr>Roboto</vt:lpstr>
      <vt:lpstr>Office Theme</vt:lpstr>
      <vt:lpstr>CTR of an Email Campaign Predictor</vt:lpstr>
      <vt:lpstr>PowerPoint Presentation</vt:lpstr>
      <vt:lpstr>PowerPoint Presentation</vt:lpstr>
      <vt:lpstr>Objective </vt:lpstr>
      <vt:lpstr>PowerPoint Presentation</vt:lpstr>
      <vt:lpstr>EDA  - Univariate Analysis - Categorical</vt:lpstr>
      <vt:lpstr>PowerPoint Presentation</vt:lpstr>
      <vt:lpstr>Bivariate Analysis : Numerical-Numerical</vt:lpstr>
      <vt:lpstr>Bivariate Analysis: Categorical to Numerical</vt:lpstr>
      <vt:lpstr>Bivariate Analysis : Categorical-Categorical</vt:lpstr>
      <vt:lpstr>PowerPoint Presentation</vt:lpstr>
      <vt:lpstr>Converting the Columns to Boolean flag</vt:lpstr>
      <vt:lpstr>Dropped Unwanted Features :</vt:lpstr>
      <vt:lpstr>Splitting the Data- Training and Validation set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Ahsan</dc:creator>
  <cp:lastModifiedBy>Vasu Devan S</cp:lastModifiedBy>
  <cp:revision>250</cp:revision>
  <dcterms:created xsi:type="dcterms:W3CDTF">2020-06-28T12:47:28Z</dcterms:created>
  <dcterms:modified xsi:type="dcterms:W3CDTF">2022-08-08T02:37:37Z</dcterms:modified>
</cp:coreProperties>
</file>