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4" r:id="rId3"/>
    <p:sldId id="270" r:id="rId4"/>
    <p:sldId id="281" r:id="rId5"/>
    <p:sldId id="262" r:id="rId6"/>
    <p:sldId id="279" r:id="rId7"/>
    <p:sldId id="280" r:id="rId8"/>
    <p:sldId id="278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FFFF"/>
    <a:srgbClr val="CC0099"/>
    <a:srgbClr val="CC0066"/>
    <a:srgbClr val="FFFF00"/>
    <a:srgbClr val="A8007C"/>
    <a:srgbClr val="D09E00"/>
    <a:srgbClr val="F5AD7A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FD0A6-53EB-48BE-B0AC-CD9CC213B31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CF1A-39A9-4B53-9478-B8159A51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 noon Everyone  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VasuDevan</a:t>
            </a:r>
            <a:r>
              <a:rPr lang="en-US" dirty="0"/>
              <a:t> today we are going to </a:t>
            </a:r>
            <a:r>
              <a:rPr lang="en-US" dirty="0" err="1"/>
              <a:t>Bulid</a:t>
            </a:r>
            <a:r>
              <a:rPr lang="en-US" dirty="0"/>
              <a:t> a model to Predict  whether the Customer will default on his loan or not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5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CF1A-39A9-4B53-9478-B8159A51A00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8000" b="1" i="0" dirty="0">
                <a:solidFill>
                  <a:srgbClr val="202124"/>
                </a:solidFill>
                <a:effectLst/>
                <a:latin typeface="zeitung"/>
              </a:rPr>
              <a:t>Loan Default</a:t>
            </a:r>
            <a:br>
              <a:rPr lang="en-IN" sz="80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IN" sz="8000" b="1" i="0" dirty="0">
                <a:solidFill>
                  <a:srgbClr val="202124"/>
                </a:solidFill>
                <a:effectLst/>
                <a:latin typeface="zeitung"/>
              </a:rPr>
              <a:t>Prediction	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5772945"/>
            <a:ext cx="6269347" cy="891915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Vasu Devan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-1"/>
            <a:ext cx="7774142" cy="6122065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4415117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FE8B-041F-3D2E-AAD9-7B8D8C02C855}"/>
              </a:ext>
            </a:extLst>
          </p:cNvPr>
          <p:cNvSpPr txBox="1"/>
          <p:nvPr/>
        </p:nvSpPr>
        <p:spPr>
          <a:xfrm>
            <a:off x="281354" y="1130663"/>
            <a:ext cx="61053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Lets Switch to the Notebook to see the working</a:t>
            </a: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8FD0B-1F74-4E6B-9620-9EFE10B77EB3}"/>
              </a:ext>
            </a:extLst>
          </p:cNvPr>
          <p:cNvSpPr txBox="1"/>
          <p:nvPr/>
        </p:nvSpPr>
        <p:spPr>
          <a:xfrm>
            <a:off x="1323912" y="5484735"/>
            <a:ext cx="901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Overview of the Presentation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952FC-46BA-9CA4-5D1C-DEB3D8279590}"/>
              </a:ext>
            </a:extLst>
          </p:cNvPr>
          <p:cNvGrpSpPr/>
          <p:nvPr/>
        </p:nvGrpSpPr>
        <p:grpSpPr>
          <a:xfrm>
            <a:off x="7486616" y="10091"/>
            <a:ext cx="1800000" cy="3438478"/>
            <a:chOff x="6865681" y="10091"/>
            <a:chExt cx="1800000" cy="34384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CD5447-EBAE-CBEE-6A05-6C43E6016868}"/>
                </a:ext>
              </a:extLst>
            </p:cNvPr>
            <p:cNvGrpSpPr/>
            <p:nvPr/>
          </p:nvGrpSpPr>
          <p:grpSpPr>
            <a:xfrm>
              <a:off x="6865681" y="10091"/>
              <a:ext cx="1800000" cy="3438478"/>
              <a:chOff x="9829291" y="0"/>
              <a:chExt cx="1800000" cy="343847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A64BC6-141D-917D-A6E9-78FD61997808}"/>
                  </a:ext>
                </a:extLst>
              </p:cNvPr>
              <p:cNvGrpSpPr/>
              <p:nvPr/>
            </p:nvGrpSpPr>
            <p:grpSpPr>
              <a:xfrm>
                <a:off x="9829291" y="0"/>
                <a:ext cx="1800000" cy="3438478"/>
                <a:chOff x="9829291" y="0"/>
                <a:chExt cx="1800000" cy="3438478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B18B4E6-64CE-4887-88DA-FD2CE9923B99}"/>
                    </a:ext>
                  </a:extLst>
                </p:cNvPr>
                <p:cNvSpPr/>
                <p:nvPr/>
              </p:nvSpPr>
              <p:spPr>
                <a:xfrm rot="16200000">
                  <a:off x="9829291" y="1638478"/>
                  <a:ext cx="1800000" cy="1800000"/>
                </a:xfrm>
                <a:custGeom>
                  <a:avLst/>
                  <a:gdLst>
                    <a:gd name="connsiteX0" fmla="*/ 1601750 w 1800000"/>
                    <a:gd name="connsiteY0" fmla="*/ 899999 h 1800000"/>
                    <a:gd name="connsiteX1" fmla="*/ 1421750 w 1800000"/>
                    <a:gd name="connsiteY1" fmla="*/ 719999 h 1800000"/>
                    <a:gd name="connsiteX2" fmla="*/ 1241750 w 1800000"/>
                    <a:gd name="connsiteY2" fmla="*/ 899999 h 1800000"/>
                    <a:gd name="connsiteX3" fmla="*/ 1421750 w 1800000"/>
                    <a:gd name="connsiteY3" fmla="*/ 1079999 h 1800000"/>
                    <a:gd name="connsiteX4" fmla="*/ 1601750 w 1800000"/>
                    <a:gd name="connsiteY4" fmla="*/ 899999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01750" y="899999"/>
                      </a:moveTo>
                      <a:cubicBezTo>
                        <a:pt x="1601750" y="800588"/>
                        <a:pt x="1521161" y="719999"/>
                        <a:pt x="1421750" y="719999"/>
                      </a:cubicBezTo>
                      <a:cubicBezTo>
                        <a:pt x="1322339" y="719999"/>
                        <a:pt x="1241750" y="800588"/>
                        <a:pt x="1241750" y="899999"/>
                      </a:cubicBezTo>
                      <a:cubicBezTo>
                        <a:pt x="1241750" y="999410"/>
                        <a:pt x="1322339" y="1079999"/>
                        <a:pt x="1421750" y="1079999"/>
                      </a:cubicBezTo>
                      <a:cubicBezTo>
                        <a:pt x="1521161" y="1079999"/>
                        <a:pt x="1601750" y="999410"/>
                        <a:pt x="1601750" y="899999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F24AA7-F38C-4EB6-AAEC-DF58E92C5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9291" y="0"/>
                  <a:ext cx="0" cy="16384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3B2DD8-35CF-4C9A-B786-F722366DE340}"/>
                  </a:ext>
                </a:extLst>
              </p:cNvPr>
              <p:cNvSpPr txBox="1"/>
              <p:nvPr/>
            </p:nvSpPr>
            <p:spPr>
              <a:xfrm>
                <a:off x="10165401" y="2399042"/>
                <a:ext cx="13427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Solution Process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4DBBEC-9BF1-0A4A-8CE1-E135FC676F27}"/>
                </a:ext>
              </a:extLst>
            </p:cNvPr>
            <p:cNvGrpSpPr/>
            <p:nvPr/>
          </p:nvGrpSpPr>
          <p:grpSpPr>
            <a:xfrm>
              <a:off x="7692898" y="1452598"/>
              <a:ext cx="189242" cy="427205"/>
              <a:chOff x="7692898" y="1452598"/>
              <a:chExt cx="189242" cy="42720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20D28CC-1562-4F2D-8260-116550CDD9DC}"/>
                  </a:ext>
                </a:extLst>
              </p:cNvPr>
              <p:cNvSpPr/>
              <p:nvPr/>
            </p:nvSpPr>
            <p:spPr>
              <a:xfrm flipH="1">
                <a:off x="7723748" y="162759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16CF0DF-1375-4CC3-9068-CA18DF0EB235}"/>
                  </a:ext>
                </a:extLst>
              </p:cNvPr>
              <p:cNvSpPr/>
              <p:nvPr/>
            </p:nvSpPr>
            <p:spPr>
              <a:xfrm>
                <a:off x="7747143" y="1638477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632442-0CF2-4151-80C2-64FCF142A521}"/>
                  </a:ext>
                </a:extLst>
              </p:cNvPr>
              <p:cNvCxnSpPr/>
              <p:nvPr/>
            </p:nvCxnSpPr>
            <p:spPr>
              <a:xfrm flipV="1">
                <a:off x="7702140" y="1503517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B0C6230-AB54-4704-96EC-F498304C88BE}"/>
                  </a:ext>
                </a:extLst>
              </p:cNvPr>
              <p:cNvCxnSpPr/>
              <p:nvPr/>
            </p:nvCxnSpPr>
            <p:spPr>
              <a:xfrm flipV="1">
                <a:off x="7692898" y="1452598"/>
                <a:ext cx="180000" cy="681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A66768-6F35-4202-36EE-3F022A6BB432}"/>
              </a:ext>
            </a:extLst>
          </p:cNvPr>
          <p:cNvGrpSpPr/>
          <p:nvPr/>
        </p:nvGrpSpPr>
        <p:grpSpPr>
          <a:xfrm>
            <a:off x="5164962" y="0"/>
            <a:ext cx="1800000" cy="4287151"/>
            <a:chOff x="4815185" y="0"/>
            <a:chExt cx="1800000" cy="4287151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45D60E-9755-4B74-AAB9-D517EC800C5B}"/>
                </a:ext>
              </a:extLst>
            </p:cNvPr>
            <p:cNvSpPr/>
            <p:nvPr/>
          </p:nvSpPr>
          <p:spPr>
            <a:xfrm flipH="1">
              <a:off x="5656457" y="243233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F1EE50-D7EE-7657-4F56-D1007D69C7E2}"/>
                </a:ext>
              </a:extLst>
            </p:cNvPr>
            <p:cNvGrpSpPr/>
            <p:nvPr/>
          </p:nvGrpSpPr>
          <p:grpSpPr>
            <a:xfrm>
              <a:off x="4815185" y="0"/>
              <a:ext cx="1800000" cy="4287151"/>
              <a:chOff x="3958835" y="0"/>
              <a:chExt cx="1800000" cy="428715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75CA4F-8456-48A8-B726-1CB29616A83E}"/>
                  </a:ext>
                </a:extLst>
              </p:cNvPr>
              <p:cNvGrpSpPr/>
              <p:nvPr/>
            </p:nvGrpSpPr>
            <p:grpSpPr>
              <a:xfrm>
                <a:off x="3958835" y="2487151"/>
                <a:ext cx="1800000" cy="1800000"/>
                <a:chOff x="4190364" y="2436351"/>
                <a:chExt cx="1800000" cy="180000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18F8FB2-E091-4CF8-9AE5-E28B9AB668D8}"/>
                    </a:ext>
                  </a:extLst>
                </p:cNvPr>
                <p:cNvSpPr/>
                <p:nvPr/>
              </p:nvSpPr>
              <p:spPr>
                <a:xfrm rot="16200000">
                  <a:off x="4190364" y="2436351"/>
                  <a:ext cx="1800000" cy="1800000"/>
                </a:xfrm>
                <a:custGeom>
                  <a:avLst/>
                  <a:gdLst>
                    <a:gd name="connsiteX0" fmla="*/ 1678332 w 1800000"/>
                    <a:gd name="connsiteY0" fmla="*/ 886200 h 1800000"/>
                    <a:gd name="connsiteX1" fmla="*/ 1498332 w 1800000"/>
                    <a:gd name="connsiteY1" fmla="*/ 706200 h 1800000"/>
                    <a:gd name="connsiteX2" fmla="*/ 1318332 w 1800000"/>
                    <a:gd name="connsiteY2" fmla="*/ 886200 h 1800000"/>
                    <a:gd name="connsiteX3" fmla="*/ 1498332 w 1800000"/>
                    <a:gd name="connsiteY3" fmla="*/ 1066200 h 1800000"/>
                    <a:gd name="connsiteX4" fmla="*/ 1678332 w 1800000"/>
                    <a:gd name="connsiteY4" fmla="*/ 8862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78332" y="886200"/>
                      </a:moveTo>
                      <a:cubicBezTo>
                        <a:pt x="1678332" y="786789"/>
                        <a:pt x="1597743" y="706200"/>
                        <a:pt x="1498332" y="706200"/>
                      </a:cubicBezTo>
                      <a:cubicBezTo>
                        <a:pt x="1398921" y="706200"/>
                        <a:pt x="1318332" y="786789"/>
                        <a:pt x="1318332" y="886200"/>
                      </a:cubicBezTo>
                      <a:cubicBezTo>
                        <a:pt x="1318332" y="985611"/>
                        <a:pt x="1398921" y="1066200"/>
                        <a:pt x="1498332" y="1066200"/>
                      </a:cubicBezTo>
                      <a:cubicBezTo>
                        <a:pt x="1597743" y="1066200"/>
                        <a:pt x="1678332" y="985611"/>
                        <a:pt x="1678332" y="8862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95AD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2A6EA00-BCFF-4B34-B934-4E3FCEEC4177}"/>
                    </a:ext>
                  </a:extLst>
                </p:cNvPr>
                <p:cNvSpPr txBox="1"/>
                <p:nvPr/>
              </p:nvSpPr>
              <p:spPr>
                <a:xfrm>
                  <a:off x="4190364" y="3209081"/>
                  <a:ext cx="1800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Pre-processing Data</a:t>
                  </a:r>
                </a:p>
              </p:txBody>
            </p: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26DA6D2-EF7E-46FE-B4CF-340DF4D42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8835" y="0"/>
                <a:ext cx="0" cy="2436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774BDF2-27CA-46CA-A089-6502DD5F7FC5}"/>
                </a:ext>
              </a:extLst>
            </p:cNvPr>
            <p:cNvSpPr/>
            <p:nvPr/>
          </p:nvSpPr>
          <p:spPr>
            <a:xfrm>
              <a:off x="5679852" y="244322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4F9CFF-7C96-48E3-8B6F-A0CF03C7F26B}"/>
                </a:ext>
              </a:extLst>
            </p:cNvPr>
            <p:cNvCxnSpPr/>
            <p:nvPr/>
          </p:nvCxnSpPr>
          <p:spPr>
            <a:xfrm flipV="1">
              <a:off x="5641211" y="2399042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7EC7B1-ED74-4E6A-A710-E3475377C498}"/>
                </a:ext>
              </a:extLst>
            </p:cNvPr>
            <p:cNvCxnSpPr/>
            <p:nvPr/>
          </p:nvCxnSpPr>
          <p:spPr>
            <a:xfrm flipV="1">
              <a:off x="5631969" y="234812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BA2024-B66F-1B0C-BBB7-EEF19528697C}"/>
              </a:ext>
            </a:extLst>
          </p:cNvPr>
          <p:cNvGrpSpPr/>
          <p:nvPr/>
        </p:nvGrpSpPr>
        <p:grpSpPr>
          <a:xfrm>
            <a:off x="9808270" y="0"/>
            <a:ext cx="1862075" cy="4481621"/>
            <a:chOff x="8766602" y="0"/>
            <a:chExt cx="1862075" cy="4481621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61357BE-FC17-48F9-BBBE-116B23EFD70D}"/>
                </a:ext>
              </a:extLst>
            </p:cNvPr>
            <p:cNvSpPr/>
            <p:nvPr/>
          </p:nvSpPr>
          <p:spPr>
            <a:xfrm flipH="1">
              <a:off x="9607197" y="2695950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9C1B7F-4E79-FCC5-25F3-D799932216DF}"/>
                </a:ext>
              </a:extLst>
            </p:cNvPr>
            <p:cNvGrpSpPr/>
            <p:nvPr/>
          </p:nvGrpSpPr>
          <p:grpSpPr>
            <a:xfrm>
              <a:off x="8766602" y="0"/>
              <a:ext cx="1862075" cy="4481621"/>
              <a:chOff x="7910252" y="0"/>
              <a:chExt cx="1862075" cy="448162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921110F-C348-49DE-BA5D-279E768F42BE}"/>
                  </a:ext>
                </a:extLst>
              </p:cNvPr>
              <p:cNvGrpSpPr/>
              <p:nvPr/>
            </p:nvGrpSpPr>
            <p:grpSpPr>
              <a:xfrm>
                <a:off x="7910252" y="2681621"/>
                <a:ext cx="1862075" cy="1800000"/>
                <a:chOff x="8331933" y="1890294"/>
                <a:chExt cx="1862075" cy="18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6A568A2-9A11-48C7-A74E-9FDD90DE27E1}"/>
                    </a:ext>
                  </a:extLst>
                </p:cNvPr>
                <p:cNvSpPr/>
                <p:nvPr/>
              </p:nvSpPr>
              <p:spPr>
                <a:xfrm rot="16200000">
                  <a:off x="8331933" y="1890294"/>
                  <a:ext cx="1800000" cy="1800000"/>
                </a:xfrm>
                <a:custGeom>
                  <a:avLst/>
                  <a:gdLst>
                    <a:gd name="connsiteX0" fmla="*/ 1574937 w 1800000"/>
                    <a:gd name="connsiteY0" fmla="*/ 878621 h 1800000"/>
                    <a:gd name="connsiteX1" fmla="*/ 1394937 w 1800000"/>
                    <a:gd name="connsiteY1" fmla="*/ 698621 h 1800000"/>
                    <a:gd name="connsiteX2" fmla="*/ 1214937 w 1800000"/>
                    <a:gd name="connsiteY2" fmla="*/ 878621 h 1800000"/>
                    <a:gd name="connsiteX3" fmla="*/ 1394937 w 1800000"/>
                    <a:gd name="connsiteY3" fmla="*/ 1058621 h 1800000"/>
                    <a:gd name="connsiteX4" fmla="*/ 1574937 w 1800000"/>
                    <a:gd name="connsiteY4" fmla="*/ 878621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574937" y="878621"/>
                      </a:moveTo>
                      <a:cubicBezTo>
                        <a:pt x="1574937" y="779210"/>
                        <a:pt x="1494348" y="698621"/>
                        <a:pt x="1394937" y="698621"/>
                      </a:cubicBezTo>
                      <a:cubicBezTo>
                        <a:pt x="1295526" y="698621"/>
                        <a:pt x="1214937" y="779210"/>
                        <a:pt x="1214937" y="878621"/>
                      </a:cubicBezTo>
                      <a:cubicBezTo>
                        <a:pt x="1214937" y="978032"/>
                        <a:pt x="1295526" y="1058621"/>
                        <a:pt x="1394937" y="1058621"/>
                      </a:cubicBezTo>
                      <a:cubicBezTo>
                        <a:pt x="1494348" y="1058621"/>
                        <a:pt x="1574937" y="978032"/>
                        <a:pt x="1574937" y="878621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4FB77C8-1B1E-4003-9DD4-28104ECB7424}"/>
                    </a:ext>
                  </a:extLst>
                </p:cNvPr>
                <p:cNvSpPr txBox="1"/>
                <p:nvPr/>
              </p:nvSpPr>
              <p:spPr>
                <a:xfrm>
                  <a:off x="8331934" y="2653816"/>
                  <a:ext cx="186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Recommendation</a:t>
                  </a:r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57877F-A1F2-4315-A5C9-3FEC39617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6102" y="0"/>
                <a:ext cx="0" cy="26816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EFA8978-1CA2-4B0A-AAC7-27319C9700D3}"/>
                </a:ext>
              </a:extLst>
            </p:cNvPr>
            <p:cNvSpPr/>
            <p:nvPr/>
          </p:nvSpPr>
          <p:spPr>
            <a:xfrm>
              <a:off x="9646126" y="2664293"/>
              <a:ext cx="75025" cy="283868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9AE84E-3E62-42A5-9A8F-72D8B4C91E77}"/>
                </a:ext>
              </a:extLst>
            </p:cNvPr>
            <p:cNvCxnSpPr/>
            <p:nvPr/>
          </p:nvCxnSpPr>
          <p:spPr>
            <a:xfrm flipV="1">
              <a:off x="9563094" y="261213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4740D0-F66B-4682-BB76-2C36CAC91EB5}"/>
                </a:ext>
              </a:extLst>
            </p:cNvPr>
            <p:cNvCxnSpPr/>
            <p:nvPr/>
          </p:nvCxnSpPr>
          <p:spPr>
            <a:xfrm flipV="1">
              <a:off x="9553852" y="256121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A96720-0BB1-B7DE-9BBF-E26A709F6E1C}"/>
              </a:ext>
            </a:extLst>
          </p:cNvPr>
          <p:cNvGrpSpPr/>
          <p:nvPr/>
        </p:nvGrpSpPr>
        <p:grpSpPr>
          <a:xfrm>
            <a:off x="2843308" y="0"/>
            <a:ext cx="1800000" cy="2629331"/>
            <a:chOff x="3409250" y="0"/>
            <a:chExt cx="1800000" cy="26293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A2B60-6584-EDF3-5416-1C8E9F5E27D0}"/>
                </a:ext>
              </a:extLst>
            </p:cNvPr>
            <p:cNvGrpSpPr/>
            <p:nvPr/>
          </p:nvGrpSpPr>
          <p:grpSpPr>
            <a:xfrm>
              <a:off x="3409250" y="0"/>
              <a:ext cx="1800000" cy="2629331"/>
              <a:chOff x="2552900" y="0"/>
              <a:chExt cx="1800000" cy="2629331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75BB265-0849-4A08-BF43-58C0AAA58DB3}"/>
                  </a:ext>
                </a:extLst>
              </p:cNvPr>
              <p:cNvSpPr/>
              <p:nvPr/>
            </p:nvSpPr>
            <p:spPr>
              <a:xfrm flipH="1">
                <a:off x="3386678" y="803342"/>
                <a:ext cx="103260" cy="241326"/>
              </a:xfrm>
              <a:custGeom>
                <a:avLst/>
                <a:gdLst>
                  <a:gd name="connsiteX0" fmla="*/ 43543 w 116649"/>
                  <a:gd name="connsiteY0" fmla="*/ 0 h 319725"/>
                  <a:gd name="connsiteX1" fmla="*/ 116114 w 116649"/>
                  <a:gd name="connsiteY1" fmla="*/ 217715 h 319725"/>
                  <a:gd name="connsiteX2" fmla="*/ 72571 w 116649"/>
                  <a:gd name="connsiteY2" fmla="*/ 319315 h 319725"/>
                  <a:gd name="connsiteX3" fmla="*/ 0 w 116649"/>
                  <a:gd name="connsiteY3" fmla="*/ 246743 h 31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49" h="319725">
                    <a:moveTo>
                      <a:pt x="43543" y="0"/>
                    </a:moveTo>
                    <a:cubicBezTo>
                      <a:pt x="77409" y="82248"/>
                      <a:pt x="111276" y="164496"/>
                      <a:pt x="116114" y="217715"/>
                    </a:cubicBezTo>
                    <a:cubicBezTo>
                      <a:pt x="120952" y="270934"/>
                      <a:pt x="91923" y="314477"/>
                      <a:pt x="72571" y="319315"/>
                    </a:cubicBezTo>
                    <a:cubicBezTo>
                      <a:pt x="53219" y="324153"/>
                      <a:pt x="26609" y="285448"/>
                      <a:pt x="0" y="24674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F049BB5-D03F-4FC3-AD42-B1FF9824A5E7}"/>
                  </a:ext>
                </a:extLst>
              </p:cNvPr>
              <p:cNvGrpSpPr/>
              <p:nvPr/>
            </p:nvGrpSpPr>
            <p:grpSpPr>
              <a:xfrm>
                <a:off x="2552900" y="829331"/>
                <a:ext cx="1800000" cy="1800000"/>
                <a:chOff x="8749689" y="1354987"/>
                <a:chExt cx="1800000" cy="1800000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4B7A1FD9-BC2E-4504-BA4B-C7E578E65D24}"/>
                    </a:ext>
                  </a:extLst>
                </p:cNvPr>
                <p:cNvSpPr/>
                <p:nvPr/>
              </p:nvSpPr>
              <p:spPr>
                <a:xfrm rot="16200000">
                  <a:off x="8749689" y="1354987"/>
                  <a:ext cx="1800000" cy="1800000"/>
                </a:xfrm>
                <a:custGeom>
                  <a:avLst/>
                  <a:gdLst>
                    <a:gd name="connsiteX0" fmla="*/ 1620000 w 1800000"/>
                    <a:gd name="connsiteY0" fmla="*/ 900000 h 1800000"/>
                    <a:gd name="connsiteX1" fmla="*/ 1440000 w 1800000"/>
                    <a:gd name="connsiteY1" fmla="*/ 720000 h 1800000"/>
                    <a:gd name="connsiteX2" fmla="*/ 1260000 w 1800000"/>
                    <a:gd name="connsiteY2" fmla="*/ 900000 h 1800000"/>
                    <a:gd name="connsiteX3" fmla="*/ 1440000 w 1800000"/>
                    <a:gd name="connsiteY3" fmla="*/ 1080000 h 1800000"/>
                    <a:gd name="connsiteX4" fmla="*/ 1620000 w 1800000"/>
                    <a:gd name="connsiteY4" fmla="*/ 900000 h 1800000"/>
                    <a:gd name="connsiteX5" fmla="*/ 1800000 w 1800000"/>
                    <a:gd name="connsiteY5" fmla="*/ 900000 h 1800000"/>
                    <a:gd name="connsiteX6" fmla="*/ 1350000 w 1800000"/>
                    <a:gd name="connsiteY6" fmla="*/ 1800000 h 1800000"/>
                    <a:gd name="connsiteX7" fmla="*/ 450000 w 1800000"/>
                    <a:gd name="connsiteY7" fmla="*/ 1800000 h 1800000"/>
                    <a:gd name="connsiteX8" fmla="*/ 0 w 1800000"/>
                    <a:gd name="connsiteY8" fmla="*/ 900000 h 1800000"/>
                    <a:gd name="connsiteX9" fmla="*/ 450000 w 1800000"/>
                    <a:gd name="connsiteY9" fmla="*/ 0 h 1800000"/>
                    <a:gd name="connsiteX10" fmla="*/ 1350000 w 1800000"/>
                    <a:gd name="connsiteY10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0000" h="1800000">
                      <a:moveTo>
                        <a:pt x="1620000" y="900000"/>
                      </a:moveTo>
                      <a:cubicBezTo>
                        <a:pt x="1620000" y="800589"/>
                        <a:pt x="1539411" y="720000"/>
                        <a:pt x="1440000" y="720000"/>
                      </a:cubicBezTo>
                      <a:cubicBezTo>
                        <a:pt x="1340589" y="720000"/>
                        <a:pt x="1260000" y="800589"/>
                        <a:pt x="1260000" y="900000"/>
                      </a:cubicBezTo>
                      <a:cubicBezTo>
                        <a:pt x="1260000" y="999411"/>
                        <a:pt x="1340589" y="1080000"/>
                        <a:pt x="1440000" y="1080000"/>
                      </a:cubicBezTo>
                      <a:cubicBezTo>
                        <a:pt x="1539411" y="1080000"/>
                        <a:pt x="1620000" y="999411"/>
                        <a:pt x="1620000" y="900000"/>
                      </a:cubicBezTo>
                      <a:close/>
                      <a:moveTo>
                        <a:pt x="1800000" y="900000"/>
                      </a:moveTo>
                      <a:lnTo>
                        <a:pt x="1350000" y="1800000"/>
                      </a:lnTo>
                      <a:lnTo>
                        <a:pt x="450000" y="1800000"/>
                      </a:lnTo>
                      <a:lnTo>
                        <a:pt x="0" y="900000"/>
                      </a:lnTo>
                      <a:lnTo>
                        <a:pt x="450000" y="0"/>
                      </a:lnTo>
                      <a:lnTo>
                        <a:pt x="1350000" y="0"/>
                      </a:lnTo>
                      <a:close/>
                    </a:path>
                  </a:pathLst>
                </a:custGeom>
                <a:solidFill>
                  <a:srgbClr val="6A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BE6088C-7FD3-4508-9844-1CA8466C3B57}"/>
                    </a:ext>
                  </a:extLst>
                </p:cNvPr>
                <p:cNvSpPr txBox="1"/>
                <p:nvPr/>
              </p:nvSpPr>
              <p:spPr>
                <a:xfrm>
                  <a:off x="8853589" y="2042300"/>
                  <a:ext cx="14974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MODELS COMPARISION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1F3CC7-6E1B-4373-BD8D-E1515B60E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45157" y="0"/>
                <a:ext cx="1" cy="810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4C8863-D602-4DAF-93CC-11BCDA6FC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4399" y="757281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0333B22-55F2-400A-B68F-6479BF35D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5157" y="706362"/>
                <a:ext cx="180000" cy="6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D45632-152E-4514-B05C-3AD6073130DB}"/>
                </a:ext>
              </a:extLst>
            </p:cNvPr>
            <p:cNvSpPr/>
            <p:nvPr/>
          </p:nvSpPr>
          <p:spPr>
            <a:xfrm>
              <a:off x="4266423" y="814227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6FAAB-F9DE-4E03-95CD-055DD64E9364}"/>
              </a:ext>
            </a:extLst>
          </p:cNvPr>
          <p:cNvGrpSpPr/>
          <p:nvPr/>
        </p:nvGrpSpPr>
        <p:grpSpPr>
          <a:xfrm>
            <a:off x="521654" y="0"/>
            <a:ext cx="1800000" cy="3710803"/>
            <a:chOff x="810298" y="0"/>
            <a:chExt cx="1800000" cy="371080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045963-F72A-488E-8BD2-5DFC28D0CDE6}"/>
                </a:ext>
              </a:extLst>
            </p:cNvPr>
            <p:cNvSpPr/>
            <p:nvPr/>
          </p:nvSpPr>
          <p:spPr>
            <a:xfrm flipH="1">
              <a:off x="1644076" y="1884814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A1FE6D-4555-49B1-B864-46807103B79A}"/>
                </a:ext>
              </a:extLst>
            </p:cNvPr>
            <p:cNvSpPr/>
            <p:nvPr/>
          </p:nvSpPr>
          <p:spPr>
            <a:xfrm rot="16200000">
              <a:off x="810298" y="1910803"/>
              <a:ext cx="1800000" cy="1800000"/>
            </a:xfrm>
            <a:custGeom>
              <a:avLst/>
              <a:gdLst>
                <a:gd name="connsiteX0" fmla="*/ 1620000 w 1800000"/>
                <a:gd name="connsiteY0" fmla="*/ 900000 h 1800000"/>
                <a:gd name="connsiteX1" fmla="*/ 1440000 w 1800000"/>
                <a:gd name="connsiteY1" fmla="*/ 720000 h 1800000"/>
                <a:gd name="connsiteX2" fmla="*/ 1260000 w 1800000"/>
                <a:gd name="connsiteY2" fmla="*/ 900000 h 1800000"/>
                <a:gd name="connsiteX3" fmla="*/ 1440000 w 1800000"/>
                <a:gd name="connsiteY3" fmla="*/ 1080000 h 1800000"/>
                <a:gd name="connsiteX4" fmla="*/ 1620000 w 1800000"/>
                <a:gd name="connsiteY4" fmla="*/ 900000 h 1800000"/>
                <a:gd name="connsiteX5" fmla="*/ 1800000 w 1800000"/>
                <a:gd name="connsiteY5" fmla="*/ 900000 h 1800000"/>
                <a:gd name="connsiteX6" fmla="*/ 1350000 w 1800000"/>
                <a:gd name="connsiteY6" fmla="*/ 1800000 h 1800000"/>
                <a:gd name="connsiteX7" fmla="*/ 450000 w 1800000"/>
                <a:gd name="connsiteY7" fmla="*/ 1800000 h 1800000"/>
                <a:gd name="connsiteX8" fmla="*/ 0 w 1800000"/>
                <a:gd name="connsiteY8" fmla="*/ 900000 h 1800000"/>
                <a:gd name="connsiteX9" fmla="*/ 450000 w 1800000"/>
                <a:gd name="connsiteY9" fmla="*/ 0 h 1800000"/>
                <a:gd name="connsiteX10" fmla="*/ 1350000 w 1800000"/>
                <a:gd name="connsiteY10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D9D414-3C27-4168-AF2F-F128045B7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555" y="0"/>
              <a:ext cx="0" cy="1891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865FB70-5640-4C51-84F7-B1D122BEF43D}"/>
                </a:ext>
              </a:extLst>
            </p:cNvPr>
            <p:cNvSpPr/>
            <p:nvPr/>
          </p:nvSpPr>
          <p:spPr>
            <a:xfrm>
              <a:off x="1667471" y="1895699"/>
              <a:ext cx="103260" cy="241326"/>
            </a:xfrm>
            <a:custGeom>
              <a:avLst/>
              <a:gdLst>
                <a:gd name="connsiteX0" fmla="*/ 43543 w 116649"/>
                <a:gd name="connsiteY0" fmla="*/ 0 h 319725"/>
                <a:gd name="connsiteX1" fmla="*/ 116114 w 116649"/>
                <a:gd name="connsiteY1" fmla="*/ 217715 h 319725"/>
                <a:gd name="connsiteX2" fmla="*/ 72571 w 116649"/>
                <a:gd name="connsiteY2" fmla="*/ 319315 h 319725"/>
                <a:gd name="connsiteX3" fmla="*/ 0 w 116649"/>
                <a:gd name="connsiteY3" fmla="*/ 246743 h 31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49" h="319725">
                  <a:moveTo>
                    <a:pt x="43543" y="0"/>
                  </a:moveTo>
                  <a:cubicBezTo>
                    <a:pt x="77409" y="82248"/>
                    <a:pt x="111276" y="164496"/>
                    <a:pt x="116114" y="217715"/>
                  </a:cubicBezTo>
                  <a:cubicBezTo>
                    <a:pt x="120952" y="270934"/>
                    <a:pt x="91923" y="314477"/>
                    <a:pt x="72571" y="319315"/>
                  </a:cubicBezTo>
                  <a:cubicBezTo>
                    <a:pt x="53219" y="324153"/>
                    <a:pt x="26609" y="285448"/>
                    <a:pt x="0" y="2467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47B461-E13E-45D0-BA12-5014A88F4B87}"/>
                </a:ext>
              </a:extLst>
            </p:cNvPr>
            <p:cNvCxnSpPr/>
            <p:nvPr/>
          </p:nvCxnSpPr>
          <p:spPr>
            <a:xfrm flipV="1">
              <a:off x="1621797" y="1838753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F61967-8BBC-4A39-A050-475D30327A28}"/>
                </a:ext>
              </a:extLst>
            </p:cNvPr>
            <p:cNvCxnSpPr/>
            <p:nvPr/>
          </p:nvCxnSpPr>
          <p:spPr>
            <a:xfrm flipV="1">
              <a:off x="1612555" y="1787834"/>
              <a:ext cx="180000" cy="68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9E4E0C-C415-FA3F-9A99-F6F385586178}"/>
                </a:ext>
              </a:extLst>
            </p:cNvPr>
            <p:cNvSpPr txBox="1"/>
            <p:nvPr/>
          </p:nvSpPr>
          <p:spPr>
            <a:xfrm>
              <a:off x="1162592" y="2561214"/>
              <a:ext cx="11470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Problem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32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0" y="169329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848712" y="2089991"/>
            <a:ext cx="7118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Business problem?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Will the Customer Default or Not.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Using insights in the business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AEBB-2FAA-4780-8461-B9C9E3885782}"/>
              </a:ext>
            </a:extLst>
          </p:cNvPr>
          <p:cNvSpPr/>
          <p:nvPr/>
        </p:nvSpPr>
        <p:spPr>
          <a:xfrm>
            <a:off x="4224402" y="726725"/>
            <a:ext cx="374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Problem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EF365-50ED-8C7B-BEFE-8BE10393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21" y="1837212"/>
            <a:ext cx="3333750" cy="34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0715-F6F4-B6EF-2B85-31B8D127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badi" panose="020B0604020104020204" pitchFamily="34" charset="0"/>
              </a:rPr>
              <a:t>Objective </a:t>
            </a:r>
            <a:endParaRPr lang="en-IN" sz="8000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66FA-F820-9467-F7FC-CAA399BE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Preforming EDA</a:t>
            </a:r>
          </a:p>
          <a:p>
            <a:endParaRPr lang="en-US" sz="3200" b="1" dirty="0"/>
          </a:p>
          <a:p>
            <a:r>
              <a:rPr lang="en-US" sz="3200" b="1" dirty="0"/>
              <a:t>Identifying the Key Variables influencing the Problem</a:t>
            </a:r>
          </a:p>
          <a:p>
            <a:endParaRPr lang="en-US" sz="3200" b="1" dirty="0"/>
          </a:p>
          <a:p>
            <a:r>
              <a:rPr lang="en-US" sz="3200" b="1" dirty="0"/>
              <a:t>Selecting the best Fit Model </a:t>
            </a:r>
          </a:p>
          <a:p>
            <a:endParaRPr lang="en-US" sz="3200" b="1" dirty="0"/>
          </a:p>
          <a:p>
            <a:r>
              <a:rPr lang="en-US" sz="3200" b="1" dirty="0"/>
              <a:t>Suggesting the Client who may Default or not Default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25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/>
          <p:nvPr/>
        </p:nvCxnSpPr>
        <p:spPr>
          <a:xfrm>
            <a:off x="6642271" y="1653081"/>
            <a:ext cx="3497943" cy="77637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70978" y="3973927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Solution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733143" y="3192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9853648" y="1219431"/>
            <a:ext cx="1433322" cy="18936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10140214" y="1445965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-4548872" y="4271569"/>
            <a:ext cx="4633297" cy="937678"/>
            <a:chOff x="-4704785" y="4160539"/>
            <a:chExt cx="4633297" cy="9376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F9300E-0A7A-4028-84E1-BBB03B33683D}"/>
                </a:ext>
              </a:extLst>
            </p:cNvPr>
            <p:cNvSpPr/>
            <p:nvPr/>
          </p:nvSpPr>
          <p:spPr>
            <a:xfrm>
              <a:off x="-4240184" y="4160539"/>
              <a:ext cx="1576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Analyse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254865" y="4513442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Exploratory Data Analysis, Label &amp; One-Hot  Encoding, Missing Values Treatment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04785" y="4206413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-4413693" y="2812103"/>
            <a:ext cx="4635667" cy="954754"/>
            <a:chOff x="3987796" y="2857076"/>
            <a:chExt cx="4635667" cy="9547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210697-2F2F-4A35-9F01-927B31F39E6E}"/>
                </a:ext>
              </a:extLst>
            </p:cNvPr>
            <p:cNvSpPr/>
            <p:nvPr/>
          </p:nvSpPr>
          <p:spPr>
            <a:xfrm>
              <a:off x="4491462" y="2857076"/>
              <a:ext cx="2294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Analytical approach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40086" y="3227055"/>
              <a:ext cx="418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Scaling the Data, Selecting Models: Logistic Regression, Random Forest, Gradient Boosting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796" y="2897186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-3996186" y="1641144"/>
            <a:ext cx="4459059" cy="1019150"/>
            <a:chOff x="5046838" y="1710685"/>
            <a:chExt cx="4459059" cy="10191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BA7F1A-A829-4578-BF81-AD23D92EF5AF}"/>
                </a:ext>
              </a:extLst>
            </p:cNvPr>
            <p:cNvSpPr/>
            <p:nvPr/>
          </p:nvSpPr>
          <p:spPr>
            <a:xfrm>
              <a:off x="5510558" y="1739226"/>
              <a:ext cx="219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Preparation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838" y="1710685"/>
              <a:ext cx="360000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01515" y="2083504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 teach the model </a:t>
              </a:r>
            </a:p>
            <a:p>
              <a:r>
                <a:rPr lang="en-GB" dirty="0"/>
                <a:t>Using Training dataset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-3980608" y="298882"/>
            <a:ext cx="4412468" cy="932060"/>
            <a:chOff x="6240433" y="651010"/>
            <a:chExt cx="4412468" cy="9320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549FBB-9959-41F0-AEBA-3D2BD90FB1C2}"/>
                </a:ext>
              </a:extLst>
            </p:cNvPr>
            <p:cNvSpPr/>
            <p:nvPr/>
          </p:nvSpPr>
          <p:spPr>
            <a:xfrm>
              <a:off x="6642271" y="654785"/>
              <a:ext cx="20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Model Validation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0433" y="65101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648519" y="936739"/>
              <a:ext cx="400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Model Performance measure on</a:t>
              </a:r>
            </a:p>
            <a:p>
              <a:r>
                <a:rPr lang="en-GB" dirty="0"/>
                <a:t> Testing data set using Few </a:t>
              </a:r>
              <a:r>
                <a:rPr lang="en-GB" dirty="0" err="1"/>
                <a:t>Matries</a:t>
              </a:r>
              <a:endParaRPr lang="en-GB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set from Kaggle consist the Details of Customers of a Financial Company or Industry,</a:t>
            </a:r>
          </a:p>
          <a:p>
            <a:r>
              <a:rPr lang="en-GB" dirty="0"/>
              <a:t>By Following the Steps we would provide the Company if the Customer would Default or Not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71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7 L 0.64349 0.011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7345 0.010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19" y="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83294 0.034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41" y="16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255-1B96-8EF9-A44A-51081CE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EDA &amp; Pre-processing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57FE-FD59-0E09-CB67-1B754757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Dropping Columns with High Correlation</a:t>
            </a:r>
          </a:p>
          <a:p>
            <a:r>
              <a:rPr lang="en-US" sz="3200" dirty="0"/>
              <a:t>Treating Missing Values by assigning 0 and by dropping few rows</a:t>
            </a:r>
          </a:p>
          <a:p>
            <a:r>
              <a:rPr lang="en-US" sz="3200" dirty="0"/>
              <a:t>Treating for outliers by assigning with 4</a:t>
            </a:r>
            <a:r>
              <a:rPr lang="en-US" sz="3200" baseline="30000" dirty="0"/>
              <a:t>th</a:t>
            </a:r>
            <a:r>
              <a:rPr lang="en-US" sz="3200" dirty="0"/>
              <a:t> Sigma so it can cover 99.99%  of the Data</a:t>
            </a:r>
          </a:p>
          <a:p>
            <a:r>
              <a:rPr lang="en-US" sz="3200" dirty="0"/>
              <a:t>Performing Label Encoding on Categorical Variable</a:t>
            </a:r>
          </a:p>
          <a:p>
            <a:r>
              <a:rPr lang="en-US" sz="3200" dirty="0"/>
              <a:t>Performing One hot Encoding on Categorical 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DE0A-E9A2-313A-2700-BDCAE791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Data - </a:t>
            </a:r>
            <a:r>
              <a:rPr lang="en-IN" dirty="0"/>
              <a:t>RandomOverSampler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771D-756B-6A88-B786-235CBB9E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of </a:t>
            </a:r>
            <a:r>
              <a:rPr lang="en-IN" dirty="0"/>
              <a:t>RandomOverSampler</a:t>
            </a:r>
            <a:r>
              <a:rPr lang="en-US" dirty="0"/>
              <a:t> to Balance the Target Class </a:t>
            </a:r>
          </a:p>
          <a:p>
            <a:r>
              <a:rPr lang="en-US" dirty="0"/>
              <a:t>Which will Balance the Target class by creating the Random Instance of the low class  to balance the class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FB21A4-387B-69FA-30F2-E6608F6A976B}"/>
              </a:ext>
            </a:extLst>
          </p:cNvPr>
          <p:cNvGrpSpPr/>
          <p:nvPr/>
        </p:nvGrpSpPr>
        <p:grpSpPr>
          <a:xfrm>
            <a:off x="1252025" y="3237730"/>
            <a:ext cx="4473526" cy="2980190"/>
            <a:chOff x="1252025" y="3237730"/>
            <a:chExt cx="4473526" cy="29801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5A68F2-BE7C-0752-8A8A-9153AD9FE1D2}"/>
                </a:ext>
              </a:extLst>
            </p:cNvPr>
            <p:cNvSpPr txBox="1"/>
            <p:nvPr/>
          </p:nvSpPr>
          <p:spPr>
            <a:xfrm>
              <a:off x="2862302" y="3237730"/>
              <a:ext cx="1252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Before </a:t>
              </a:r>
              <a:endParaRPr lang="en-IN" sz="28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00DAD9-3B83-B1A4-AD9A-43384786E5DA}"/>
                </a:ext>
              </a:extLst>
            </p:cNvPr>
            <p:cNvSpPr/>
            <p:nvPr/>
          </p:nvSpPr>
          <p:spPr>
            <a:xfrm>
              <a:off x="1252025" y="3760950"/>
              <a:ext cx="4473526" cy="24569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91B701-0407-DDE5-CF80-448E52D60349}"/>
                </a:ext>
              </a:extLst>
            </p:cNvPr>
            <p:cNvSpPr txBox="1"/>
            <p:nvPr/>
          </p:nvSpPr>
          <p:spPr>
            <a:xfrm>
              <a:off x="1629508" y="4019938"/>
              <a:ext cx="37185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 dirty="0" err="1"/>
                <a:t>Y.value_counts</a:t>
              </a:r>
              <a:r>
                <a:rPr lang="en-IN" sz="3600" dirty="0"/>
                <a:t>()[1]</a:t>
              </a:r>
            </a:p>
            <a:p>
              <a:r>
                <a:rPr lang="en-IN" sz="3600" dirty="0" err="1"/>
                <a:t>Y.value_counts</a:t>
              </a:r>
              <a:r>
                <a:rPr lang="en-IN" sz="3600" dirty="0"/>
                <a:t>()[0]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716DCE-27E2-3BF6-C9B5-246F8F2A6A24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1629508" y="4620103"/>
              <a:ext cx="37185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B0663-F759-56BE-46AA-6DE1649136D5}"/>
                </a:ext>
              </a:extLst>
            </p:cNvPr>
            <p:cNvSpPr txBox="1"/>
            <p:nvPr/>
          </p:nvSpPr>
          <p:spPr>
            <a:xfrm>
              <a:off x="2631021" y="5365150"/>
              <a:ext cx="1715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=8.79%</a:t>
              </a:r>
              <a:endParaRPr lang="en-IN" sz="40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4C59B-14F4-0A6C-DA65-688E544B6D52}"/>
              </a:ext>
            </a:extLst>
          </p:cNvPr>
          <p:cNvGrpSpPr/>
          <p:nvPr/>
        </p:nvGrpSpPr>
        <p:grpSpPr>
          <a:xfrm>
            <a:off x="6651660" y="3201338"/>
            <a:ext cx="4473526" cy="2962445"/>
            <a:chOff x="6651660" y="3201338"/>
            <a:chExt cx="4473526" cy="29624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DB34B7-11E2-F399-FF91-76DF9192F545}"/>
                </a:ext>
              </a:extLst>
            </p:cNvPr>
            <p:cNvGrpSpPr/>
            <p:nvPr/>
          </p:nvGrpSpPr>
          <p:grpSpPr>
            <a:xfrm>
              <a:off x="6651660" y="3201338"/>
              <a:ext cx="4473526" cy="2962445"/>
              <a:chOff x="6651660" y="3201338"/>
              <a:chExt cx="4473526" cy="296244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2CC038-4A5D-90A1-9501-570F9E0297D4}"/>
                  </a:ext>
                </a:extLst>
              </p:cNvPr>
              <p:cNvSpPr/>
              <p:nvPr/>
            </p:nvSpPr>
            <p:spPr>
              <a:xfrm>
                <a:off x="6651660" y="3706813"/>
                <a:ext cx="4473526" cy="24569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611C3C3-003C-3A83-6177-D8ECDAAE4884}"/>
                  </a:ext>
                </a:extLst>
              </p:cNvPr>
              <p:cNvGrpSpPr/>
              <p:nvPr/>
            </p:nvGrpSpPr>
            <p:grpSpPr>
              <a:xfrm>
                <a:off x="7029142" y="3201338"/>
                <a:ext cx="3718560" cy="2822350"/>
                <a:chOff x="7029142" y="3201338"/>
                <a:chExt cx="3718560" cy="282235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2E4EA9-62F0-2B62-D8C1-193EEC3AC3F4}"/>
                    </a:ext>
                  </a:extLst>
                </p:cNvPr>
                <p:cNvSpPr txBox="1"/>
                <p:nvPr/>
              </p:nvSpPr>
              <p:spPr>
                <a:xfrm>
                  <a:off x="8374275" y="3201338"/>
                  <a:ext cx="10282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After </a:t>
                  </a:r>
                  <a:endParaRPr lang="en-IN" sz="2800" b="1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38C3A8-E481-9D8F-B950-6219FBE36001}"/>
                    </a:ext>
                  </a:extLst>
                </p:cNvPr>
                <p:cNvSpPr txBox="1"/>
                <p:nvPr/>
              </p:nvSpPr>
              <p:spPr>
                <a:xfrm>
                  <a:off x="7029142" y="4019937"/>
                  <a:ext cx="3718560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3600" dirty="0"/>
                    <a:t>Y.value_counts()[1]</a:t>
                  </a:r>
                </a:p>
                <a:p>
                  <a:r>
                    <a:rPr lang="en-IN" sz="3600" dirty="0"/>
                    <a:t>Y.value_counts()[0]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0E1370-6E7F-BF94-4996-D89A5C609122}"/>
                    </a:ext>
                  </a:extLst>
                </p:cNvPr>
                <p:cNvSpPr txBox="1"/>
                <p:nvPr/>
              </p:nvSpPr>
              <p:spPr>
                <a:xfrm>
                  <a:off x="8030655" y="5315802"/>
                  <a:ext cx="15921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dirty="0"/>
                    <a:t>=100%</a:t>
                  </a:r>
                  <a:endParaRPr lang="en-IN" sz="4000" b="1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5DE5FE-48DF-E5ED-7FC1-F1D4344F9F37}"/>
                </a:ext>
              </a:extLst>
            </p:cNvPr>
            <p:cNvCxnSpPr/>
            <p:nvPr/>
          </p:nvCxnSpPr>
          <p:spPr>
            <a:xfrm>
              <a:off x="7029142" y="4620103"/>
              <a:ext cx="371856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1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217714" y="1066801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217714" y="1071392"/>
            <a:ext cx="11756571" cy="1072003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B56F4CF2-5969-4A64-83A7-29691BAF1A78}"/>
              </a:ext>
            </a:extLst>
          </p:cNvPr>
          <p:cNvSpPr/>
          <p:nvPr/>
        </p:nvSpPr>
        <p:spPr>
          <a:xfrm rot="16200000" flipV="1">
            <a:off x="3489257" y="1080744"/>
            <a:ext cx="360000" cy="36000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FDAAAF7-874E-4EF3-A0EC-B49F38A0228F}"/>
              </a:ext>
            </a:extLst>
          </p:cNvPr>
          <p:cNvSpPr/>
          <p:nvPr/>
        </p:nvSpPr>
        <p:spPr>
          <a:xfrm rot="16200000" flipV="1">
            <a:off x="4929257" y="1080744"/>
            <a:ext cx="360000" cy="36000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E5209-FD0E-4A1F-A00A-5C35A55C6D4E}"/>
              </a:ext>
            </a:extLst>
          </p:cNvPr>
          <p:cNvSpPr/>
          <p:nvPr/>
        </p:nvSpPr>
        <p:spPr>
          <a:xfrm>
            <a:off x="3309257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87224048-7912-4790-B73B-4510E2577709}"/>
              </a:ext>
            </a:extLst>
          </p:cNvPr>
          <p:cNvSpPr/>
          <p:nvPr/>
        </p:nvSpPr>
        <p:spPr>
          <a:xfrm rot="5400000">
            <a:off x="3759257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654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7989257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369257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6819257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46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10904686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9284686" y="1260743"/>
            <a:ext cx="2160000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36">
            <a:extLst>
              <a:ext uri="{FF2B5EF4-FFF2-40B4-BE49-F238E27FC236}">
                <a16:creationId xmlns:a16="http://schemas.microsoft.com/office/drawing/2014/main" id="{B91FCC68-B204-4D05-A9B9-2A0E27D1369D}"/>
              </a:ext>
            </a:extLst>
          </p:cNvPr>
          <p:cNvSpPr/>
          <p:nvPr/>
        </p:nvSpPr>
        <p:spPr>
          <a:xfrm rot="5400000">
            <a:off x="9734686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B0E5858E-207F-47F6-B006-3F89AC9B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30270"/>
              </p:ext>
            </p:extLst>
          </p:nvPr>
        </p:nvGraphicFramePr>
        <p:xfrm>
          <a:off x="3309256" y="2506800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142823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14321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74%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47%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48291"/>
              </p:ext>
            </p:extLst>
          </p:nvPr>
        </p:nvGraphicFramePr>
        <p:xfrm>
          <a:off x="373116" y="3264246"/>
          <a:ext cx="2883535" cy="2609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535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693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75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True Positive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/>
                        <a:t>Performance(F1)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D06270A-BDFB-4A96-933D-FFA1276EC163}"/>
              </a:ext>
            </a:extLst>
          </p:cNvPr>
          <p:cNvSpPr/>
          <p:nvPr/>
        </p:nvSpPr>
        <p:spPr>
          <a:xfrm>
            <a:off x="3316773" y="6088861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6373015" y="6084855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9300102" y="6095598"/>
            <a:ext cx="2156242" cy="34137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571BE0-56BF-4146-9ACC-ADB6567F8E92}"/>
              </a:ext>
            </a:extLst>
          </p:cNvPr>
          <p:cNvSpPr txBox="1"/>
          <p:nvPr/>
        </p:nvSpPr>
        <p:spPr>
          <a:xfrm>
            <a:off x="3728857" y="1368050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Logistic Regression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FFD1E-BFE8-41F3-820E-AC49A6CC6C29}"/>
              </a:ext>
            </a:extLst>
          </p:cNvPr>
          <p:cNvSpPr txBox="1"/>
          <p:nvPr/>
        </p:nvSpPr>
        <p:spPr>
          <a:xfrm>
            <a:off x="6961627" y="1366047"/>
            <a:ext cx="103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Random</a:t>
            </a:r>
          </a:p>
          <a:p>
            <a:r>
              <a:rPr lang="en-GB" b="1" dirty="0">
                <a:solidFill>
                  <a:schemeClr val="bg1"/>
                </a:solidFill>
              </a:rPr>
              <a:t>Forest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617F79-1437-470A-A3E1-AF89CD6F911F}"/>
              </a:ext>
            </a:extLst>
          </p:cNvPr>
          <p:cNvSpPr txBox="1"/>
          <p:nvPr/>
        </p:nvSpPr>
        <p:spPr>
          <a:xfrm>
            <a:off x="9826884" y="1366046"/>
            <a:ext cx="155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Gradient</a:t>
            </a:r>
          </a:p>
          <a:p>
            <a:r>
              <a:rPr lang="en-IN" dirty="0"/>
              <a:t>Boosting</a:t>
            </a:r>
          </a:p>
        </p:txBody>
      </p:sp>
      <p:graphicFrame>
        <p:nvGraphicFramePr>
          <p:cNvPr id="82" name="Table 63">
            <a:extLst>
              <a:ext uri="{FF2B5EF4-FFF2-40B4-BE49-F238E27FC236}">
                <a16:creationId xmlns:a16="http://schemas.microsoft.com/office/drawing/2014/main" id="{99B5B751-5025-4682-A0E3-C557EB7CF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90945"/>
              </p:ext>
            </p:extLst>
          </p:nvPr>
        </p:nvGraphicFramePr>
        <p:xfrm>
          <a:off x="6390157" y="2516153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8572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78572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100%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92%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100%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61%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100%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50%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100%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</a:rPr>
                        <a:t>48%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graphicFrame>
        <p:nvGraphicFramePr>
          <p:cNvPr id="83" name="Table 63">
            <a:extLst>
              <a:ext uri="{FF2B5EF4-FFF2-40B4-BE49-F238E27FC236}">
                <a16:creationId xmlns:a16="http://schemas.microsoft.com/office/drawing/2014/main" id="{837B38E0-C488-4533-8B68-725414EF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55766"/>
              </p:ext>
            </p:extLst>
          </p:nvPr>
        </p:nvGraphicFramePr>
        <p:xfrm>
          <a:off x="9293371" y="2511980"/>
          <a:ext cx="2157144" cy="348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78572">
                  <a:extLst>
                    <a:ext uri="{9D8B030D-6E8A-4147-A177-3AD203B41FA5}">
                      <a16:colId xmlns:a16="http://schemas.microsoft.com/office/drawing/2014/main" val="2757866562"/>
                    </a:ext>
                  </a:extLst>
                </a:gridCol>
                <a:gridCol w="1078572">
                  <a:extLst>
                    <a:ext uri="{9D8B030D-6E8A-4147-A177-3AD203B41FA5}">
                      <a16:colId xmlns:a16="http://schemas.microsoft.com/office/drawing/2014/main" val="3070057992"/>
                    </a:ext>
                  </a:extLst>
                </a:gridCol>
              </a:tblGrid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67211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64%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63%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65338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64%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54%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8722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64%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62%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47443"/>
                  </a:ext>
                </a:extLst>
              </a:tr>
              <a:tr h="697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64%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CC0099"/>
                          </a:solidFill>
                        </a:rPr>
                        <a:t>72%</a:t>
                      </a:r>
                    </a:p>
                  </a:txBody>
                  <a:tcP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11528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4234982" y="31600"/>
            <a:ext cx="5348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MODELS COMPARISION</a:t>
            </a:r>
          </a:p>
        </p:txBody>
      </p:sp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57" grpId="0" animBg="1"/>
      <p:bldP spid="73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893950F6-59AE-495D-9026-D762397206F7}"/>
              </a:ext>
            </a:extLst>
          </p:cNvPr>
          <p:cNvSpPr/>
          <p:nvPr/>
        </p:nvSpPr>
        <p:spPr>
          <a:xfrm>
            <a:off x="332684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19BAE8-120A-47FB-85BC-08298758A89D}"/>
              </a:ext>
            </a:extLst>
          </p:cNvPr>
          <p:cNvSpPr txBox="1"/>
          <p:nvPr/>
        </p:nvSpPr>
        <p:spPr>
          <a:xfrm>
            <a:off x="3844618" y="467557"/>
            <a:ext cx="452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Recommendation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ACE71-7B29-5C9A-5F81-DFA6B58D2408}"/>
              </a:ext>
            </a:extLst>
          </p:cNvPr>
          <p:cNvGrpSpPr/>
          <p:nvPr/>
        </p:nvGrpSpPr>
        <p:grpSpPr>
          <a:xfrm>
            <a:off x="9086964" y="0"/>
            <a:ext cx="1527600" cy="3736689"/>
            <a:chOff x="10087855" y="74390"/>
            <a:chExt cx="1527600" cy="37366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404C88-528F-D8E4-6588-F4087B7243B3}"/>
                </a:ext>
              </a:extLst>
            </p:cNvPr>
            <p:cNvGrpSpPr/>
            <p:nvPr/>
          </p:nvGrpSpPr>
          <p:grpSpPr>
            <a:xfrm>
              <a:off x="10087855" y="74390"/>
              <a:ext cx="1527600" cy="3736689"/>
              <a:chOff x="3771450" y="-4542"/>
              <a:chExt cx="1527600" cy="373668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4A13A52-DF7F-4853-BBB7-05F205959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8350" y="-4542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09AFE6-B7DF-4221-AAA5-F18FC564683F}"/>
                  </a:ext>
                </a:extLst>
              </p:cNvPr>
              <p:cNvSpPr/>
              <p:nvPr/>
            </p:nvSpPr>
            <p:spPr>
              <a:xfrm>
                <a:off x="3785237" y="2610794"/>
                <a:ext cx="1487428" cy="5522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ight Triangle 1">
                <a:extLst>
                  <a:ext uri="{FF2B5EF4-FFF2-40B4-BE49-F238E27FC236}">
                    <a16:creationId xmlns:a16="http://schemas.microsoft.com/office/drawing/2014/main" id="{08241394-CDAA-4386-A655-2D3E33632ABD}"/>
                  </a:ext>
                </a:extLst>
              </p:cNvPr>
              <p:cNvSpPr/>
              <p:nvPr/>
            </p:nvSpPr>
            <p:spPr>
              <a:xfrm>
                <a:off x="4448437" y="1167056"/>
                <a:ext cx="850613" cy="1739547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933" h="2823411">
                    <a:moveTo>
                      <a:pt x="1262" y="2758240"/>
                    </a:moveTo>
                    <a:cubicBezTo>
                      <a:pt x="-4085" y="1870577"/>
                      <a:pt x="9617" y="887663"/>
                      <a:pt x="4270" y="0"/>
                    </a:cubicBezTo>
                    <a:lnTo>
                      <a:pt x="1399933" y="2823411"/>
                    </a:lnTo>
                    <a:cubicBezTo>
                      <a:pt x="940059" y="2769937"/>
                      <a:pt x="541346" y="2635251"/>
                      <a:pt x="1262" y="275824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Right Triangle 1">
                <a:extLst>
                  <a:ext uri="{FF2B5EF4-FFF2-40B4-BE49-F238E27FC236}">
                    <a16:creationId xmlns:a16="http://schemas.microsoft.com/office/drawing/2014/main" id="{F5B1F6C1-B2A2-4C17-A129-4C8709834F81}"/>
                  </a:ext>
                </a:extLst>
              </p:cNvPr>
              <p:cNvSpPr/>
              <p:nvPr/>
            </p:nvSpPr>
            <p:spPr>
              <a:xfrm>
                <a:off x="4393347" y="1287120"/>
                <a:ext cx="537154" cy="1386773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501893 w 1900564"/>
                  <a:gd name="connsiteY0" fmla="*/ 3010179 h 3075350"/>
                  <a:gd name="connsiteX1" fmla="*/ 0 w 1900564"/>
                  <a:gd name="connsiteY1" fmla="*/ 0 h 3075350"/>
                  <a:gd name="connsiteX2" fmla="*/ 1900564 w 1900564"/>
                  <a:gd name="connsiteY2" fmla="*/ 3075350 h 3075350"/>
                  <a:gd name="connsiteX3" fmla="*/ 501893 w 1900564"/>
                  <a:gd name="connsiteY3" fmla="*/ 3010179 h 3075350"/>
                  <a:gd name="connsiteX0" fmla="*/ 616643 w 2015314"/>
                  <a:gd name="connsiteY0" fmla="*/ 3073164 h 3138335"/>
                  <a:gd name="connsiteX1" fmla="*/ 0 w 2015314"/>
                  <a:gd name="connsiteY1" fmla="*/ 0 h 3138335"/>
                  <a:gd name="connsiteX2" fmla="*/ 2015314 w 2015314"/>
                  <a:gd name="connsiteY2" fmla="*/ 3138335 h 3138335"/>
                  <a:gd name="connsiteX3" fmla="*/ 616643 w 2015314"/>
                  <a:gd name="connsiteY3" fmla="*/ 3073164 h 3138335"/>
                  <a:gd name="connsiteX0" fmla="*/ 570743 w 1969414"/>
                  <a:gd name="connsiteY0" fmla="*/ 3592787 h 3657958"/>
                  <a:gd name="connsiteX1" fmla="*/ 0 w 1969414"/>
                  <a:gd name="connsiteY1" fmla="*/ 0 h 3657958"/>
                  <a:gd name="connsiteX2" fmla="*/ 1969414 w 1969414"/>
                  <a:gd name="connsiteY2" fmla="*/ 3657958 h 3657958"/>
                  <a:gd name="connsiteX3" fmla="*/ 570743 w 1969414"/>
                  <a:gd name="connsiteY3" fmla="*/ 3592787 h 3657958"/>
                  <a:gd name="connsiteX0" fmla="*/ 731393 w 2130064"/>
                  <a:gd name="connsiteY0" fmla="*/ 3655772 h 3720943"/>
                  <a:gd name="connsiteX1" fmla="*/ 0 w 2130064"/>
                  <a:gd name="connsiteY1" fmla="*/ 0 h 3720943"/>
                  <a:gd name="connsiteX2" fmla="*/ 2130064 w 2130064"/>
                  <a:gd name="connsiteY2" fmla="*/ 3720943 h 3720943"/>
                  <a:gd name="connsiteX3" fmla="*/ 731393 w 2130064"/>
                  <a:gd name="connsiteY3" fmla="*/ 3655772 h 372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0064" h="3720943">
                    <a:moveTo>
                      <a:pt x="731393" y="3655772"/>
                    </a:moveTo>
                    <a:cubicBezTo>
                      <a:pt x="726046" y="2768109"/>
                      <a:pt x="5347" y="887663"/>
                      <a:pt x="0" y="0"/>
                    </a:cubicBezTo>
                    <a:lnTo>
                      <a:pt x="2130064" y="3720943"/>
                    </a:lnTo>
                    <a:cubicBezTo>
                      <a:pt x="1670190" y="3667469"/>
                      <a:pt x="1271477" y="3532783"/>
                      <a:pt x="731393" y="365577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ight Triangle 1">
                <a:extLst>
                  <a:ext uri="{FF2B5EF4-FFF2-40B4-BE49-F238E27FC236}">
                    <a16:creationId xmlns:a16="http://schemas.microsoft.com/office/drawing/2014/main" id="{FDB00689-EDF4-493F-BC69-A5AA44095A38}"/>
                  </a:ext>
                </a:extLst>
              </p:cNvPr>
              <p:cNvSpPr/>
              <p:nvPr/>
            </p:nvSpPr>
            <p:spPr>
              <a:xfrm flipH="1">
                <a:off x="3771450" y="1167056"/>
                <a:ext cx="907720" cy="1733679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103 w 1589274"/>
                  <a:gd name="connsiteY0" fmla="*/ 2348665 h 2823411"/>
                  <a:gd name="connsiteX1" fmla="*/ 193611 w 1589274"/>
                  <a:gd name="connsiteY1" fmla="*/ 0 h 2823411"/>
                  <a:gd name="connsiteX2" fmla="*/ 1589274 w 1589274"/>
                  <a:gd name="connsiteY2" fmla="*/ 2823411 h 2823411"/>
                  <a:gd name="connsiteX3" fmla="*/ 103 w 1589274"/>
                  <a:gd name="connsiteY3" fmla="*/ 2348665 h 2823411"/>
                  <a:gd name="connsiteX0" fmla="*/ 103 w 1332099"/>
                  <a:gd name="connsiteY0" fmla="*/ 2348665 h 2813886"/>
                  <a:gd name="connsiteX1" fmla="*/ 193611 w 1332099"/>
                  <a:gd name="connsiteY1" fmla="*/ 0 h 2813886"/>
                  <a:gd name="connsiteX2" fmla="*/ 1332099 w 1332099"/>
                  <a:gd name="connsiteY2" fmla="*/ 2813886 h 2813886"/>
                  <a:gd name="connsiteX3" fmla="*/ 103 w 1332099"/>
                  <a:gd name="connsiteY3" fmla="*/ 2348665 h 2813886"/>
                  <a:gd name="connsiteX0" fmla="*/ 58 w 1493979"/>
                  <a:gd name="connsiteY0" fmla="*/ 2358190 h 2813886"/>
                  <a:gd name="connsiteX1" fmla="*/ 355491 w 1493979"/>
                  <a:gd name="connsiteY1" fmla="*/ 0 h 2813886"/>
                  <a:gd name="connsiteX2" fmla="*/ 1493979 w 1493979"/>
                  <a:gd name="connsiteY2" fmla="*/ 2813886 h 2813886"/>
                  <a:gd name="connsiteX3" fmla="*/ 58 w 1493979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3921" h="2813886">
                    <a:moveTo>
                      <a:pt x="0" y="2358190"/>
                    </a:moveTo>
                    <a:cubicBezTo>
                      <a:pt x="175628" y="1508627"/>
                      <a:pt x="360780" y="887663"/>
                      <a:pt x="355433" y="0"/>
                    </a:cubicBezTo>
                    <a:lnTo>
                      <a:pt x="1493921" y="2813886"/>
                    </a:lnTo>
                    <a:cubicBezTo>
                      <a:pt x="1034047" y="2760412"/>
                      <a:pt x="540084" y="2235201"/>
                      <a:pt x="0" y="235819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E6A66A5-2E06-4444-854C-8E19C894E073}"/>
                  </a:ext>
                </a:extLst>
              </p:cNvPr>
              <p:cNvSpPr/>
              <p:nvPr/>
            </p:nvSpPr>
            <p:spPr>
              <a:xfrm>
                <a:off x="3952353" y="2658286"/>
                <a:ext cx="1006487" cy="1073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0259D93-1513-4B23-A89D-6FAB5DD926DA}"/>
                </a:ext>
              </a:extLst>
            </p:cNvPr>
            <p:cNvSpPr/>
            <p:nvPr/>
          </p:nvSpPr>
          <p:spPr>
            <a:xfrm rot="1932064">
              <a:off x="10253277" y="1249718"/>
              <a:ext cx="530905" cy="1840802"/>
            </a:xfrm>
            <a:custGeom>
              <a:avLst/>
              <a:gdLst>
                <a:gd name="connsiteX0" fmla="*/ 0 w 873760"/>
                <a:gd name="connsiteY0" fmla="*/ 0 h 2987755"/>
                <a:gd name="connsiteX1" fmla="*/ 728898 w 873760"/>
                <a:gd name="connsiteY1" fmla="*/ 951281 h 2987755"/>
                <a:gd name="connsiteX2" fmla="*/ 873760 w 873760"/>
                <a:gd name="connsiteY2" fmla="*/ 1105296 h 2987755"/>
                <a:gd name="connsiteX3" fmla="*/ 838167 w 873760"/>
                <a:gd name="connsiteY3" fmla="*/ 1171395 h 2987755"/>
                <a:gd name="connsiteX4" fmla="*/ 712728 w 873760"/>
                <a:gd name="connsiteY4" fmla="*/ 1853006 h 2987755"/>
                <a:gd name="connsiteX5" fmla="*/ 838166 w 873760"/>
                <a:gd name="connsiteY5" fmla="*/ 2534617 h 2987755"/>
                <a:gd name="connsiteX6" fmla="*/ 857717 w 873760"/>
                <a:gd name="connsiteY6" fmla="*/ 2570924 h 2987755"/>
                <a:gd name="connsiteX7" fmla="*/ 774368 w 873760"/>
                <a:gd name="connsiteY7" fmla="*/ 2706477 h 2987755"/>
                <a:gd name="connsiteX8" fmla="*/ 536128 w 873760"/>
                <a:gd name="connsiteY8" fmla="*/ 2987755 h 2987755"/>
                <a:gd name="connsiteX9" fmla="*/ 0 w 873760"/>
                <a:gd name="connsiteY9" fmla="*/ 0 h 298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" h="2987755">
                  <a:moveTo>
                    <a:pt x="0" y="0"/>
                  </a:moveTo>
                  <a:cubicBezTo>
                    <a:pt x="234252" y="376988"/>
                    <a:pt x="473273" y="672177"/>
                    <a:pt x="728898" y="951281"/>
                  </a:cubicBezTo>
                  <a:lnTo>
                    <a:pt x="873760" y="1105296"/>
                  </a:lnTo>
                  <a:lnTo>
                    <a:pt x="838167" y="1171395"/>
                  </a:lnTo>
                  <a:cubicBezTo>
                    <a:pt x="760664" y="1345835"/>
                    <a:pt x="712728" y="1586820"/>
                    <a:pt x="712728" y="1853006"/>
                  </a:cubicBezTo>
                  <a:cubicBezTo>
                    <a:pt x="712728" y="2119192"/>
                    <a:pt x="760664" y="2360178"/>
                    <a:pt x="838166" y="2534617"/>
                  </a:cubicBezTo>
                  <a:lnTo>
                    <a:pt x="857717" y="2570924"/>
                  </a:lnTo>
                  <a:lnTo>
                    <a:pt x="774368" y="2706477"/>
                  </a:lnTo>
                  <a:cubicBezTo>
                    <a:pt x="702541" y="2816515"/>
                    <a:pt x="626289" y="2915177"/>
                    <a:pt x="536128" y="29877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62BE9D-0849-CE6D-D031-E17F353601A7}"/>
              </a:ext>
            </a:extLst>
          </p:cNvPr>
          <p:cNvGrpSpPr/>
          <p:nvPr/>
        </p:nvGrpSpPr>
        <p:grpSpPr>
          <a:xfrm>
            <a:off x="5064913" y="0"/>
            <a:ext cx="1527600" cy="3716482"/>
            <a:chOff x="5045883" y="4963"/>
            <a:chExt cx="1527600" cy="37164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72CEB1-498B-6B6D-C8BA-00A688CE5B77}"/>
                </a:ext>
              </a:extLst>
            </p:cNvPr>
            <p:cNvGrpSpPr/>
            <p:nvPr/>
          </p:nvGrpSpPr>
          <p:grpSpPr>
            <a:xfrm>
              <a:off x="5045883" y="4963"/>
              <a:ext cx="1527600" cy="3716482"/>
              <a:chOff x="9531450" y="-4542"/>
              <a:chExt cx="1527600" cy="3716482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DF31268-57D7-40F3-B3C8-B1F12F89F6DA}"/>
                  </a:ext>
                </a:extLst>
              </p:cNvPr>
              <p:cNvSpPr/>
              <p:nvPr/>
            </p:nvSpPr>
            <p:spPr>
              <a:xfrm>
                <a:off x="9545237" y="2648109"/>
                <a:ext cx="1487428" cy="5522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ight Triangle 1">
                <a:extLst>
                  <a:ext uri="{FF2B5EF4-FFF2-40B4-BE49-F238E27FC236}">
                    <a16:creationId xmlns:a16="http://schemas.microsoft.com/office/drawing/2014/main" id="{F17C8087-8443-4D6E-A8CD-150032F2ED38}"/>
                  </a:ext>
                </a:extLst>
              </p:cNvPr>
              <p:cNvSpPr/>
              <p:nvPr/>
            </p:nvSpPr>
            <p:spPr>
              <a:xfrm>
                <a:off x="10208437" y="1204371"/>
                <a:ext cx="850613" cy="1739547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933" h="2823411">
                    <a:moveTo>
                      <a:pt x="1262" y="2758240"/>
                    </a:moveTo>
                    <a:cubicBezTo>
                      <a:pt x="-4085" y="1870577"/>
                      <a:pt x="9617" y="887663"/>
                      <a:pt x="4270" y="0"/>
                    </a:cubicBezTo>
                    <a:lnTo>
                      <a:pt x="1399933" y="2823411"/>
                    </a:lnTo>
                    <a:cubicBezTo>
                      <a:pt x="940059" y="2769937"/>
                      <a:pt x="541346" y="2635251"/>
                      <a:pt x="1262" y="275824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ight Triangle 1">
                <a:extLst>
                  <a:ext uri="{FF2B5EF4-FFF2-40B4-BE49-F238E27FC236}">
                    <a16:creationId xmlns:a16="http://schemas.microsoft.com/office/drawing/2014/main" id="{CFD817BE-712B-4D16-9BA3-C9298467AD80}"/>
                  </a:ext>
                </a:extLst>
              </p:cNvPr>
              <p:cNvSpPr/>
              <p:nvPr/>
            </p:nvSpPr>
            <p:spPr>
              <a:xfrm>
                <a:off x="10153347" y="1324435"/>
                <a:ext cx="537154" cy="1386773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501893 w 1900564"/>
                  <a:gd name="connsiteY0" fmla="*/ 3010179 h 3075350"/>
                  <a:gd name="connsiteX1" fmla="*/ 0 w 1900564"/>
                  <a:gd name="connsiteY1" fmla="*/ 0 h 3075350"/>
                  <a:gd name="connsiteX2" fmla="*/ 1900564 w 1900564"/>
                  <a:gd name="connsiteY2" fmla="*/ 3075350 h 3075350"/>
                  <a:gd name="connsiteX3" fmla="*/ 501893 w 1900564"/>
                  <a:gd name="connsiteY3" fmla="*/ 3010179 h 3075350"/>
                  <a:gd name="connsiteX0" fmla="*/ 616643 w 2015314"/>
                  <a:gd name="connsiteY0" fmla="*/ 3073164 h 3138335"/>
                  <a:gd name="connsiteX1" fmla="*/ 0 w 2015314"/>
                  <a:gd name="connsiteY1" fmla="*/ 0 h 3138335"/>
                  <a:gd name="connsiteX2" fmla="*/ 2015314 w 2015314"/>
                  <a:gd name="connsiteY2" fmla="*/ 3138335 h 3138335"/>
                  <a:gd name="connsiteX3" fmla="*/ 616643 w 2015314"/>
                  <a:gd name="connsiteY3" fmla="*/ 3073164 h 3138335"/>
                  <a:gd name="connsiteX0" fmla="*/ 570743 w 1969414"/>
                  <a:gd name="connsiteY0" fmla="*/ 3592787 h 3657958"/>
                  <a:gd name="connsiteX1" fmla="*/ 0 w 1969414"/>
                  <a:gd name="connsiteY1" fmla="*/ 0 h 3657958"/>
                  <a:gd name="connsiteX2" fmla="*/ 1969414 w 1969414"/>
                  <a:gd name="connsiteY2" fmla="*/ 3657958 h 3657958"/>
                  <a:gd name="connsiteX3" fmla="*/ 570743 w 1969414"/>
                  <a:gd name="connsiteY3" fmla="*/ 3592787 h 3657958"/>
                  <a:gd name="connsiteX0" fmla="*/ 731393 w 2130064"/>
                  <a:gd name="connsiteY0" fmla="*/ 3655772 h 3720943"/>
                  <a:gd name="connsiteX1" fmla="*/ 0 w 2130064"/>
                  <a:gd name="connsiteY1" fmla="*/ 0 h 3720943"/>
                  <a:gd name="connsiteX2" fmla="*/ 2130064 w 2130064"/>
                  <a:gd name="connsiteY2" fmla="*/ 3720943 h 3720943"/>
                  <a:gd name="connsiteX3" fmla="*/ 731393 w 2130064"/>
                  <a:gd name="connsiteY3" fmla="*/ 3655772 h 372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0064" h="3720943">
                    <a:moveTo>
                      <a:pt x="731393" y="3655772"/>
                    </a:moveTo>
                    <a:cubicBezTo>
                      <a:pt x="726046" y="2768109"/>
                      <a:pt x="5347" y="887663"/>
                      <a:pt x="0" y="0"/>
                    </a:cubicBezTo>
                    <a:lnTo>
                      <a:pt x="2130064" y="3720943"/>
                    </a:lnTo>
                    <a:cubicBezTo>
                      <a:pt x="1670190" y="3667469"/>
                      <a:pt x="1271477" y="3532783"/>
                      <a:pt x="731393" y="365577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ight Triangle 1">
                <a:extLst>
                  <a:ext uri="{FF2B5EF4-FFF2-40B4-BE49-F238E27FC236}">
                    <a16:creationId xmlns:a16="http://schemas.microsoft.com/office/drawing/2014/main" id="{E35B9EC5-31A8-4404-9B5C-6C7971E69434}"/>
                  </a:ext>
                </a:extLst>
              </p:cNvPr>
              <p:cNvSpPr/>
              <p:nvPr/>
            </p:nvSpPr>
            <p:spPr>
              <a:xfrm flipH="1">
                <a:off x="9531450" y="1204371"/>
                <a:ext cx="907720" cy="1733679"/>
              </a:xfrm>
              <a:custGeom>
                <a:avLst/>
                <a:gdLst>
                  <a:gd name="connsiteX0" fmla="*/ 0 w 1395663"/>
                  <a:gd name="connsiteY0" fmla="*/ 2823411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0 w 1395663"/>
                  <a:gd name="connsiteY3" fmla="*/ 2823411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6042 w 1395663"/>
                  <a:gd name="connsiteY0" fmla="*/ 2662990 h 2823411"/>
                  <a:gd name="connsiteX1" fmla="*/ 0 w 1395663"/>
                  <a:gd name="connsiteY1" fmla="*/ 0 h 2823411"/>
                  <a:gd name="connsiteX2" fmla="*/ 1395663 w 1395663"/>
                  <a:gd name="connsiteY2" fmla="*/ 2823411 h 2823411"/>
                  <a:gd name="connsiteX3" fmla="*/ 16042 w 1395663"/>
                  <a:gd name="connsiteY3" fmla="*/ 2662990 h 2823411"/>
                  <a:gd name="connsiteX0" fmla="*/ 1262 w 1399933"/>
                  <a:gd name="connsiteY0" fmla="*/ 2758240 h 2823411"/>
                  <a:gd name="connsiteX1" fmla="*/ 4270 w 1399933"/>
                  <a:gd name="connsiteY1" fmla="*/ 0 h 2823411"/>
                  <a:gd name="connsiteX2" fmla="*/ 1399933 w 1399933"/>
                  <a:gd name="connsiteY2" fmla="*/ 2823411 h 2823411"/>
                  <a:gd name="connsiteX3" fmla="*/ 1262 w 1399933"/>
                  <a:gd name="connsiteY3" fmla="*/ 2758240 h 2823411"/>
                  <a:gd name="connsiteX0" fmla="*/ 103 w 1589274"/>
                  <a:gd name="connsiteY0" fmla="*/ 2348665 h 2823411"/>
                  <a:gd name="connsiteX1" fmla="*/ 193611 w 1589274"/>
                  <a:gd name="connsiteY1" fmla="*/ 0 h 2823411"/>
                  <a:gd name="connsiteX2" fmla="*/ 1589274 w 1589274"/>
                  <a:gd name="connsiteY2" fmla="*/ 2823411 h 2823411"/>
                  <a:gd name="connsiteX3" fmla="*/ 103 w 1589274"/>
                  <a:gd name="connsiteY3" fmla="*/ 2348665 h 2823411"/>
                  <a:gd name="connsiteX0" fmla="*/ 103 w 1332099"/>
                  <a:gd name="connsiteY0" fmla="*/ 2348665 h 2813886"/>
                  <a:gd name="connsiteX1" fmla="*/ 193611 w 1332099"/>
                  <a:gd name="connsiteY1" fmla="*/ 0 h 2813886"/>
                  <a:gd name="connsiteX2" fmla="*/ 1332099 w 1332099"/>
                  <a:gd name="connsiteY2" fmla="*/ 2813886 h 2813886"/>
                  <a:gd name="connsiteX3" fmla="*/ 103 w 1332099"/>
                  <a:gd name="connsiteY3" fmla="*/ 2348665 h 2813886"/>
                  <a:gd name="connsiteX0" fmla="*/ 58 w 1493979"/>
                  <a:gd name="connsiteY0" fmla="*/ 2358190 h 2813886"/>
                  <a:gd name="connsiteX1" fmla="*/ 355491 w 1493979"/>
                  <a:gd name="connsiteY1" fmla="*/ 0 h 2813886"/>
                  <a:gd name="connsiteX2" fmla="*/ 1493979 w 1493979"/>
                  <a:gd name="connsiteY2" fmla="*/ 2813886 h 2813886"/>
                  <a:gd name="connsiteX3" fmla="*/ 58 w 1493979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  <a:gd name="connsiteX0" fmla="*/ 0 w 1493921"/>
                  <a:gd name="connsiteY0" fmla="*/ 2358190 h 2813886"/>
                  <a:gd name="connsiteX1" fmla="*/ 355433 w 1493921"/>
                  <a:gd name="connsiteY1" fmla="*/ 0 h 2813886"/>
                  <a:gd name="connsiteX2" fmla="*/ 1493921 w 1493921"/>
                  <a:gd name="connsiteY2" fmla="*/ 2813886 h 2813886"/>
                  <a:gd name="connsiteX3" fmla="*/ 0 w 1493921"/>
                  <a:gd name="connsiteY3" fmla="*/ 2358190 h 281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3921" h="2813886">
                    <a:moveTo>
                      <a:pt x="0" y="2358190"/>
                    </a:moveTo>
                    <a:cubicBezTo>
                      <a:pt x="175628" y="1508627"/>
                      <a:pt x="360780" y="887663"/>
                      <a:pt x="355433" y="0"/>
                    </a:cubicBezTo>
                    <a:lnTo>
                      <a:pt x="1493921" y="2813886"/>
                    </a:lnTo>
                    <a:cubicBezTo>
                      <a:pt x="1034047" y="2760412"/>
                      <a:pt x="540084" y="2235201"/>
                      <a:pt x="0" y="235819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13AED46-15C5-448D-AEC1-12EADD38BA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08437" y="-4542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D009D20-D484-4C6F-A83E-A47AE65BCF6C}"/>
                  </a:ext>
                </a:extLst>
              </p:cNvPr>
              <p:cNvSpPr/>
              <p:nvPr/>
            </p:nvSpPr>
            <p:spPr>
              <a:xfrm>
                <a:off x="9790505" y="2638079"/>
                <a:ext cx="1006487" cy="10738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5426146-82C9-460D-9055-7E705D8D36AF}"/>
                </a:ext>
              </a:extLst>
            </p:cNvPr>
            <p:cNvSpPr/>
            <p:nvPr/>
          </p:nvSpPr>
          <p:spPr>
            <a:xfrm rot="1932064">
              <a:off x="5187779" y="1251427"/>
              <a:ext cx="530905" cy="1840802"/>
            </a:xfrm>
            <a:custGeom>
              <a:avLst/>
              <a:gdLst>
                <a:gd name="connsiteX0" fmla="*/ 0 w 873760"/>
                <a:gd name="connsiteY0" fmla="*/ 0 h 2987755"/>
                <a:gd name="connsiteX1" fmla="*/ 728898 w 873760"/>
                <a:gd name="connsiteY1" fmla="*/ 951281 h 2987755"/>
                <a:gd name="connsiteX2" fmla="*/ 873760 w 873760"/>
                <a:gd name="connsiteY2" fmla="*/ 1105296 h 2987755"/>
                <a:gd name="connsiteX3" fmla="*/ 838167 w 873760"/>
                <a:gd name="connsiteY3" fmla="*/ 1171395 h 2987755"/>
                <a:gd name="connsiteX4" fmla="*/ 712728 w 873760"/>
                <a:gd name="connsiteY4" fmla="*/ 1853006 h 2987755"/>
                <a:gd name="connsiteX5" fmla="*/ 838166 w 873760"/>
                <a:gd name="connsiteY5" fmla="*/ 2534617 h 2987755"/>
                <a:gd name="connsiteX6" fmla="*/ 857717 w 873760"/>
                <a:gd name="connsiteY6" fmla="*/ 2570924 h 2987755"/>
                <a:gd name="connsiteX7" fmla="*/ 774368 w 873760"/>
                <a:gd name="connsiteY7" fmla="*/ 2706477 h 2987755"/>
                <a:gd name="connsiteX8" fmla="*/ 536128 w 873760"/>
                <a:gd name="connsiteY8" fmla="*/ 2987755 h 2987755"/>
                <a:gd name="connsiteX9" fmla="*/ 0 w 873760"/>
                <a:gd name="connsiteY9" fmla="*/ 0 h 298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3760" h="2987755">
                  <a:moveTo>
                    <a:pt x="0" y="0"/>
                  </a:moveTo>
                  <a:cubicBezTo>
                    <a:pt x="234252" y="376988"/>
                    <a:pt x="473273" y="672177"/>
                    <a:pt x="728898" y="951281"/>
                  </a:cubicBezTo>
                  <a:lnTo>
                    <a:pt x="873760" y="1105296"/>
                  </a:lnTo>
                  <a:lnTo>
                    <a:pt x="838167" y="1171395"/>
                  </a:lnTo>
                  <a:cubicBezTo>
                    <a:pt x="760664" y="1345835"/>
                    <a:pt x="712728" y="1586820"/>
                    <a:pt x="712728" y="1853006"/>
                  </a:cubicBezTo>
                  <a:cubicBezTo>
                    <a:pt x="712728" y="2119192"/>
                    <a:pt x="760664" y="2360178"/>
                    <a:pt x="838166" y="2534617"/>
                  </a:cubicBezTo>
                  <a:lnTo>
                    <a:pt x="857717" y="2570924"/>
                  </a:lnTo>
                  <a:lnTo>
                    <a:pt x="774368" y="2706477"/>
                  </a:lnTo>
                  <a:cubicBezTo>
                    <a:pt x="702541" y="2816515"/>
                    <a:pt x="626289" y="2915177"/>
                    <a:pt x="536128" y="29877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054176A-E63F-47F6-AAF2-E66E2CF2C505}"/>
              </a:ext>
            </a:extLst>
          </p:cNvPr>
          <p:cNvSpPr/>
          <p:nvPr/>
        </p:nvSpPr>
        <p:spPr>
          <a:xfrm>
            <a:off x="4211954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2D820F-9683-4557-8C0C-ABE8FBCA6C63}"/>
              </a:ext>
            </a:extLst>
          </p:cNvPr>
          <p:cNvSpPr/>
          <p:nvPr/>
        </p:nvSpPr>
        <p:spPr>
          <a:xfrm>
            <a:off x="8402382" y="5399430"/>
            <a:ext cx="3233517" cy="10244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4E50AC-03D7-4213-AE66-768A3488B7A3}"/>
              </a:ext>
            </a:extLst>
          </p:cNvPr>
          <p:cNvSpPr txBox="1"/>
          <p:nvPr/>
        </p:nvSpPr>
        <p:spPr>
          <a:xfrm>
            <a:off x="714437" y="3616442"/>
            <a:ext cx="2851764" cy="1661993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400" b="1" dirty="0"/>
              <a:t>Use of Gradient Boosting is Better</a:t>
            </a:r>
          </a:p>
          <a:p>
            <a:r>
              <a:rPr lang="en-GB" b="1" dirty="0"/>
              <a:t>Since it is Providing the Highest Precision and Accuracy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467E09-032C-418F-8341-490D1583E7AC}"/>
              </a:ext>
            </a:extLst>
          </p:cNvPr>
          <p:cNvSpPr txBox="1"/>
          <p:nvPr/>
        </p:nvSpPr>
        <p:spPr>
          <a:xfrm>
            <a:off x="8451250" y="3561629"/>
            <a:ext cx="3572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Scaling the Data after One-hot Encoding</a:t>
            </a:r>
          </a:p>
          <a:p>
            <a:r>
              <a:rPr lang="en-GB" b="1" dirty="0"/>
              <a:t>Since the Categorical variables will not be scaled so scaling after one-hot  encoding will improve Model performance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2D84A-D436-4B7C-BD1E-1034CF91084D}"/>
              </a:ext>
            </a:extLst>
          </p:cNvPr>
          <p:cNvSpPr txBox="1"/>
          <p:nvPr/>
        </p:nvSpPr>
        <p:spPr>
          <a:xfrm>
            <a:off x="3311452" y="3251160"/>
            <a:ext cx="51153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Features that are Influencing the Least  </a:t>
            </a:r>
            <a:r>
              <a:rPr lang="en-GB" b="1" dirty="0"/>
              <a:t>Customer with Phone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Customer with Car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If Customer not in Working in City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Customer with Higher Education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Organization : Type_5 like</a:t>
            </a:r>
          </a:p>
          <a:p>
            <a:pPr algn="ctr"/>
            <a:r>
              <a:rPr lang="en-GB" b="1" dirty="0"/>
              <a:t>[Housing, Legal Services, Telecom, Kindergarten, Government, Emergency, Electricity, Medicine, Services, Hotel.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9C517-83FF-209D-349F-A0D1A15BEC81}"/>
              </a:ext>
            </a:extLst>
          </p:cNvPr>
          <p:cNvGrpSpPr/>
          <p:nvPr/>
        </p:nvGrpSpPr>
        <p:grpSpPr>
          <a:xfrm>
            <a:off x="1269247" y="0"/>
            <a:ext cx="1527600" cy="3688442"/>
            <a:chOff x="891450" y="-33235"/>
            <a:chExt cx="1527600" cy="3688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BDA044-2C71-159D-A255-4CFBE51D19F0}"/>
                </a:ext>
              </a:extLst>
            </p:cNvPr>
            <p:cNvGrpSpPr/>
            <p:nvPr/>
          </p:nvGrpSpPr>
          <p:grpSpPr>
            <a:xfrm>
              <a:off x="891450" y="-33235"/>
              <a:ext cx="1527600" cy="3204867"/>
              <a:chOff x="891450" y="-33235"/>
              <a:chExt cx="1527600" cy="320486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CCDCD54-789A-8FA3-61EE-0FC5CF75B5BD}"/>
                  </a:ext>
                </a:extLst>
              </p:cNvPr>
              <p:cNvGrpSpPr/>
              <p:nvPr/>
            </p:nvGrpSpPr>
            <p:grpSpPr>
              <a:xfrm>
                <a:off x="891450" y="1175678"/>
                <a:ext cx="1527600" cy="1995954"/>
                <a:chOff x="891450" y="1175678"/>
                <a:chExt cx="1527600" cy="199595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1762EBE-46C2-4A3A-B50B-FD9AAB6D367B}"/>
                    </a:ext>
                  </a:extLst>
                </p:cNvPr>
                <p:cNvSpPr/>
                <p:nvPr/>
              </p:nvSpPr>
              <p:spPr>
                <a:xfrm>
                  <a:off x="905237" y="2619416"/>
                  <a:ext cx="1487428" cy="5522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Right Triangle 1">
                  <a:extLst>
                    <a:ext uri="{FF2B5EF4-FFF2-40B4-BE49-F238E27FC236}">
                      <a16:creationId xmlns:a16="http://schemas.microsoft.com/office/drawing/2014/main" id="{FE4E972B-7B29-4324-A813-2330D9EE84EF}"/>
                    </a:ext>
                  </a:extLst>
                </p:cNvPr>
                <p:cNvSpPr/>
                <p:nvPr/>
              </p:nvSpPr>
              <p:spPr>
                <a:xfrm>
                  <a:off x="1568437" y="1175678"/>
                  <a:ext cx="850613" cy="1739547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933" h="2823411">
                      <a:moveTo>
                        <a:pt x="1262" y="2758240"/>
                      </a:moveTo>
                      <a:cubicBezTo>
                        <a:pt x="-4085" y="1870577"/>
                        <a:pt x="9617" y="887663"/>
                        <a:pt x="4270" y="0"/>
                      </a:cubicBezTo>
                      <a:lnTo>
                        <a:pt x="1399933" y="2823411"/>
                      </a:lnTo>
                      <a:cubicBezTo>
                        <a:pt x="940059" y="2769937"/>
                        <a:pt x="541346" y="2635251"/>
                        <a:pt x="1262" y="2758240"/>
                      </a:cubicBez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ight Triangle 1">
                  <a:extLst>
                    <a:ext uri="{FF2B5EF4-FFF2-40B4-BE49-F238E27FC236}">
                      <a16:creationId xmlns:a16="http://schemas.microsoft.com/office/drawing/2014/main" id="{C297D163-48BD-42A4-A032-AF40F48D9DD1}"/>
                    </a:ext>
                  </a:extLst>
                </p:cNvPr>
                <p:cNvSpPr/>
                <p:nvPr/>
              </p:nvSpPr>
              <p:spPr>
                <a:xfrm>
                  <a:off x="1513347" y="1295742"/>
                  <a:ext cx="537154" cy="1386773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  <a:gd name="connsiteX0" fmla="*/ 501893 w 1900564"/>
                    <a:gd name="connsiteY0" fmla="*/ 3010179 h 3075350"/>
                    <a:gd name="connsiteX1" fmla="*/ 0 w 1900564"/>
                    <a:gd name="connsiteY1" fmla="*/ 0 h 3075350"/>
                    <a:gd name="connsiteX2" fmla="*/ 1900564 w 1900564"/>
                    <a:gd name="connsiteY2" fmla="*/ 3075350 h 3075350"/>
                    <a:gd name="connsiteX3" fmla="*/ 501893 w 1900564"/>
                    <a:gd name="connsiteY3" fmla="*/ 3010179 h 3075350"/>
                    <a:gd name="connsiteX0" fmla="*/ 616643 w 2015314"/>
                    <a:gd name="connsiteY0" fmla="*/ 3073164 h 3138335"/>
                    <a:gd name="connsiteX1" fmla="*/ 0 w 2015314"/>
                    <a:gd name="connsiteY1" fmla="*/ 0 h 3138335"/>
                    <a:gd name="connsiteX2" fmla="*/ 2015314 w 2015314"/>
                    <a:gd name="connsiteY2" fmla="*/ 3138335 h 3138335"/>
                    <a:gd name="connsiteX3" fmla="*/ 616643 w 2015314"/>
                    <a:gd name="connsiteY3" fmla="*/ 3073164 h 3138335"/>
                    <a:gd name="connsiteX0" fmla="*/ 570743 w 1969414"/>
                    <a:gd name="connsiteY0" fmla="*/ 3592787 h 3657958"/>
                    <a:gd name="connsiteX1" fmla="*/ 0 w 1969414"/>
                    <a:gd name="connsiteY1" fmla="*/ 0 h 3657958"/>
                    <a:gd name="connsiteX2" fmla="*/ 1969414 w 1969414"/>
                    <a:gd name="connsiteY2" fmla="*/ 3657958 h 3657958"/>
                    <a:gd name="connsiteX3" fmla="*/ 570743 w 1969414"/>
                    <a:gd name="connsiteY3" fmla="*/ 3592787 h 3657958"/>
                    <a:gd name="connsiteX0" fmla="*/ 731393 w 2130064"/>
                    <a:gd name="connsiteY0" fmla="*/ 3655772 h 3720943"/>
                    <a:gd name="connsiteX1" fmla="*/ 0 w 2130064"/>
                    <a:gd name="connsiteY1" fmla="*/ 0 h 3720943"/>
                    <a:gd name="connsiteX2" fmla="*/ 2130064 w 2130064"/>
                    <a:gd name="connsiteY2" fmla="*/ 3720943 h 3720943"/>
                    <a:gd name="connsiteX3" fmla="*/ 731393 w 2130064"/>
                    <a:gd name="connsiteY3" fmla="*/ 3655772 h 372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0064" h="3720943">
                      <a:moveTo>
                        <a:pt x="731393" y="3655772"/>
                      </a:moveTo>
                      <a:cubicBezTo>
                        <a:pt x="726046" y="2768109"/>
                        <a:pt x="5347" y="887663"/>
                        <a:pt x="0" y="0"/>
                      </a:cubicBezTo>
                      <a:lnTo>
                        <a:pt x="2130064" y="3720943"/>
                      </a:lnTo>
                      <a:cubicBezTo>
                        <a:pt x="1670190" y="3667469"/>
                        <a:pt x="1271477" y="3532783"/>
                        <a:pt x="731393" y="3655772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  <a:effectLst>
                  <a:softEdge rad="508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ight Triangle 1">
                  <a:extLst>
                    <a:ext uri="{FF2B5EF4-FFF2-40B4-BE49-F238E27FC236}">
                      <a16:creationId xmlns:a16="http://schemas.microsoft.com/office/drawing/2014/main" id="{6BC4040C-19A7-4BE9-B743-31E8184B23BA}"/>
                    </a:ext>
                  </a:extLst>
                </p:cNvPr>
                <p:cNvSpPr/>
                <p:nvPr/>
              </p:nvSpPr>
              <p:spPr>
                <a:xfrm flipH="1">
                  <a:off x="891450" y="1175678"/>
                  <a:ext cx="907720" cy="1733679"/>
                </a:xfrm>
                <a:custGeom>
                  <a:avLst/>
                  <a:gdLst>
                    <a:gd name="connsiteX0" fmla="*/ 0 w 1395663"/>
                    <a:gd name="connsiteY0" fmla="*/ 2823411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0 w 1395663"/>
                    <a:gd name="connsiteY3" fmla="*/ 2823411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6042 w 1395663"/>
                    <a:gd name="connsiteY0" fmla="*/ 2662990 h 2823411"/>
                    <a:gd name="connsiteX1" fmla="*/ 0 w 1395663"/>
                    <a:gd name="connsiteY1" fmla="*/ 0 h 2823411"/>
                    <a:gd name="connsiteX2" fmla="*/ 1395663 w 1395663"/>
                    <a:gd name="connsiteY2" fmla="*/ 2823411 h 2823411"/>
                    <a:gd name="connsiteX3" fmla="*/ 16042 w 1395663"/>
                    <a:gd name="connsiteY3" fmla="*/ 2662990 h 2823411"/>
                    <a:gd name="connsiteX0" fmla="*/ 1262 w 1399933"/>
                    <a:gd name="connsiteY0" fmla="*/ 2758240 h 2823411"/>
                    <a:gd name="connsiteX1" fmla="*/ 4270 w 1399933"/>
                    <a:gd name="connsiteY1" fmla="*/ 0 h 2823411"/>
                    <a:gd name="connsiteX2" fmla="*/ 1399933 w 1399933"/>
                    <a:gd name="connsiteY2" fmla="*/ 2823411 h 2823411"/>
                    <a:gd name="connsiteX3" fmla="*/ 1262 w 1399933"/>
                    <a:gd name="connsiteY3" fmla="*/ 2758240 h 2823411"/>
                    <a:gd name="connsiteX0" fmla="*/ 103 w 1589274"/>
                    <a:gd name="connsiteY0" fmla="*/ 2348665 h 2823411"/>
                    <a:gd name="connsiteX1" fmla="*/ 193611 w 1589274"/>
                    <a:gd name="connsiteY1" fmla="*/ 0 h 2823411"/>
                    <a:gd name="connsiteX2" fmla="*/ 1589274 w 1589274"/>
                    <a:gd name="connsiteY2" fmla="*/ 2823411 h 2823411"/>
                    <a:gd name="connsiteX3" fmla="*/ 103 w 1589274"/>
                    <a:gd name="connsiteY3" fmla="*/ 2348665 h 2823411"/>
                    <a:gd name="connsiteX0" fmla="*/ 103 w 1332099"/>
                    <a:gd name="connsiteY0" fmla="*/ 2348665 h 2813886"/>
                    <a:gd name="connsiteX1" fmla="*/ 193611 w 1332099"/>
                    <a:gd name="connsiteY1" fmla="*/ 0 h 2813886"/>
                    <a:gd name="connsiteX2" fmla="*/ 1332099 w 1332099"/>
                    <a:gd name="connsiteY2" fmla="*/ 2813886 h 2813886"/>
                    <a:gd name="connsiteX3" fmla="*/ 103 w 1332099"/>
                    <a:gd name="connsiteY3" fmla="*/ 2348665 h 2813886"/>
                    <a:gd name="connsiteX0" fmla="*/ 58 w 1493979"/>
                    <a:gd name="connsiteY0" fmla="*/ 2358190 h 2813886"/>
                    <a:gd name="connsiteX1" fmla="*/ 355491 w 1493979"/>
                    <a:gd name="connsiteY1" fmla="*/ 0 h 2813886"/>
                    <a:gd name="connsiteX2" fmla="*/ 1493979 w 1493979"/>
                    <a:gd name="connsiteY2" fmla="*/ 2813886 h 2813886"/>
                    <a:gd name="connsiteX3" fmla="*/ 58 w 1493979"/>
                    <a:gd name="connsiteY3" fmla="*/ 2358190 h 2813886"/>
                    <a:gd name="connsiteX0" fmla="*/ 0 w 1493921"/>
                    <a:gd name="connsiteY0" fmla="*/ 2358190 h 2813886"/>
                    <a:gd name="connsiteX1" fmla="*/ 355433 w 1493921"/>
                    <a:gd name="connsiteY1" fmla="*/ 0 h 2813886"/>
                    <a:gd name="connsiteX2" fmla="*/ 1493921 w 1493921"/>
                    <a:gd name="connsiteY2" fmla="*/ 2813886 h 2813886"/>
                    <a:gd name="connsiteX3" fmla="*/ 0 w 1493921"/>
                    <a:gd name="connsiteY3" fmla="*/ 2358190 h 2813886"/>
                    <a:gd name="connsiteX0" fmla="*/ 0 w 1493921"/>
                    <a:gd name="connsiteY0" fmla="*/ 2358190 h 2813886"/>
                    <a:gd name="connsiteX1" fmla="*/ 355433 w 1493921"/>
                    <a:gd name="connsiteY1" fmla="*/ 0 h 2813886"/>
                    <a:gd name="connsiteX2" fmla="*/ 1493921 w 1493921"/>
                    <a:gd name="connsiteY2" fmla="*/ 2813886 h 2813886"/>
                    <a:gd name="connsiteX3" fmla="*/ 0 w 1493921"/>
                    <a:gd name="connsiteY3" fmla="*/ 2358190 h 2813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3921" h="2813886">
                      <a:moveTo>
                        <a:pt x="0" y="2358190"/>
                      </a:moveTo>
                      <a:cubicBezTo>
                        <a:pt x="175628" y="1508627"/>
                        <a:pt x="360780" y="887663"/>
                        <a:pt x="355433" y="0"/>
                      </a:cubicBezTo>
                      <a:lnTo>
                        <a:pt x="1493921" y="2813886"/>
                      </a:lnTo>
                      <a:cubicBezTo>
                        <a:pt x="1034047" y="2760412"/>
                        <a:pt x="540084" y="2235201"/>
                        <a:pt x="0" y="2358190"/>
                      </a:cubicBez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9F27CFC-BDAC-4491-AA86-354183704A03}"/>
                    </a:ext>
                  </a:extLst>
                </p:cNvPr>
                <p:cNvSpPr/>
                <p:nvPr/>
              </p:nvSpPr>
              <p:spPr>
                <a:xfrm rot="1932064">
                  <a:off x="1052149" y="1177542"/>
                  <a:ext cx="530905" cy="1840802"/>
                </a:xfrm>
                <a:custGeom>
                  <a:avLst/>
                  <a:gdLst>
                    <a:gd name="connsiteX0" fmla="*/ 0 w 873760"/>
                    <a:gd name="connsiteY0" fmla="*/ 0 h 2987755"/>
                    <a:gd name="connsiteX1" fmla="*/ 728898 w 873760"/>
                    <a:gd name="connsiteY1" fmla="*/ 951281 h 2987755"/>
                    <a:gd name="connsiteX2" fmla="*/ 873760 w 873760"/>
                    <a:gd name="connsiteY2" fmla="*/ 1105296 h 2987755"/>
                    <a:gd name="connsiteX3" fmla="*/ 838167 w 873760"/>
                    <a:gd name="connsiteY3" fmla="*/ 1171395 h 2987755"/>
                    <a:gd name="connsiteX4" fmla="*/ 712728 w 873760"/>
                    <a:gd name="connsiteY4" fmla="*/ 1853006 h 2987755"/>
                    <a:gd name="connsiteX5" fmla="*/ 838166 w 873760"/>
                    <a:gd name="connsiteY5" fmla="*/ 2534617 h 2987755"/>
                    <a:gd name="connsiteX6" fmla="*/ 857717 w 873760"/>
                    <a:gd name="connsiteY6" fmla="*/ 2570924 h 2987755"/>
                    <a:gd name="connsiteX7" fmla="*/ 774368 w 873760"/>
                    <a:gd name="connsiteY7" fmla="*/ 2706477 h 2987755"/>
                    <a:gd name="connsiteX8" fmla="*/ 536128 w 873760"/>
                    <a:gd name="connsiteY8" fmla="*/ 2987755 h 2987755"/>
                    <a:gd name="connsiteX9" fmla="*/ 0 w 873760"/>
                    <a:gd name="connsiteY9" fmla="*/ 0 h 298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760" h="2987755">
                      <a:moveTo>
                        <a:pt x="0" y="0"/>
                      </a:moveTo>
                      <a:cubicBezTo>
                        <a:pt x="234252" y="376988"/>
                        <a:pt x="473273" y="672177"/>
                        <a:pt x="728898" y="951281"/>
                      </a:cubicBezTo>
                      <a:lnTo>
                        <a:pt x="873760" y="1105296"/>
                      </a:lnTo>
                      <a:lnTo>
                        <a:pt x="838167" y="1171395"/>
                      </a:lnTo>
                      <a:cubicBezTo>
                        <a:pt x="760664" y="1345835"/>
                        <a:pt x="712728" y="1586820"/>
                        <a:pt x="712728" y="1853006"/>
                      </a:cubicBezTo>
                      <a:cubicBezTo>
                        <a:pt x="712728" y="2119192"/>
                        <a:pt x="760664" y="2360178"/>
                        <a:pt x="838166" y="2534617"/>
                      </a:cubicBezTo>
                      <a:lnTo>
                        <a:pt x="857717" y="2570924"/>
                      </a:lnTo>
                      <a:lnTo>
                        <a:pt x="774368" y="2706477"/>
                      </a:lnTo>
                      <a:cubicBezTo>
                        <a:pt x="702541" y="2816515"/>
                        <a:pt x="626289" y="2915177"/>
                        <a:pt x="536128" y="298775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EBFB8D-8E83-4927-8F21-65F0F0311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7609" y="-33235"/>
                <a:ext cx="10644" cy="1207923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CAF29B-4759-4A05-9662-C102D76C68D0}"/>
                </a:ext>
              </a:extLst>
            </p:cNvPr>
            <p:cNvSpPr/>
            <p:nvPr/>
          </p:nvSpPr>
          <p:spPr>
            <a:xfrm>
              <a:off x="1095415" y="2581346"/>
              <a:ext cx="1006487" cy="1073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11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5" grpId="0" animBg="1"/>
      <p:bldP spid="107" grpId="0" animBg="1"/>
      <p:bldP spid="108" grpId="0"/>
      <p:bldP spid="109" grpId="0"/>
      <p:bldP spid="1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18316</TotalTime>
  <Words>485</Words>
  <Application>Microsoft Office PowerPoint</Application>
  <PresentationFormat>Widescreen</PresentationFormat>
  <Paragraphs>119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Agency FB</vt:lpstr>
      <vt:lpstr>Arial</vt:lpstr>
      <vt:lpstr>Calibri</vt:lpstr>
      <vt:lpstr>Calibri Light</vt:lpstr>
      <vt:lpstr>zeitung</vt:lpstr>
      <vt:lpstr>Office Theme</vt:lpstr>
      <vt:lpstr>Loan Default Prediction </vt:lpstr>
      <vt:lpstr>PowerPoint Presentation</vt:lpstr>
      <vt:lpstr>PowerPoint Presentation</vt:lpstr>
      <vt:lpstr>Objective </vt:lpstr>
      <vt:lpstr>PowerPoint Presentation</vt:lpstr>
      <vt:lpstr>EDA &amp; Pre-processing Data</vt:lpstr>
      <vt:lpstr>Imbalance Data - RandomOverSampler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Vasu Devan S</cp:lastModifiedBy>
  <cp:revision>244</cp:revision>
  <dcterms:created xsi:type="dcterms:W3CDTF">2020-06-28T12:47:28Z</dcterms:created>
  <dcterms:modified xsi:type="dcterms:W3CDTF">2022-07-22T03:57:31Z</dcterms:modified>
</cp:coreProperties>
</file>