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4" r:id="rId3"/>
    <p:sldId id="270" r:id="rId4"/>
    <p:sldId id="281" r:id="rId5"/>
    <p:sldId id="262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88" r:id="rId16"/>
    <p:sldId id="290" r:id="rId17"/>
    <p:sldId id="291" r:id="rId18"/>
    <p:sldId id="278" r:id="rId19"/>
    <p:sldId id="27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298987"/>
    <a:srgbClr val="309C9C"/>
    <a:srgbClr val="0099CC"/>
    <a:srgbClr val="6AFFFF"/>
    <a:srgbClr val="CC0099"/>
    <a:srgbClr val="CC0066"/>
    <a:srgbClr val="FFFF00"/>
    <a:srgbClr val="A8007C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FD0A6-53EB-48BE-B0AC-CD9CC213B31E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5CF1A-39A9-4B53-9478-B8159A51A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36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 noon Everyone  </a:t>
            </a:r>
          </a:p>
          <a:p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VasuDevan</a:t>
            </a:r>
            <a:r>
              <a:rPr lang="en-US" dirty="0"/>
              <a:t> today we are going to </a:t>
            </a:r>
            <a:r>
              <a:rPr lang="en-US" dirty="0" err="1"/>
              <a:t>Bulid</a:t>
            </a:r>
            <a:r>
              <a:rPr lang="en-US" dirty="0"/>
              <a:t> a model to Predict  whether the Customer will default on his loan or not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CF1A-39A9-4B53-9478-B8159A51A00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7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CF1A-39A9-4B53-9478-B8159A51A00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85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CF1A-39A9-4B53-9478-B8159A51A00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2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20C-A8CB-457C-A692-5F0F835E5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65185-D13E-416B-A74A-C788198A1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AB4F-6D71-4AA0-8C51-6D600478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D230-9749-4E27-8F71-C98CD04C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3A0B-96A8-4525-92CE-4850DE1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3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9818-1AE1-4E02-A60A-DB7535AE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6B27-DAC9-46C2-8BAD-AEC124753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8FD79-042E-49DF-AA9A-83DA5C08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BC3B-24B2-40E7-8A08-F4F92DB7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9C57-CB1E-4490-A55E-B711CC5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48FBA-6925-4951-8F07-AA59602D0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F0BDF-010A-46E6-82C4-2326863D4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CAC3-0E1A-46C8-9123-C194A170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376C-FABE-4019-959E-E0DF21E5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0E87-F8D1-4234-AC89-90225BD9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69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FA0-84C1-47A5-971D-1CD57642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10E2-39E7-4F21-AD81-F622BF7F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2A2B-CE93-4576-93BE-A5D37A8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2941-5244-4AEF-935D-781AE9FC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0B4D-E8A4-415E-AB71-166F2E4E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5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02C-E888-4E1B-8E32-E97C812C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F8C9-B3CC-48F4-AF5C-02A8A842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8C4F-E984-4B2F-8FBE-681F5D3C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6DE1-F25B-4976-9571-FE6BB77D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06A0-2D32-490F-9DD0-CAEF6824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7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1049-E817-4B24-A304-B01E8A18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F16F-55C1-4AEA-82FC-BEB109F98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430D9-15C9-4824-BBC2-0B85A8D0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9551-0E82-4C76-A915-4220559C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1684A-09A7-4727-A251-05BC2947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9D9C7-B89A-41D3-AB57-4D7EE65C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5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E283-9CF6-4BD8-867F-60F9B2E9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8D08-28CA-4FFF-B2C3-CBCECDA5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BB889-586B-4C4A-9350-51FA3871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4F48E-9CAE-414D-A30B-605E9B0A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AB6E6-3DFE-4C47-98ED-9EC1687F2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51C93-B04C-4FD8-BFCE-CCF03C86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1A24B-A735-498A-B391-F5360BCE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2CA5B-8742-44F8-8E0F-618945BF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9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C17E-A3E7-4E8A-B87D-6227CF79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3A11D-1539-43ED-A454-85BE0CAB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147DF-5580-4FC3-8FE3-4956AC2E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13C68-42DA-4D44-A085-7F9DBC13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2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A4DC4-1E9B-4B2A-826A-6ECD1018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6576B-888C-4A4F-9A48-3F2397AD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87AD-14E8-4EAD-8A90-1CB49B88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394B-B404-4C75-9F21-39727BC1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551B-7D71-4391-8365-70B9D620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CB1F9-DD06-42EB-A20C-B3F10CD25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C81D0-D263-47D4-8645-31DD536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599C8-355E-48E3-ADD0-02076A4B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115D4-87D5-4037-AB2F-7F02CB74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24D8-3B6D-470C-B31F-3637EECD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B1EF7-7A89-4C59-92B1-DD069EB37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B5C76-3128-4F71-83E3-420057D07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7A987-4C3E-46EA-8F38-94FE23A3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E2555-18B3-42C6-9486-C5C12FED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42F0-0C38-4667-90DE-32940E95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0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8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C4F84-1285-40FE-BF4F-4301AA09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9C56C-AE7D-4EA7-99C0-CC8701E74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BEDA-9E9D-402E-8569-8DA5F245F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D0D75-DB21-452E-8C2B-942D13513E0F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CE898-4BA1-40EC-902B-3AFC109B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53D9E-27BE-4716-8224-FEC939A96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dj-vasudevan/capitalbikeshare/blob/main/Model%20with%20no%20VIF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73" y="343676"/>
            <a:ext cx="6402556" cy="3792896"/>
          </a:xfrm>
        </p:spPr>
        <p:txBody>
          <a:bodyPr>
            <a:normAutofit/>
          </a:bodyPr>
          <a:lstStyle/>
          <a:p>
            <a:r>
              <a:rPr lang="en-IN" sz="8000" b="1" i="0" dirty="0">
                <a:solidFill>
                  <a:srgbClr val="202124"/>
                </a:solidFill>
                <a:effectLst/>
                <a:latin typeface="zeitung"/>
              </a:rPr>
              <a:t>CAPITAL BIKESHARE </a:t>
            </a:r>
            <a:r>
              <a:rPr lang="en-IN" sz="5400" b="1" i="0" dirty="0">
                <a:solidFill>
                  <a:srgbClr val="202124"/>
                </a:solidFill>
                <a:effectLst/>
                <a:latin typeface="zeitung"/>
              </a:rPr>
              <a:t>Data Analysis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3" y="5182102"/>
            <a:ext cx="6418586" cy="89191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Vasu Devan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1C72F-A6C3-82EE-31DF-C7EA2F7DFC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r="14445"/>
          <a:stretch/>
        </p:blipFill>
        <p:spPr>
          <a:xfrm>
            <a:off x="6747500" y="0"/>
            <a:ext cx="5331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3EC-E4F7-49B4-EAF7-45555802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>
            <a:noAutofit/>
          </a:bodyPr>
          <a:lstStyle/>
          <a:p>
            <a:r>
              <a:rPr lang="en-IN" sz="3600" b="1" i="0" dirty="0">
                <a:solidFill>
                  <a:srgbClr val="000000"/>
                </a:solidFill>
                <a:effectLst/>
                <a:latin typeface="Helvetica Neue"/>
              </a:rPr>
              <a:t>Bivariate Analysis: Categorical to Numerical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D3936-C276-FAFF-096C-94C7B020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30" y="1459523"/>
            <a:ext cx="3695700" cy="2524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60B0A-6BC7-9683-A96C-83A844C1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830" y="4136414"/>
            <a:ext cx="3695700" cy="252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66754D-F479-2789-00D0-A61E72B84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022" y="1459523"/>
            <a:ext cx="3686175" cy="2524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8B875B-3C7A-9326-80FB-6EBA7F675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022" y="4126889"/>
            <a:ext cx="36480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6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EB5F-26C9-A09A-E010-E1B6AAF4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>
            <a:normAutofit/>
          </a:bodyPr>
          <a:lstStyle/>
          <a:p>
            <a:r>
              <a:rPr lang="en-IN" sz="3600" b="1" i="0" dirty="0">
                <a:solidFill>
                  <a:srgbClr val="000000"/>
                </a:solidFill>
                <a:effectLst/>
                <a:latin typeface="Helvetica Neue"/>
              </a:rPr>
              <a:t>Bivariate Analysis : Categorical-Categorical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54BB3-96B0-76D2-8270-39A6CFBD0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419" y="1157517"/>
            <a:ext cx="4739742" cy="1500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0C198-52C2-C09C-E8F1-E291101D6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10" y="2794138"/>
            <a:ext cx="9749502" cy="1857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2B3EEB-13AF-D565-F482-4FCA97EBD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910" y="4776997"/>
            <a:ext cx="9749502" cy="18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B374-CD34-94BD-D889-FE3B5305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Outlier Treatment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EB6A-DD01-B50D-752C-49AD3DE9E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IQR performed Outlier Treatment</a:t>
            </a:r>
          </a:p>
          <a:p>
            <a:r>
              <a:rPr lang="en-US" dirty="0"/>
              <a:t>Keeping Threshold to 2</a:t>
            </a:r>
          </a:p>
          <a:p>
            <a:r>
              <a:rPr lang="en-IN" dirty="0"/>
              <a:t>IQR = q3 – q1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36267-20C8-F438-8A0F-1E1342ADB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2908496"/>
            <a:ext cx="6063249" cy="311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2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725B-94F0-C8EE-5794-8C69752D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05"/>
            <a:ext cx="10515600" cy="974018"/>
          </a:xfrm>
        </p:spPr>
        <p:txBody>
          <a:bodyPr/>
          <a:lstStyle/>
          <a:p>
            <a:r>
              <a:rPr lang="en-US" dirty="0"/>
              <a:t>Dropping Few columns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2266-F8B8-A1DF-E5EA-B10BB9EE6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532BF-74D2-FBAD-111D-EEA226A9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8" y="1410201"/>
            <a:ext cx="10643804" cy="51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96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AED5-ED16-56F6-D4E8-72A249D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D14CE1-A85D-9B46-3F68-E5D3F5BE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4257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8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A689-395F-FCCA-A2AC-BCC56797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Heat Map to Check the Correlation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9FE0F-BD0B-F338-D7FC-CA9D85DF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115" y="1497110"/>
            <a:ext cx="7357770" cy="509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97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5A21-B299-CFC9-FC67-A97071C0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the Null Values with Mode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2E23E-03EA-61A6-0D27-B4BCA0146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459351" cy="49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52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DE51-50F2-261E-F8F4-CC67979A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E841-1AC4-E624-4B45-1FBF1DFD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163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Since Problem is Classification Problem the models would be:</a:t>
            </a:r>
          </a:p>
          <a:p>
            <a:pPr lvl="1"/>
            <a:r>
              <a:rPr lang="en-US" dirty="0"/>
              <a:t>Logistic Regression Model</a:t>
            </a:r>
          </a:p>
          <a:p>
            <a:pPr lvl="1"/>
            <a:r>
              <a:rPr lang="en-US" dirty="0"/>
              <a:t>Random Forest Model</a:t>
            </a:r>
          </a:p>
          <a:p>
            <a:pPr lvl="1"/>
            <a:r>
              <a:rPr lang="en-US" dirty="0"/>
              <a:t>Gradient  Booster  Classifier model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B2694-4A3E-EEC0-2700-FC7E370DADAB}"/>
              </a:ext>
            </a:extLst>
          </p:cNvPr>
          <p:cNvSpPr txBox="1"/>
          <p:nvPr/>
        </p:nvSpPr>
        <p:spPr>
          <a:xfrm>
            <a:off x="838200" y="4017621"/>
            <a:ext cx="911586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</a:t>
            </a:r>
            <a:r>
              <a:rPr lang="en-US" dirty="0"/>
              <a:t> </a:t>
            </a:r>
            <a:r>
              <a:rPr lang="en-US" sz="2800" dirty="0"/>
              <a:t>Evaluation Matrices to find: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Accuracy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F1 Score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29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B477AA3-6317-47A7-B70D-B48182CBB3FC}"/>
              </a:ext>
            </a:extLst>
          </p:cNvPr>
          <p:cNvSpPr/>
          <p:nvPr/>
        </p:nvSpPr>
        <p:spPr>
          <a:xfrm>
            <a:off x="217714" y="1066801"/>
            <a:ext cx="11756572" cy="55371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DABCB33-5928-41A7-BDD2-52560294D148}"/>
              </a:ext>
            </a:extLst>
          </p:cNvPr>
          <p:cNvSpPr/>
          <p:nvPr/>
        </p:nvSpPr>
        <p:spPr>
          <a:xfrm>
            <a:off x="217714" y="1071392"/>
            <a:ext cx="11756571" cy="1072003"/>
          </a:xfrm>
          <a:custGeom>
            <a:avLst/>
            <a:gdLst>
              <a:gd name="connsiteX0" fmla="*/ 711719 w 11579779"/>
              <a:gd name="connsiteY0" fmla="*/ 0 h 700022"/>
              <a:gd name="connsiteX1" fmla="*/ 10868060 w 11579779"/>
              <a:gd name="connsiteY1" fmla="*/ 0 h 700022"/>
              <a:gd name="connsiteX2" fmla="*/ 11566604 w 11579779"/>
              <a:gd name="connsiteY2" fmla="*/ 569330 h 700022"/>
              <a:gd name="connsiteX3" fmla="*/ 11579779 w 11579779"/>
              <a:gd name="connsiteY3" fmla="*/ 700022 h 700022"/>
              <a:gd name="connsiteX4" fmla="*/ 0 w 11579779"/>
              <a:gd name="connsiteY4" fmla="*/ 700022 h 700022"/>
              <a:gd name="connsiteX5" fmla="*/ 13175 w 11579779"/>
              <a:gd name="connsiteY5" fmla="*/ 569330 h 700022"/>
              <a:gd name="connsiteX6" fmla="*/ 711719 w 11579779"/>
              <a:gd name="connsiteY6" fmla="*/ 0 h 700022"/>
              <a:gd name="connsiteX0" fmla="*/ 714456 w 11582516"/>
              <a:gd name="connsiteY0" fmla="*/ 0 h 700022"/>
              <a:gd name="connsiteX1" fmla="*/ 10870797 w 11582516"/>
              <a:gd name="connsiteY1" fmla="*/ 0 h 700022"/>
              <a:gd name="connsiteX2" fmla="*/ 11569341 w 11582516"/>
              <a:gd name="connsiteY2" fmla="*/ 569330 h 700022"/>
              <a:gd name="connsiteX3" fmla="*/ 11582516 w 11582516"/>
              <a:gd name="connsiteY3" fmla="*/ 700022 h 700022"/>
              <a:gd name="connsiteX4" fmla="*/ 2737 w 11582516"/>
              <a:gd name="connsiteY4" fmla="*/ 700022 h 700022"/>
              <a:gd name="connsiteX5" fmla="*/ 15912 w 11582516"/>
              <a:gd name="connsiteY5" fmla="*/ 569330 h 700022"/>
              <a:gd name="connsiteX6" fmla="*/ 714456 w 11582516"/>
              <a:gd name="connsiteY6" fmla="*/ 0 h 700022"/>
              <a:gd name="connsiteX0" fmla="*/ 714456 w 11588917"/>
              <a:gd name="connsiteY0" fmla="*/ 0 h 700022"/>
              <a:gd name="connsiteX1" fmla="*/ 10870797 w 11588917"/>
              <a:gd name="connsiteY1" fmla="*/ 0 h 700022"/>
              <a:gd name="connsiteX2" fmla="*/ 11569341 w 11588917"/>
              <a:gd name="connsiteY2" fmla="*/ 569330 h 700022"/>
              <a:gd name="connsiteX3" fmla="*/ 11582516 w 11588917"/>
              <a:gd name="connsiteY3" fmla="*/ 700022 h 700022"/>
              <a:gd name="connsiteX4" fmla="*/ 2737 w 11588917"/>
              <a:gd name="connsiteY4" fmla="*/ 700022 h 700022"/>
              <a:gd name="connsiteX5" fmla="*/ 15912 w 11588917"/>
              <a:gd name="connsiteY5" fmla="*/ 569330 h 700022"/>
              <a:gd name="connsiteX6" fmla="*/ 714456 w 11588917"/>
              <a:gd name="connsiteY6" fmla="*/ 0 h 70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8917" h="700022">
                <a:moveTo>
                  <a:pt x="714456" y="0"/>
                </a:moveTo>
                <a:lnTo>
                  <a:pt x="10870797" y="0"/>
                </a:lnTo>
                <a:cubicBezTo>
                  <a:pt x="11215369" y="0"/>
                  <a:pt x="11691539" y="310759"/>
                  <a:pt x="11569341" y="569330"/>
                </a:cubicBezTo>
                <a:lnTo>
                  <a:pt x="11582516" y="700022"/>
                </a:lnTo>
                <a:lnTo>
                  <a:pt x="2737" y="700022"/>
                </a:lnTo>
                <a:lnTo>
                  <a:pt x="15912" y="569330"/>
                </a:lnTo>
                <a:cubicBezTo>
                  <a:pt x="-91772" y="225459"/>
                  <a:pt x="369885" y="0"/>
                  <a:pt x="71445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Flowchart: Delay 37">
            <a:extLst>
              <a:ext uri="{FF2B5EF4-FFF2-40B4-BE49-F238E27FC236}">
                <a16:creationId xmlns:a16="http://schemas.microsoft.com/office/drawing/2014/main" id="{B56F4CF2-5969-4A64-83A7-29691BAF1A78}"/>
              </a:ext>
            </a:extLst>
          </p:cNvPr>
          <p:cNvSpPr/>
          <p:nvPr/>
        </p:nvSpPr>
        <p:spPr>
          <a:xfrm rot="16200000" flipV="1">
            <a:off x="3489257" y="1080744"/>
            <a:ext cx="360000" cy="360000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Delay 38">
            <a:extLst>
              <a:ext uri="{FF2B5EF4-FFF2-40B4-BE49-F238E27FC236}">
                <a16:creationId xmlns:a16="http://schemas.microsoft.com/office/drawing/2014/main" id="{4FDAAAF7-874E-4EF3-A0EC-B49F38A0228F}"/>
              </a:ext>
            </a:extLst>
          </p:cNvPr>
          <p:cNvSpPr/>
          <p:nvPr/>
        </p:nvSpPr>
        <p:spPr>
          <a:xfrm rot="16200000" flipV="1">
            <a:off x="4929257" y="1080744"/>
            <a:ext cx="360000" cy="360000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71E5209-FD0E-4A1F-A00A-5C35A55C6D4E}"/>
              </a:ext>
            </a:extLst>
          </p:cNvPr>
          <p:cNvSpPr/>
          <p:nvPr/>
        </p:nvSpPr>
        <p:spPr>
          <a:xfrm>
            <a:off x="3309257" y="1260743"/>
            <a:ext cx="2160000" cy="514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Delay 36">
            <a:extLst>
              <a:ext uri="{FF2B5EF4-FFF2-40B4-BE49-F238E27FC236}">
                <a16:creationId xmlns:a16="http://schemas.microsoft.com/office/drawing/2014/main" id="{87224048-7912-4790-B73B-4510E2577709}"/>
              </a:ext>
            </a:extLst>
          </p:cNvPr>
          <p:cNvSpPr/>
          <p:nvPr/>
        </p:nvSpPr>
        <p:spPr>
          <a:xfrm rot="5400000">
            <a:off x="3759257" y="976802"/>
            <a:ext cx="1260000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15460AE1-5D7C-4C99-929C-FD0FBCA862FF}"/>
              </a:ext>
            </a:extLst>
          </p:cNvPr>
          <p:cNvSpPr/>
          <p:nvPr/>
        </p:nvSpPr>
        <p:spPr>
          <a:xfrm rot="16200000" flipV="1">
            <a:off x="6549257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Delay 51">
            <a:extLst>
              <a:ext uri="{FF2B5EF4-FFF2-40B4-BE49-F238E27FC236}">
                <a16:creationId xmlns:a16="http://schemas.microsoft.com/office/drawing/2014/main" id="{C54B3588-1472-4CAA-B081-FDF9912E4A0C}"/>
              </a:ext>
            </a:extLst>
          </p:cNvPr>
          <p:cNvSpPr/>
          <p:nvPr/>
        </p:nvSpPr>
        <p:spPr>
          <a:xfrm rot="16200000" flipV="1">
            <a:off x="7989257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823314-CEE8-4CE9-AFEA-053AAF4F65F9}"/>
              </a:ext>
            </a:extLst>
          </p:cNvPr>
          <p:cNvSpPr/>
          <p:nvPr/>
        </p:nvSpPr>
        <p:spPr>
          <a:xfrm>
            <a:off x="6369257" y="1260743"/>
            <a:ext cx="2160000" cy="514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36">
            <a:extLst>
              <a:ext uri="{FF2B5EF4-FFF2-40B4-BE49-F238E27FC236}">
                <a16:creationId xmlns:a16="http://schemas.microsoft.com/office/drawing/2014/main" id="{346DC4E2-2DBB-43B8-BAF6-1B322D34F3F7}"/>
              </a:ext>
            </a:extLst>
          </p:cNvPr>
          <p:cNvSpPr/>
          <p:nvPr/>
        </p:nvSpPr>
        <p:spPr>
          <a:xfrm rot="5400000">
            <a:off x="6819257" y="976802"/>
            <a:ext cx="1260000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Delay 54">
            <a:extLst>
              <a:ext uri="{FF2B5EF4-FFF2-40B4-BE49-F238E27FC236}">
                <a16:creationId xmlns:a16="http://schemas.microsoft.com/office/drawing/2014/main" id="{000EE7C4-73EC-4A64-880D-F31D144F756D}"/>
              </a:ext>
            </a:extLst>
          </p:cNvPr>
          <p:cNvSpPr/>
          <p:nvPr/>
        </p:nvSpPr>
        <p:spPr>
          <a:xfrm rot="16200000" flipV="1">
            <a:off x="9464686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6221BD17-5FDC-4FFA-B8DF-DFECAAD74225}"/>
              </a:ext>
            </a:extLst>
          </p:cNvPr>
          <p:cNvSpPr/>
          <p:nvPr/>
        </p:nvSpPr>
        <p:spPr>
          <a:xfrm rot="16200000" flipV="1">
            <a:off x="10904686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B5E4DD-29A4-4B73-A6DC-7BF163D6AB7A}"/>
              </a:ext>
            </a:extLst>
          </p:cNvPr>
          <p:cNvSpPr/>
          <p:nvPr/>
        </p:nvSpPr>
        <p:spPr>
          <a:xfrm>
            <a:off x="9284686" y="1260743"/>
            <a:ext cx="2160000" cy="514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Delay 36">
            <a:extLst>
              <a:ext uri="{FF2B5EF4-FFF2-40B4-BE49-F238E27FC236}">
                <a16:creationId xmlns:a16="http://schemas.microsoft.com/office/drawing/2014/main" id="{B91FCC68-B204-4D05-A9B9-2A0E27D1369D}"/>
              </a:ext>
            </a:extLst>
          </p:cNvPr>
          <p:cNvSpPr/>
          <p:nvPr/>
        </p:nvSpPr>
        <p:spPr>
          <a:xfrm rot="5400000">
            <a:off x="9734686" y="976802"/>
            <a:ext cx="1260000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3" name="Table 63">
            <a:extLst>
              <a:ext uri="{FF2B5EF4-FFF2-40B4-BE49-F238E27FC236}">
                <a16:creationId xmlns:a16="http://schemas.microsoft.com/office/drawing/2014/main" id="{B0E5858E-207F-47F6-B006-3F89AC9B2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24369"/>
              </p:ext>
            </p:extLst>
          </p:nvPr>
        </p:nvGraphicFramePr>
        <p:xfrm>
          <a:off x="3309256" y="2506800"/>
          <a:ext cx="2157144" cy="34888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142823">
                  <a:extLst>
                    <a:ext uri="{9D8B030D-6E8A-4147-A177-3AD203B41FA5}">
                      <a16:colId xmlns:a16="http://schemas.microsoft.com/office/drawing/2014/main" val="2757866562"/>
                    </a:ext>
                  </a:extLst>
                </a:gridCol>
                <a:gridCol w="1014321">
                  <a:extLst>
                    <a:ext uri="{9D8B030D-6E8A-4147-A177-3AD203B41FA5}">
                      <a16:colId xmlns:a16="http://schemas.microsoft.com/office/drawing/2014/main" val="3070057992"/>
                    </a:ext>
                  </a:extLst>
                </a:gridCol>
              </a:tblGrid>
              <a:tr h="697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Training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Testing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7067211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64%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64%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65338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66%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66%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98722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63%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63%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1247443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72%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72%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115285"/>
                  </a:ext>
                </a:extLst>
              </a:tr>
            </a:tbl>
          </a:graphicData>
        </a:graphic>
      </p:graphicFrame>
      <p:graphicFrame>
        <p:nvGraphicFramePr>
          <p:cNvPr id="69" name="Table 69">
            <a:extLst>
              <a:ext uri="{FF2B5EF4-FFF2-40B4-BE49-F238E27FC236}">
                <a16:creationId xmlns:a16="http://schemas.microsoft.com/office/drawing/2014/main" id="{3F53E8F6-FA9F-4A1C-8ECA-19E4D32F9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48291"/>
              </p:ext>
            </p:extLst>
          </p:nvPr>
        </p:nvGraphicFramePr>
        <p:xfrm>
          <a:off x="373116" y="3264246"/>
          <a:ext cx="2883535" cy="2609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3535">
                  <a:extLst>
                    <a:ext uri="{9D8B030D-6E8A-4147-A177-3AD203B41FA5}">
                      <a16:colId xmlns:a16="http://schemas.microsoft.com/office/drawing/2014/main" val="1825802308"/>
                    </a:ext>
                  </a:extLst>
                </a:gridCol>
              </a:tblGrid>
              <a:tr h="693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36603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GB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27655"/>
                  </a:ext>
                </a:extLst>
              </a:tr>
              <a:tr h="7518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True Positive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83271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dirty="0"/>
                        <a:t>Performance(F1)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38324"/>
                  </a:ext>
                </a:extLst>
              </a:tr>
            </a:tbl>
          </a:graphicData>
        </a:graphic>
      </p:graphicFrame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D06270A-BDFB-4A96-933D-FFA1276EC163}"/>
              </a:ext>
            </a:extLst>
          </p:cNvPr>
          <p:cNvSpPr/>
          <p:nvPr/>
        </p:nvSpPr>
        <p:spPr>
          <a:xfrm>
            <a:off x="3316773" y="6088861"/>
            <a:ext cx="2156242" cy="341370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0276C07-8046-4D1B-A324-F0F113683778}"/>
              </a:ext>
            </a:extLst>
          </p:cNvPr>
          <p:cNvSpPr/>
          <p:nvPr/>
        </p:nvSpPr>
        <p:spPr>
          <a:xfrm>
            <a:off x="6373015" y="6084855"/>
            <a:ext cx="2156242" cy="341370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2FCBA28-CA76-4072-8A27-E37CC369A9E9}"/>
              </a:ext>
            </a:extLst>
          </p:cNvPr>
          <p:cNvSpPr/>
          <p:nvPr/>
        </p:nvSpPr>
        <p:spPr>
          <a:xfrm>
            <a:off x="9300102" y="6095598"/>
            <a:ext cx="2156242" cy="341370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571BE0-56BF-4146-9ACC-ADB6567F8E92}"/>
              </a:ext>
            </a:extLst>
          </p:cNvPr>
          <p:cNvSpPr txBox="1"/>
          <p:nvPr/>
        </p:nvSpPr>
        <p:spPr>
          <a:xfrm>
            <a:off x="3728857" y="1368050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Logistic Regression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0FFD1E-BFE8-41F3-820E-AC49A6CC6C29}"/>
              </a:ext>
            </a:extLst>
          </p:cNvPr>
          <p:cNvSpPr txBox="1"/>
          <p:nvPr/>
        </p:nvSpPr>
        <p:spPr>
          <a:xfrm>
            <a:off x="6961627" y="1366047"/>
            <a:ext cx="1038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Random</a:t>
            </a:r>
          </a:p>
          <a:p>
            <a:r>
              <a:rPr lang="en-GB" b="1" dirty="0">
                <a:solidFill>
                  <a:schemeClr val="bg1"/>
                </a:solidFill>
              </a:rPr>
              <a:t>Forest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617F79-1437-470A-A3E1-AF89CD6F911F}"/>
              </a:ext>
            </a:extLst>
          </p:cNvPr>
          <p:cNvSpPr txBox="1"/>
          <p:nvPr/>
        </p:nvSpPr>
        <p:spPr>
          <a:xfrm>
            <a:off x="9826884" y="1366046"/>
            <a:ext cx="155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Gradient</a:t>
            </a:r>
          </a:p>
          <a:p>
            <a:r>
              <a:rPr lang="en-IN" dirty="0"/>
              <a:t>Boosting</a:t>
            </a:r>
          </a:p>
        </p:txBody>
      </p:sp>
      <p:graphicFrame>
        <p:nvGraphicFramePr>
          <p:cNvPr id="82" name="Table 63">
            <a:extLst>
              <a:ext uri="{FF2B5EF4-FFF2-40B4-BE49-F238E27FC236}">
                <a16:creationId xmlns:a16="http://schemas.microsoft.com/office/drawing/2014/main" id="{99B5B751-5025-4682-A0E3-C557EB7CF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47790"/>
              </p:ext>
            </p:extLst>
          </p:nvPr>
        </p:nvGraphicFramePr>
        <p:xfrm>
          <a:off x="6390157" y="2516153"/>
          <a:ext cx="2157144" cy="34888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78572">
                  <a:extLst>
                    <a:ext uri="{9D8B030D-6E8A-4147-A177-3AD203B41FA5}">
                      <a16:colId xmlns:a16="http://schemas.microsoft.com/office/drawing/2014/main" val="2757866562"/>
                    </a:ext>
                  </a:extLst>
                </a:gridCol>
                <a:gridCol w="1078572">
                  <a:extLst>
                    <a:ext uri="{9D8B030D-6E8A-4147-A177-3AD203B41FA5}">
                      <a16:colId xmlns:a16="http://schemas.microsoft.com/office/drawing/2014/main" val="3070057992"/>
                    </a:ext>
                  </a:extLst>
                </a:gridCol>
              </a:tblGrid>
              <a:tr h="697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Training</a:t>
                      </a:r>
                    </a:p>
                  </a:txBody>
                  <a:tcPr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Testing</a:t>
                      </a:r>
                    </a:p>
                  </a:txBody>
                  <a:tcPr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067211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</a:rPr>
                        <a:t>83%</a:t>
                      </a:r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</a:rPr>
                        <a:t>72%</a:t>
                      </a:r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65338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</a:rPr>
                        <a:t>85%</a:t>
                      </a:r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</a:rPr>
                        <a:t>73%</a:t>
                      </a:r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98722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</a:rPr>
                        <a:t>82%</a:t>
                      </a:r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</a:rPr>
                        <a:t>71%</a:t>
                      </a:r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247443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</a:rPr>
                        <a:t>86%</a:t>
                      </a:r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</a:rPr>
                        <a:t>76%</a:t>
                      </a:r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115285"/>
                  </a:ext>
                </a:extLst>
              </a:tr>
            </a:tbl>
          </a:graphicData>
        </a:graphic>
      </p:graphicFrame>
      <p:graphicFrame>
        <p:nvGraphicFramePr>
          <p:cNvPr id="83" name="Table 63">
            <a:extLst>
              <a:ext uri="{FF2B5EF4-FFF2-40B4-BE49-F238E27FC236}">
                <a16:creationId xmlns:a16="http://schemas.microsoft.com/office/drawing/2014/main" id="{837B38E0-C488-4533-8B68-725414EF3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99828"/>
              </p:ext>
            </p:extLst>
          </p:nvPr>
        </p:nvGraphicFramePr>
        <p:xfrm>
          <a:off x="9293371" y="2511980"/>
          <a:ext cx="2157144" cy="34888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78572">
                  <a:extLst>
                    <a:ext uri="{9D8B030D-6E8A-4147-A177-3AD203B41FA5}">
                      <a16:colId xmlns:a16="http://schemas.microsoft.com/office/drawing/2014/main" val="2757866562"/>
                    </a:ext>
                  </a:extLst>
                </a:gridCol>
                <a:gridCol w="1078572">
                  <a:extLst>
                    <a:ext uri="{9D8B030D-6E8A-4147-A177-3AD203B41FA5}">
                      <a16:colId xmlns:a16="http://schemas.microsoft.com/office/drawing/2014/main" val="3070057992"/>
                    </a:ext>
                  </a:extLst>
                </a:gridCol>
              </a:tblGrid>
              <a:tr h="697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Training</a:t>
                      </a:r>
                    </a:p>
                  </a:txBody>
                  <a:tcPr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Testing</a:t>
                      </a:r>
                    </a:p>
                  </a:txBody>
                  <a:tcPr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067211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>
                          <a:solidFill>
                            <a:srgbClr val="CC0099"/>
                          </a:solidFill>
                        </a:rPr>
                        <a:t>69%</a:t>
                      </a:r>
                    </a:p>
                  </a:txBody>
                  <a:tcP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CC0099"/>
                          </a:solidFill>
                        </a:rPr>
                        <a:t>69%</a:t>
                      </a:r>
                    </a:p>
                  </a:txBody>
                  <a:tcP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65338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CC0099"/>
                          </a:solidFill>
                        </a:rPr>
                        <a:t>71%</a:t>
                      </a:r>
                    </a:p>
                  </a:txBody>
                  <a:tcP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CC0099"/>
                          </a:solidFill>
                        </a:rPr>
                        <a:t>71%</a:t>
                      </a:r>
                    </a:p>
                  </a:txBody>
                  <a:tcP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98722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CC0099"/>
                          </a:solidFill>
                        </a:rPr>
                        <a:t>68%</a:t>
                      </a:r>
                    </a:p>
                  </a:txBody>
                  <a:tcP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CC0099"/>
                          </a:solidFill>
                        </a:rPr>
                        <a:t>68%</a:t>
                      </a:r>
                    </a:p>
                  </a:txBody>
                  <a:tcP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247443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CC0099"/>
                          </a:solidFill>
                        </a:rPr>
                        <a:t>75%</a:t>
                      </a:r>
                    </a:p>
                  </a:txBody>
                  <a:tcP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CC0099"/>
                          </a:solidFill>
                        </a:rPr>
                        <a:t>75%</a:t>
                      </a:r>
                    </a:p>
                  </a:txBody>
                  <a:tcP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115285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FB5AEFA2-C7EE-4A3B-919F-9FAD04BDFCFD}"/>
              </a:ext>
            </a:extLst>
          </p:cNvPr>
          <p:cNvSpPr txBox="1"/>
          <p:nvPr/>
        </p:nvSpPr>
        <p:spPr>
          <a:xfrm>
            <a:off x="4234982" y="31600"/>
            <a:ext cx="5348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MODELS COMPARISION</a:t>
            </a:r>
          </a:p>
        </p:txBody>
      </p:sp>
    </p:spTree>
    <p:extLst>
      <p:ext uri="{BB962C8B-B14F-4D97-AF65-F5344CB8AC3E}">
        <p14:creationId xmlns:p14="http://schemas.microsoft.com/office/powerpoint/2010/main" val="342497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3" grpId="0" animBg="1"/>
      <p:bldP spid="57" grpId="0" animBg="1"/>
      <p:bldP spid="73" grpId="0" animBg="1"/>
      <p:bldP spid="74" grpId="0" animBg="1"/>
      <p:bldP spid="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893950F6-59AE-495D-9026-D762397206F7}"/>
              </a:ext>
            </a:extLst>
          </p:cNvPr>
          <p:cNvSpPr/>
          <p:nvPr/>
        </p:nvSpPr>
        <p:spPr>
          <a:xfrm>
            <a:off x="332684" y="5399430"/>
            <a:ext cx="3233517" cy="102448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19BAE8-120A-47FB-85BC-08298758A89D}"/>
              </a:ext>
            </a:extLst>
          </p:cNvPr>
          <p:cNvSpPr txBox="1"/>
          <p:nvPr/>
        </p:nvSpPr>
        <p:spPr>
          <a:xfrm>
            <a:off x="3844618" y="467557"/>
            <a:ext cx="452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Recommendation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EACE71-7B29-5C9A-5F81-DFA6B58D2408}"/>
              </a:ext>
            </a:extLst>
          </p:cNvPr>
          <p:cNvGrpSpPr/>
          <p:nvPr/>
        </p:nvGrpSpPr>
        <p:grpSpPr>
          <a:xfrm>
            <a:off x="9086964" y="0"/>
            <a:ext cx="1527600" cy="3736689"/>
            <a:chOff x="10087855" y="74390"/>
            <a:chExt cx="1527600" cy="37366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404C88-528F-D8E4-6588-F4087B7243B3}"/>
                </a:ext>
              </a:extLst>
            </p:cNvPr>
            <p:cNvGrpSpPr/>
            <p:nvPr/>
          </p:nvGrpSpPr>
          <p:grpSpPr>
            <a:xfrm>
              <a:off x="10087855" y="74390"/>
              <a:ext cx="1527600" cy="3736689"/>
              <a:chOff x="3771450" y="-4542"/>
              <a:chExt cx="1527600" cy="3736689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4A13A52-DF7F-4853-BBB7-05F205959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58350" y="-4542"/>
                <a:ext cx="10644" cy="1207923"/>
              </a:xfrm>
              <a:prstGeom prst="line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409AFE6-B7DF-4221-AAA5-F18FC564683F}"/>
                  </a:ext>
                </a:extLst>
              </p:cNvPr>
              <p:cNvSpPr/>
              <p:nvPr/>
            </p:nvSpPr>
            <p:spPr>
              <a:xfrm>
                <a:off x="3785237" y="2610794"/>
                <a:ext cx="1487428" cy="55221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ight Triangle 1">
                <a:extLst>
                  <a:ext uri="{FF2B5EF4-FFF2-40B4-BE49-F238E27FC236}">
                    <a16:creationId xmlns:a16="http://schemas.microsoft.com/office/drawing/2014/main" id="{08241394-CDAA-4386-A655-2D3E33632ABD}"/>
                  </a:ext>
                </a:extLst>
              </p:cNvPr>
              <p:cNvSpPr/>
              <p:nvPr/>
            </p:nvSpPr>
            <p:spPr>
              <a:xfrm>
                <a:off x="4448437" y="1167056"/>
                <a:ext cx="850613" cy="1739547"/>
              </a:xfrm>
              <a:custGeom>
                <a:avLst/>
                <a:gdLst>
                  <a:gd name="connsiteX0" fmla="*/ 0 w 1395663"/>
                  <a:gd name="connsiteY0" fmla="*/ 2823411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0 w 1395663"/>
                  <a:gd name="connsiteY3" fmla="*/ 2823411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262 w 1399933"/>
                  <a:gd name="connsiteY0" fmla="*/ 2758240 h 2823411"/>
                  <a:gd name="connsiteX1" fmla="*/ 4270 w 1399933"/>
                  <a:gd name="connsiteY1" fmla="*/ 0 h 2823411"/>
                  <a:gd name="connsiteX2" fmla="*/ 1399933 w 1399933"/>
                  <a:gd name="connsiteY2" fmla="*/ 2823411 h 2823411"/>
                  <a:gd name="connsiteX3" fmla="*/ 1262 w 1399933"/>
                  <a:gd name="connsiteY3" fmla="*/ 2758240 h 282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9933" h="2823411">
                    <a:moveTo>
                      <a:pt x="1262" y="2758240"/>
                    </a:moveTo>
                    <a:cubicBezTo>
                      <a:pt x="-4085" y="1870577"/>
                      <a:pt x="9617" y="887663"/>
                      <a:pt x="4270" y="0"/>
                    </a:cubicBezTo>
                    <a:lnTo>
                      <a:pt x="1399933" y="2823411"/>
                    </a:lnTo>
                    <a:cubicBezTo>
                      <a:pt x="940059" y="2769937"/>
                      <a:pt x="541346" y="2635251"/>
                      <a:pt x="1262" y="2758240"/>
                    </a:cubicBezTo>
                    <a:close/>
                  </a:path>
                </a:pathLst>
              </a:custGeom>
              <a:solidFill>
                <a:srgbClr val="CC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" name="Right Triangle 1">
                <a:extLst>
                  <a:ext uri="{FF2B5EF4-FFF2-40B4-BE49-F238E27FC236}">
                    <a16:creationId xmlns:a16="http://schemas.microsoft.com/office/drawing/2014/main" id="{F5B1F6C1-B2A2-4C17-A129-4C8709834F81}"/>
                  </a:ext>
                </a:extLst>
              </p:cNvPr>
              <p:cNvSpPr/>
              <p:nvPr/>
            </p:nvSpPr>
            <p:spPr>
              <a:xfrm>
                <a:off x="4393347" y="1287120"/>
                <a:ext cx="537154" cy="1386773"/>
              </a:xfrm>
              <a:custGeom>
                <a:avLst/>
                <a:gdLst>
                  <a:gd name="connsiteX0" fmla="*/ 0 w 1395663"/>
                  <a:gd name="connsiteY0" fmla="*/ 2823411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0 w 1395663"/>
                  <a:gd name="connsiteY3" fmla="*/ 2823411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262 w 1399933"/>
                  <a:gd name="connsiteY0" fmla="*/ 2758240 h 2823411"/>
                  <a:gd name="connsiteX1" fmla="*/ 4270 w 1399933"/>
                  <a:gd name="connsiteY1" fmla="*/ 0 h 2823411"/>
                  <a:gd name="connsiteX2" fmla="*/ 1399933 w 1399933"/>
                  <a:gd name="connsiteY2" fmla="*/ 2823411 h 2823411"/>
                  <a:gd name="connsiteX3" fmla="*/ 1262 w 1399933"/>
                  <a:gd name="connsiteY3" fmla="*/ 2758240 h 2823411"/>
                  <a:gd name="connsiteX0" fmla="*/ 501893 w 1900564"/>
                  <a:gd name="connsiteY0" fmla="*/ 3010179 h 3075350"/>
                  <a:gd name="connsiteX1" fmla="*/ 0 w 1900564"/>
                  <a:gd name="connsiteY1" fmla="*/ 0 h 3075350"/>
                  <a:gd name="connsiteX2" fmla="*/ 1900564 w 1900564"/>
                  <a:gd name="connsiteY2" fmla="*/ 3075350 h 3075350"/>
                  <a:gd name="connsiteX3" fmla="*/ 501893 w 1900564"/>
                  <a:gd name="connsiteY3" fmla="*/ 3010179 h 3075350"/>
                  <a:gd name="connsiteX0" fmla="*/ 616643 w 2015314"/>
                  <a:gd name="connsiteY0" fmla="*/ 3073164 h 3138335"/>
                  <a:gd name="connsiteX1" fmla="*/ 0 w 2015314"/>
                  <a:gd name="connsiteY1" fmla="*/ 0 h 3138335"/>
                  <a:gd name="connsiteX2" fmla="*/ 2015314 w 2015314"/>
                  <a:gd name="connsiteY2" fmla="*/ 3138335 h 3138335"/>
                  <a:gd name="connsiteX3" fmla="*/ 616643 w 2015314"/>
                  <a:gd name="connsiteY3" fmla="*/ 3073164 h 3138335"/>
                  <a:gd name="connsiteX0" fmla="*/ 570743 w 1969414"/>
                  <a:gd name="connsiteY0" fmla="*/ 3592787 h 3657958"/>
                  <a:gd name="connsiteX1" fmla="*/ 0 w 1969414"/>
                  <a:gd name="connsiteY1" fmla="*/ 0 h 3657958"/>
                  <a:gd name="connsiteX2" fmla="*/ 1969414 w 1969414"/>
                  <a:gd name="connsiteY2" fmla="*/ 3657958 h 3657958"/>
                  <a:gd name="connsiteX3" fmla="*/ 570743 w 1969414"/>
                  <a:gd name="connsiteY3" fmla="*/ 3592787 h 3657958"/>
                  <a:gd name="connsiteX0" fmla="*/ 731393 w 2130064"/>
                  <a:gd name="connsiteY0" fmla="*/ 3655772 h 3720943"/>
                  <a:gd name="connsiteX1" fmla="*/ 0 w 2130064"/>
                  <a:gd name="connsiteY1" fmla="*/ 0 h 3720943"/>
                  <a:gd name="connsiteX2" fmla="*/ 2130064 w 2130064"/>
                  <a:gd name="connsiteY2" fmla="*/ 3720943 h 3720943"/>
                  <a:gd name="connsiteX3" fmla="*/ 731393 w 2130064"/>
                  <a:gd name="connsiteY3" fmla="*/ 3655772 h 3720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0064" h="3720943">
                    <a:moveTo>
                      <a:pt x="731393" y="3655772"/>
                    </a:moveTo>
                    <a:cubicBezTo>
                      <a:pt x="726046" y="2768109"/>
                      <a:pt x="5347" y="887663"/>
                      <a:pt x="0" y="0"/>
                    </a:cubicBezTo>
                    <a:lnTo>
                      <a:pt x="2130064" y="3720943"/>
                    </a:lnTo>
                    <a:cubicBezTo>
                      <a:pt x="1670190" y="3667469"/>
                      <a:pt x="1271477" y="3532783"/>
                      <a:pt x="731393" y="365577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ight Triangle 1">
                <a:extLst>
                  <a:ext uri="{FF2B5EF4-FFF2-40B4-BE49-F238E27FC236}">
                    <a16:creationId xmlns:a16="http://schemas.microsoft.com/office/drawing/2014/main" id="{FDB00689-EDF4-493F-BC69-A5AA44095A38}"/>
                  </a:ext>
                </a:extLst>
              </p:cNvPr>
              <p:cNvSpPr/>
              <p:nvPr/>
            </p:nvSpPr>
            <p:spPr>
              <a:xfrm flipH="1">
                <a:off x="3771450" y="1167056"/>
                <a:ext cx="907720" cy="1733679"/>
              </a:xfrm>
              <a:custGeom>
                <a:avLst/>
                <a:gdLst>
                  <a:gd name="connsiteX0" fmla="*/ 0 w 1395663"/>
                  <a:gd name="connsiteY0" fmla="*/ 2823411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0 w 1395663"/>
                  <a:gd name="connsiteY3" fmla="*/ 2823411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262 w 1399933"/>
                  <a:gd name="connsiteY0" fmla="*/ 2758240 h 2823411"/>
                  <a:gd name="connsiteX1" fmla="*/ 4270 w 1399933"/>
                  <a:gd name="connsiteY1" fmla="*/ 0 h 2823411"/>
                  <a:gd name="connsiteX2" fmla="*/ 1399933 w 1399933"/>
                  <a:gd name="connsiteY2" fmla="*/ 2823411 h 2823411"/>
                  <a:gd name="connsiteX3" fmla="*/ 1262 w 1399933"/>
                  <a:gd name="connsiteY3" fmla="*/ 2758240 h 2823411"/>
                  <a:gd name="connsiteX0" fmla="*/ 103 w 1589274"/>
                  <a:gd name="connsiteY0" fmla="*/ 2348665 h 2823411"/>
                  <a:gd name="connsiteX1" fmla="*/ 193611 w 1589274"/>
                  <a:gd name="connsiteY1" fmla="*/ 0 h 2823411"/>
                  <a:gd name="connsiteX2" fmla="*/ 1589274 w 1589274"/>
                  <a:gd name="connsiteY2" fmla="*/ 2823411 h 2823411"/>
                  <a:gd name="connsiteX3" fmla="*/ 103 w 1589274"/>
                  <a:gd name="connsiteY3" fmla="*/ 2348665 h 2823411"/>
                  <a:gd name="connsiteX0" fmla="*/ 103 w 1332099"/>
                  <a:gd name="connsiteY0" fmla="*/ 2348665 h 2813886"/>
                  <a:gd name="connsiteX1" fmla="*/ 193611 w 1332099"/>
                  <a:gd name="connsiteY1" fmla="*/ 0 h 2813886"/>
                  <a:gd name="connsiteX2" fmla="*/ 1332099 w 1332099"/>
                  <a:gd name="connsiteY2" fmla="*/ 2813886 h 2813886"/>
                  <a:gd name="connsiteX3" fmla="*/ 103 w 1332099"/>
                  <a:gd name="connsiteY3" fmla="*/ 2348665 h 2813886"/>
                  <a:gd name="connsiteX0" fmla="*/ 58 w 1493979"/>
                  <a:gd name="connsiteY0" fmla="*/ 2358190 h 2813886"/>
                  <a:gd name="connsiteX1" fmla="*/ 355491 w 1493979"/>
                  <a:gd name="connsiteY1" fmla="*/ 0 h 2813886"/>
                  <a:gd name="connsiteX2" fmla="*/ 1493979 w 1493979"/>
                  <a:gd name="connsiteY2" fmla="*/ 2813886 h 2813886"/>
                  <a:gd name="connsiteX3" fmla="*/ 58 w 1493979"/>
                  <a:gd name="connsiteY3" fmla="*/ 2358190 h 2813886"/>
                  <a:gd name="connsiteX0" fmla="*/ 0 w 1493921"/>
                  <a:gd name="connsiteY0" fmla="*/ 2358190 h 2813886"/>
                  <a:gd name="connsiteX1" fmla="*/ 355433 w 1493921"/>
                  <a:gd name="connsiteY1" fmla="*/ 0 h 2813886"/>
                  <a:gd name="connsiteX2" fmla="*/ 1493921 w 1493921"/>
                  <a:gd name="connsiteY2" fmla="*/ 2813886 h 2813886"/>
                  <a:gd name="connsiteX3" fmla="*/ 0 w 1493921"/>
                  <a:gd name="connsiteY3" fmla="*/ 2358190 h 2813886"/>
                  <a:gd name="connsiteX0" fmla="*/ 0 w 1493921"/>
                  <a:gd name="connsiteY0" fmla="*/ 2358190 h 2813886"/>
                  <a:gd name="connsiteX1" fmla="*/ 355433 w 1493921"/>
                  <a:gd name="connsiteY1" fmla="*/ 0 h 2813886"/>
                  <a:gd name="connsiteX2" fmla="*/ 1493921 w 1493921"/>
                  <a:gd name="connsiteY2" fmla="*/ 2813886 h 2813886"/>
                  <a:gd name="connsiteX3" fmla="*/ 0 w 1493921"/>
                  <a:gd name="connsiteY3" fmla="*/ 2358190 h 2813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3921" h="2813886">
                    <a:moveTo>
                      <a:pt x="0" y="2358190"/>
                    </a:moveTo>
                    <a:cubicBezTo>
                      <a:pt x="175628" y="1508627"/>
                      <a:pt x="360780" y="887663"/>
                      <a:pt x="355433" y="0"/>
                    </a:cubicBezTo>
                    <a:lnTo>
                      <a:pt x="1493921" y="2813886"/>
                    </a:lnTo>
                    <a:cubicBezTo>
                      <a:pt x="1034047" y="2760412"/>
                      <a:pt x="540084" y="2235201"/>
                      <a:pt x="0" y="2358190"/>
                    </a:cubicBezTo>
                    <a:close/>
                  </a:path>
                </a:pathLst>
              </a:custGeom>
              <a:solidFill>
                <a:srgbClr val="CC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E6A66A5-2E06-4444-854C-8E19C894E073}"/>
                  </a:ext>
                </a:extLst>
              </p:cNvPr>
              <p:cNvSpPr/>
              <p:nvPr/>
            </p:nvSpPr>
            <p:spPr>
              <a:xfrm>
                <a:off x="3952353" y="2658286"/>
                <a:ext cx="1006487" cy="10738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0259D93-1513-4B23-A89D-6FAB5DD926DA}"/>
                </a:ext>
              </a:extLst>
            </p:cNvPr>
            <p:cNvSpPr/>
            <p:nvPr/>
          </p:nvSpPr>
          <p:spPr>
            <a:xfrm rot="1932064">
              <a:off x="10253277" y="1249718"/>
              <a:ext cx="530905" cy="1840802"/>
            </a:xfrm>
            <a:custGeom>
              <a:avLst/>
              <a:gdLst>
                <a:gd name="connsiteX0" fmla="*/ 0 w 873760"/>
                <a:gd name="connsiteY0" fmla="*/ 0 h 2987755"/>
                <a:gd name="connsiteX1" fmla="*/ 728898 w 873760"/>
                <a:gd name="connsiteY1" fmla="*/ 951281 h 2987755"/>
                <a:gd name="connsiteX2" fmla="*/ 873760 w 873760"/>
                <a:gd name="connsiteY2" fmla="*/ 1105296 h 2987755"/>
                <a:gd name="connsiteX3" fmla="*/ 838167 w 873760"/>
                <a:gd name="connsiteY3" fmla="*/ 1171395 h 2987755"/>
                <a:gd name="connsiteX4" fmla="*/ 712728 w 873760"/>
                <a:gd name="connsiteY4" fmla="*/ 1853006 h 2987755"/>
                <a:gd name="connsiteX5" fmla="*/ 838166 w 873760"/>
                <a:gd name="connsiteY5" fmla="*/ 2534617 h 2987755"/>
                <a:gd name="connsiteX6" fmla="*/ 857717 w 873760"/>
                <a:gd name="connsiteY6" fmla="*/ 2570924 h 2987755"/>
                <a:gd name="connsiteX7" fmla="*/ 774368 w 873760"/>
                <a:gd name="connsiteY7" fmla="*/ 2706477 h 2987755"/>
                <a:gd name="connsiteX8" fmla="*/ 536128 w 873760"/>
                <a:gd name="connsiteY8" fmla="*/ 2987755 h 2987755"/>
                <a:gd name="connsiteX9" fmla="*/ 0 w 873760"/>
                <a:gd name="connsiteY9" fmla="*/ 0 h 298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3760" h="2987755">
                  <a:moveTo>
                    <a:pt x="0" y="0"/>
                  </a:moveTo>
                  <a:cubicBezTo>
                    <a:pt x="234252" y="376988"/>
                    <a:pt x="473273" y="672177"/>
                    <a:pt x="728898" y="951281"/>
                  </a:cubicBezTo>
                  <a:lnTo>
                    <a:pt x="873760" y="1105296"/>
                  </a:lnTo>
                  <a:lnTo>
                    <a:pt x="838167" y="1171395"/>
                  </a:lnTo>
                  <a:cubicBezTo>
                    <a:pt x="760664" y="1345835"/>
                    <a:pt x="712728" y="1586820"/>
                    <a:pt x="712728" y="1853006"/>
                  </a:cubicBezTo>
                  <a:cubicBezTo>
                    <a:pt x="712728" y="2119192"/>
                    <a:pt x="760664" y="2360178"/>
                    <a:pt x="838166" y="2534617"/>
                  </a:cubicBezTo>
                  <a:lnTo>
                    <a:pt x="857717" y="2570924"/>
                  </a:lnTo>
                  <a:lnTo>
                    <a:pt x="774368" y="2706477"/>
                  </a:lnTo>
                  <a:cubicBezTo>
                    <a:pt x="702541" y="2816515"/>
                    <a:pt x="626289" y="2915177"/>
                    <a:pt x="536128" y="29877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62BE9D-0849-CE6D-D031-E17F353601A7}"/>
              </a:ext>
            </a:extLst>
          </p:cNvPr>
          <p:cNvGrpSpPr/>
          <p:nvPr/>
        </p:nvGrpSpPr>
        <p:grpSpPr>
          <a:xfrm>
            <a:off x="5064913" y="0"/>
            <a:ext cx="1527600" cy="3716482"/>
            <a:chOff x="5045883" y="4963"/>
            <a:chExt cx="1527600" cy="371648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72CEB1-498B-6B6D-C8BA-00A688CE5B77}"/>
                </a:ext>
              </a:extLst>
            </p:cNvPr>
            <p:cNvGrpSpPr/>
            <p:nvPr/>
          </p:nvGrpSpPr>
          <p:grpSpPr>
            <a:xfrm>
              <a:off x="5045883" y="4963"/>
              <a:ext cx="1527600" cy="3716482"/>
              <a:chOff x="9531450" y="-4542"/>
              <a:chExt cx="1527600" cy="3716482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DF31268-57D7-40F3-B3C8-B1F12F89F6DA}"/>
                  </a:ext>
                </a:extLst>
              </p:cNvPr>
              <p:cNvSpPr/>
              <p:nvPr/>
            </p:nvSpPr>
            <p:spPr>
              <a:xfrm>
                <a:off x="9545237" y="2648109"/>
                <a:ext cx="1487428" cy="55221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ight Triangle 1">
                <a:extLst>
                  <a:ext uri="{FF2B5EF4-FFF2-40B4-BE49-F238E27FC236}">
                    <a16:creationId xmlns:a16="http://schemas.microsoft.com/office/drawing/2014/main" id="{F17C8087-8443-4D6E-A8CD-150032F2ED38}"/>
                  </a:ext>
                </a:extLst>
              </p:cNvPr>
              <p:cNvSpPr/>
              <p:nvPr/>
            </p:nvSpPr>
            <p:spPr>
              <a:xfrm>
                <a:off x="10208437" y="1204371"/>
                <a:ext cx="850613" cy="1739547"/>
              </a:xfrm>
              <a:custGeom>
                <a:avLst/>
                <a:gdLst>
                  <a:gd name="connsiteX0" fmla="*/ 0 w 1395663"/>
                  <a:gd name="connsiteY0" fmla="*/ 2823411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0 w 1395663"/>
                  <a:gd name="connsiteY3" fmla="*/ 2823411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262 w 1399933"/>
                  <a:gd name="connsiteY0" fmla="*/ 2758240 h 2823411"/>
                  <a:gd name="connsiteX1" fmla="*/ 4270 w 1399933"/>
                  <a:gd name="connsiteY1" fmla="*/ 0 h 2823411"/>
                  <a:gd name="connsiteX2" fmla="*/ 1399933 w 1399933"/>
                  <a:gd name="connsiteY2" fmla="*/ 2823411 h 2823411"/>
                  <a:gd name="connsiteX3" fmla="*/ 1262 w 1399933"/>
                  <a:gd name="connsiteY3" fmla="*/ 2758240 h 282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9933" h="2823411">
                    <a:moveTo>
                      <a:pt x="1262" y="2758240"/>
                    </a:moveTo>
                    <a:cubicBezTo>
                      <a:pt x="-4085" y="1870577"/>
                      <a:pt x="9617" y="887663"/>
                      <a:pt x="4270" y="0"/>
                    </a:cubicBezTo>
                    <a:lnTo>
                      <a:pt x="1399933" y="2823411"/>
                    </a:lnTo>
                    <a:cubicBezTo>
                      <a:pt x="940059" y="2769937"/>
                      <a:pt x="541346" y="2635251"/>
                      <a:pt x="1262" y="275824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Right Triangle 1">
                <a:extLst>
                  <a:ext uri="{FF2B5EF4-FFF2-40B4-BE49-F238E27FC236}">
                    <a16:creationId xmlns:a16="http://schemas.microsoft.com/office/drawing/2014/main" id="{CFD817BE-712B-4D16-9BA3-C9298467AD80}"/>
                  </a:ext>
                </a:extLst>
              </p:cNvPr>
              <p:cNvSpPr/>
              <p:nvPr/>
            </p:nvSpPr>
            <p:spPr>
              <a:xfrm>
                <a:off x="10153347" y="1324435"/>
                <a:ext cx="537154" cy="1386773"/>
              </a:xfrm>
              <a:custGeom>
                <a:avLst/>
                <a:gdLst>
                  <a:gd name="connsiteX0" fmla="*/ 0 w 1395663"/>
                  <a:gd name="connsiteY0" fmla="*/ 2823411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0 w 1395663"/>
                  <a:gd name="connsiteY3" fmla="*/ 2823411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262 w 1399933"/>
                  <a:gd name="connsiteY0" fmla="*/ 2758240 h 2823411"/>
                  <a:gd name="connsiteX1" fmla="*/ 4270 w 1399933"/>
                  <a:gd name="connsiteY1" fmla="*/ 0 h 2823411"/>
                  <a:gd name="connsiteX2" fmla="*/ 1399933 w 1399933"/>
                  <a:gd name="connsiteY2" fmla="*/ 2823411 h 2823411"/>
                  <a:gd name="connsiteX3" fmla="*/ 1262 w 1399933"/>
                  <a:gd name="connsiteY3" fmla="*/ 2758240 h 2823411"/>
                  <a:gd name="connsiteX0" fmla="*/ 501893 w 1900564"/>
                  <a:gd name="connsiteY0" fmla="*/ 3010179 h 3075350"/>
                  <a:gd name="connsiteX1" fmla="*/ 0 w 1900564"/>
                  <a:gd name="connsiteY1" fmla="*/ 0 h 3075350"/>
                  <a:gd name="connsiteX2" fmla="*/ 1900564 w 1900564"/>
                  <a:gd name="connsiteY2" fmla="*/ 3075350 h 3075350"/>
                  <a:gd name="connsiteX3" fmla="*/ 501893 w 1900564"/>
                  <a:gd name="connsiteY3" fmla="*/ 3010179 h 3075350"/>
                  <a:gd name="connsiteX0" fmla="*/ 616643 w 2015314"/>
                  <a:gd name="connsiteY0" fmla="*/ 3073164 h 3138335"/>
                  <a:gd name="connsiteX1" fmla="*/ 0 w 2015314"/>
                  <a:gd name="connsiteY1" fmla="*/ 0 h 3138335"/>
                  <a:gd name="connsiteX2" fmla="*/ 2015314 w 2015314"/>
                  <a:gd name="connsiteY2" fmla="*/ 3138335 h 3138335"/>
                  <a:gd name="connsiteX3" fmla="*/ 616643 w 2015314"/>
                  <a:gd name="connsiteY3" fmla="*/ 3073164 h 3138335"/>
                  <a:gd name="connsiteX0" fmla="*/ 570743 w 1969414"/>
                  <a:gd name="connsiteY0" fmla="*/ 3592787 h 3657958"/>
                  <a:gd name="connsiteX1" fmla="*/ 0 w 1969414"/>
                  <a:gd name="connsiteY1" fmla="*/ 0 h 3657958"/>
                  <a:gd name="connsiteX2" fmla="*/ 1969414 w 1969414"/>
                  <a:gd name="connsiteY2" fmla="*/ 3657958 h 3657958"/>
                  <a:gd name="connsiteX3" fmla="*/ 570743 w 1969414"/>
                  <a:gd name="connsiteY3" fmla="*/ 3592787 h 3657958"/>
                  <a:gd name="connsiteX0" fmla="*/ 731393 w 2130064"/>
                  <a:gd name="connsiteY0" fmla="*/ 3655772 h 3720943"/>
                  <a:gd name="connsiteX1" fmla="*/ 0 w 2130064"/>
                  <a:gd name="connsiteY1" fmla="*/ 0 h 3720943"/>
                  <a:gd name="connsiteX2" fmla="*/ 2130064 w 2130064"/>
                  <a:gd name="connsiteY2" fmla="*/ 3720943 h 3720943"/>
                  <a:gd name="connsiteX3" fmla="*/ 731393 w 2130064"/>
                  <a:gd name="connsiteY3" fmla="*/ 3655772 h 3720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0064" h="3720943">
                    <a:moveTo>
                      <a:pt x="731393" y="3655772"/>
                    </a:moveTo>
                    <a:cubicBezTo>
                      <a:pt x="726046" y="2768109"/>
                      <a:pt x="5347" y="887663"/>
                      <a:pt x="0" y="0"/>
                    </a:cubicBezTo>
                    <a:lnTo>
                      <a:pt x="2130064" y="3720943"/>
                    </a:lnTo>
                    <a:cubicBezTo>
                      <a:pt x="1670190" y="3667469"/>
                      <a:pt x="1271477" y="3532783"/>
                      <a:pt x="731393" y="365577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ight Triangle 1">
                <a:extLst>
                  <a:ext uri="{FF2B5EF4-FFF2-40B4-BE49-F238E27FC236}">
                    <a16:creationId xmlns:a16="http://schemas.microsoft.com/office/drawing/2014/main" id="{E35B9EC5-31A8-4404-9B5C-6C7971E69434}"/>
                  </a:ext>
                </a:extLst>
              </p:cNvPr>
              <p:cNvSpPr/>
              <p:nvPr/>
            </p:nvSpPr>
            <p:spPr>
              <a:xfrm flipH="1">
                <a:off x="9531450" y="1204371"/>
                <a:ext cx="907720" cy="1733679"/>
              </a:xfrm>
              <a:custGeom>
                <a:avLst/>
                <a:gdLst>
                  <a:gd name="connsiteX0" fmla="*/ 0 w 1395663"/>
                  <a:gd name="connsiteY0" fmla="*/ 2823411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0 w 1395663"/>
                  <a:gd name="connsiteY3" fmla="*/ 2823411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262 w 1399933"/>
                  <a:gd name="connsiteY0" fmla="*/ 2758240 h 2823411"/>
                  <a:gd name="connsiteX1" fmla="*/ 4270 w 1399933"/>
                  <a:gd name="connsiteY1" fmla="*/ 0 h 2823411"/>
                  <a:gd name="connsiteX2" fmla="*/ 1399933 w 1399933"/>
                  <a:gd name="connsiteY2" fmla="*/ 2823411 h 2823411"/>
                  <a:gd name="connsiteX3" fmla="*/ 1262 w 1399933"/>
                  <a:gd name="connsiteY3" fmla="*/ 2758240 h 2823411"/>
                  <a:gd name="connsiteX0" fmla="*/ 103 w 1589274"/>
                  <a:gd name="connsiteY0" fmla="*/ 2348665 h 2823411"/>
                  <a:gd name="connsiteX1" fmla="*/ 193611 w 1589274"/>
                  <a:gd name="connsiteY1" fmla="*/ 0 h 2823411"/>
                  <a:gd name="connsiteX2" fmla="*/ 1589274 w 1589274"/>
                  <a:gd name="connsiteY2" fmla="*/ 2823411 h 2823411"/>
                  <a:gd name="connsiteX3" fmla="*/ 103 w 1589274"/>
                  <a:gd name="connsiteY3" fmla="*/ 2348665 h 2823411"/>
                  <a:gd name="connsiteX0" fmla="*/ 103 w 1332099"/>
                  <a:gd name="connsiteY0" fmla="*/ 2348665 h 2813886"/>
                  <a:gd name="connsiteX1" fmla="*/ 193611 w 1332099"/>
                  <a:gd name="connsiteY1" fmla="*/ 0 h 2813886"/>
                  <a:gd name="connsiteX2" fmla="*/ 1332099 w 1332099"/>
                  <a:gd name="connsiteY2" fmla="*/ 2813886 h 2813886"/>
                  <a:gd name="connsiteX3" fmla="*/ 103 w 1332099"/>
                  <a:gd name="connsiteY3" fmla="*/ 2348665 h 2813886"/>
                  <a:gd name="connsiteX0" fmla="*/ 58 w 1493979"/>
                  <a:gd name="connsiteY0" fmla="*/ 2358190 h 2813886"/>
                  <a:gd name="connsiteX1" fmla="*/ 355491 w 1493979"/>
                  <a:gd name="connsiteY1" fmla="*/ 0 h 2813886"/>
                  <a:gd name="connsiteX2" fmla="*/ 1493979 w 1493979"/>
                  <a:gd name="connsiteY2" fmla="*/ 2813886 h 2813886"/>
                  <a:gd name="connsiteX3" fmla="*/ 58 w 1493979"/>
                  <a:gd name="connsiteY3" fmla="*/ 2358190 h 2813886"/>
                  <a:gd name="connsiteX0" fmla="*/ 0 w 1493921"/>
                  <a:gd name="connsiteY0" fmla="*/ 2358190 h 2813886"/>
                  <a:gd name="connsiteX1" fmla="*/ 355433 w 1493921"/>
                  <a:gd name="connsiteY1" fmla="*/ 0 h 2813886"/>
                  <a:gd name="connsiteX2" fmla="*/ 1493921 w 1493921"/>
                  <a:gd name="connsiteY2" fmla="*/ 2813886 h 2813886"/>
                  <a:gd name="connsiteX3" fmla="*/ 0 w 1493921"/>
                  <a:gd name="connsiteY3" fmla="*/ 2358190 h 2813886"/>
                  <a:gd name="connsiteX0" fmla="*/ 0 w 1493921"/>
                  <a:gd name="connsiteY0" fmla="*/ 2358190 h 2813886"/>
                  <a:gd name="connsiteX1" fmla="*/ 355433 w 1493921"/>
                  <a:gd name="connsiteY1" fmla="*/ 0 h 2813886"/>
                  <a:gd name="connsiteX2" fmla="*/ 1493921 w 1493921"/>
                  <a:gd name="connsiteY2" fmla="*/ 2813886 h 2813886"/>
                  <a:gd name="connsiteX3" fmla="*/ 0 w 1493921"/>
                  <a:gd name="connsiteY3" fmla="*/ 2358190 h 2813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3921" h="2813886">
                    <a:moveTo>
                      <a:pt x="0" y="2358190"/>
                    </a:moveTo>
                    <a:cubicBezTo>
                      <a:pt x="175628" y="1508627"/>
                      <a:pt x="360780" y="887663"/>
                      <a:pt x="355433" y="0"/>
                    </a:cubicBezTo>
                    <a:lnTo>
                      <a:pt x="1493921" y="2813886"/>
                    </a:lnTo>
                    <a:cubicBezTo>
                      <a:pt x="1034047" y="2760412"/>
                      <a:pt x="540084" y="2235201"/>
                      <a:pt x="0" y="235819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13AED46-15C5-448D-AEC1-12EADD38BA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08437" y="-4542"/>
                <a:ext cx="10644" cy="1207923"/>
              </a:xfrm>
              <a:prstGeom prst="line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D009D20-D484-4C6F-A83E-A47AE65BCF6C}"/>
                  </a:ext>
                </a:extLst>
              </p:cNvPr>
              <p:cNvSpPr/>
              <p:nvPr/>
            </p:nvSpPr>
            <p:spPr>
              <a:xfrm>
                <a:off x="9790505" y="2638079"/>
                <a:ext cx="1006487" cy="10738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5426146-82C9-460D-9055-7E705D8D36AF}"/>
                </a:ext>
              </a:extLst>
            </p:cNvPr>
            <p:cNvSpPr/>
            <p:nvPr/>
          </p:nvSpPr>
          <p:spPr>
            <a:xfrm rot="1932064">
              <a:off x="5187779" y="1251427"/>
              <a:ext cx="530905" cy="1840802"/>
            </a:xfrm>
            <a:custGeom>
              <a:avLst/>
              <a:gdLst>
                <a:gd name="connsiteX0" fmla="*/ 0 w 873760"/>
                <a:gd name="connsiteY0" fmla="*/ 0 h 2987755"/>
                <a:gd name="connsiteX1" fmla="*/ 728898 w 873760"/>
                <a:gd name="connsiteY1" fmla="*/ 951281 h 2987755"/>
                <a:gd name="connsiteX2" fmla="*/ 873760 w 873760"/>
                <a:gd name="connsiteY2" fmla="*/ 1105296 h 2987755"/>
                <a:gd name="connsiteX3" fmla="*/ 838167 w 873760"/>
                <a:gd name="connsiteY3" fmla="*/ 1171395 h 2987755"/>
                <a:gd name="connsiteX4" fmla="*/ 712728 w 873760"/>
                <a:gd name="connsiteY4" fmla="*/ 1853006 h 2987755"/>
                <a:gd name="connsiteX5" fmla="*/ 838166 w 873760"/>
                <a:gd name="connsiteY5" fmla="*/ 2534617 h 2987755"/>
                <a:gd name="connsiteX6" fmla="*/ 857717 w 873760"/>
                <a:gd name="connsiteY6" fmla="*/ 2570924 h 2987755"/>
                <a:gd name="connsiteX7" fmla="*/ 774368 w 873760"/>
                <a:gd name="connsiteY7" fmla="*/ 2706477 h 2987755"/>
                <a:gd name="connsiteX8" fmla="*/ 536128 w 873760"/>
                <a:gd name="connsiteY8" fmla="*/ 2987755 h 2987755"/>
                <a:gd name="connsiteX9" fmla="*/ 0 w 873760"/>
                <a:gd name="connsiteY9" fmla="*/ 0 h 298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3760" h="2987755">
                  <a:moveTo>
                    <a:pt x="0" y="0"/>
                  </a:moveTo>
                  <a:cubicBezTo>
                    <a:pt x="234252" y="376988"/>
                    <a:pt x="473273" y="672177"/>
                    <a:pt x="728898" y="951281"/>
                  </a:cubicBezTo>
                  <a:lnTo>
                    <a:pt x="873760" y="1105296"/>
                  </a:lnTo>
                  <a:lnTo>
                    <a:pt x="838167" y="1171395"/>
                  </a:lnTo>
                  <a:cubicBezTo>
                    <a:pt x="760664" y="1345835"/>
                    <a:pt x="712728" y="1586820"/>
                    <a:pt x="712728" y="1853006"/>
                  </a:cubicBezTo>
                  <a:cubicBezTo>
                    <a:pt x="712728" y="2119192"/>
                    <a:pt x="760664" y="2360178"/>
                    <a:pt x="838166" y="2534617"/>
                  </a:cubicBezTo>
                  <a:lnTo>
                    <a:pt x="857717" y="2570924"/>
                  </a:lnTo>
                  <a:lnTo>
                    <a:pt x="774368" y="2706477"/>
                  </a:lnTo>
                  <a:cubicBezTo>
                    <a:pt x="702541" y="2816515"/>
                    <a:pt x="626289" y="2915177"/>
                    <a:pt x="536128" y="29877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105" name="Oval 104">
            <a:extLst>
              <a:ext uri="{FF2B5EF4-FFF2-40B4-BE49-F238E27FC236}">
                <a16:creationId xmlns:a16="http://schemas.microsoft.com/office/drawing/2014/main" id="{F054176A-E63F-47F6-AAF2-E66E2CF2C505}"/>
              </a:ext>
            </a:extLst>
          </p:cNvPr>
          <p:cNvSpPr/>
          <p:nvPr/>
        </p:nvSpPr>
        <p:spPr>
          <a:xfrm>
            <a:off x="4211954" y="5399430"/>
            <a:ext cx="3233517" cy="102448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F2D820F-9683-4557-8C0C-ABE8FBCA6C63}"/>
              </a:ext>
            </a:extLst>
          </p:cNvPr>
          <p:cNvSpPr/>
          <p:nvPr/>
        </p:nvSpPr>
        <p:spPr>
          <a:xfrm>
            <a:off x="8244046" y="5399430"/>
            <a:ext cx="3233517" cy="102448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04E50AC-03D7-4213-AE66-768A3488B7A3}"/>
              </a:ext>
            </a:extLst>
          </p:cNvPr>
          <p:cNvSpPr txBox="1"/>
          <p:nvPr/>
        </p:nvSpPr>
        <p:spPr>
          <a:xfrm>
            <a:off x="436020" y="3645138"/>
            <a:ext cx="3408598" cy="1661993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400" b="1" dirty="0"/>
              <a:t>Use of Random Forest  is Better</a:t>
            </a:r>
          </a:p>
          <a:p>
            <a:r>
              <a:rPr lang="en-GB" b="1" dirty="0"/>
              <a:t>Since it is Providing the Highest F1 Score( 86% &amp; 76%) and Accuracy (83% and 72%)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C2D84A-D436-4B7C-BD1E-1034CF91084D}"/>
              </a:ext>
            </a:extLst>
          </p:cNvPr>
          <p:cNvSpPr txBox="1"/>
          <p:nvPr/>
        </p:nvSpPr>
        <p:spPr>
          <a:xfrm>
            <a:off x="3949918" y="3838628"/>
            <a:ext cx="37583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Features that are Highly Influencing: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/>
              <a:t>No_of_min(Duration )</a:t>
            </a:r>
            <a:endParaRPr lang="en-GB" sz="2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/>
              <a:t>Distance in KM(min Distance)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B9C517-83FF-209D-349F-A0D1A15BEC81}"/>
              </a:ext>
            </a:extLst>
          </p:cNvPr>
          <p:cNvGrpSpPr/>
          <p:nvPr/>
        </p:nvGrpSpPr>
        <p:grpSpPr>
          <a:xfrm>
            <a:off x="1269247" y="0"/>
            <a:ext cx="1527600" cy="3688442"/>
            <a:chOff x="891450" y="-33235"/>
            <a:chExt cx="1527600" cy="36884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5BDA044-2C71-159D-A255-4CFBE51D19F0}"/>
                </a:ext>
              </a:extLst>
            </p:cNvPr>
            <p:cNvGrpSpPr/>
            <p:nvPr/>
          </p:nvGrpSpPr>
          <p:grpSpPr>
            <a:xfrm>
              <a:off x="891450" y="-33235"/>
              <a:ext cx="1527600" cy="3204867"/>
              <a:chOff x="891450" y="-33235"/>
              <a:chExt cx="1527600" cy="320486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CCDCD54-789A-8FA3-61EE-0FC5CF75B5BD}"/>
                  </a:ext>
                </a:extLst>
              </p:cNvPr>
              <p:cNvGrpSpPr/>
              <p:nvPr/>
            </p:nvGrpSpPr>
            <p:grpSpPr>
              <a:xfrm>
                <a:off x="891450" y="1175678"/>
                <a:ext cx="1527600" cy="1995954"/>
                <a:chOff x="891450" y="1175678"/>
                <a:chExt cx="1527600" cy="1995954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1762EBE-46C2-4A3A-B50B-FD9AAB6D367B}"/>
                    </a:ext>
                  </a:extLst>
                </p:cNvPr>
                <p:cNvSpPr/>
                <p:nvPr/>
              </p:nvSpPr>
              <p:spPr>
                <a:xfrm>
                  <a:off x="905237" y="2619416"/>
                  <a:ext cx="1487428" cy="5522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" name="Right Triangle 1">
                  <a:extLst>
                    <a:ext uri="{FF2B5EF4-FFF2-40B4-BE49-F238E27FC236}">
                      <a16:creationId xmlns:a16="http://schemas.microsoft.com/office/drawing/2014/main" id="{FE4E972B-7B29-4324-A813-2330D9EE84EF}"/>
                    </a:ext>
                  </a:extLst>
                </p:cNvPr>
                <p:cNvSpPr/>
                <p:nvPr/>
              </p:nvSpPr>
              <p:spPr>
                <a:xfrm>
                  <a:off x="1568437" y="1175678"/>
                  <a:ext cx="850613" cy="1739547"/>
                </a:xfrm>
                <a:custGeom>
                  <a:avLst/>
                  <a:gdLst>
                    <a:gd name="connsiteX0" fmla="*/ 0 w 1395663"/>
                    <a:gd name="connsiteY0" fmla="*/ 2823411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0 w 1395663"/>
                    <a:gd name="connsiteY3" fmla="*/ 2823411 h 2823411"/>
                    <a:gd name="connsiteX0" fmla="*/ 16042 w 1395663"/>
                    <a:gd name="connsiteY0" fmla="*/ 2662990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16042 w 1395663"/>
                    <a:gd name="connsiteY3" fmla="*/ 2662990 h 2823411"/>
                    <a:gd name="connsiteX0" fmla="*/ 16042 w 1395663"/>
                    <a:gd name="connsiteY0" fmla="*/ 2662990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16042 w 1395663"/>
                    <a:gd name="connsiteY3" fmla="*/ 2662990 h 2823411"/>
                    <a:gd name="connsiteX0" fmla="*/ 1262 w 1399933"/>
                    <a:gd name="connsiteY0" fmla="*/ 2758240 h 2823411"/>
                    <a:gd name="connsiteX1" fmla="*/ 4270 w 1399933"/>
                    <a:gd name="connsiteY1" fmla="*/ 0 h 2823411"/>
                    <a:gd name="connsiteX2" fmla="*/ 1399933 w 1399933"/>
                    <a:gd name="connsiteY2" fmla="*/ 2823411 h 2823411"/>
                    <a:gd name="connsiteX3" fmla="*/ 1262 w 1399933"/>
                    <a:gd name="connsiteY3" fmla="*/ 2758240 h 2823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9933" h="2823411">
                      <a:moveTo>
                        <a:pt x="1262" y="2758240"/>
                      </a:moveTo>
                      <a:cubicBezTo>
                        <a:pt x="-4085" y="1870577"/>
                        <a:pt x="9617" y="887663"/>
                        <a:pt x="4270" y="0"/>
                      </a:cubicBezTo>
                      <a:lnTo>
                        <a:pt x="1399933" y="2823411"/>
                      </a:lnTo>
                      <a:cubicBezTo>
                        <a:pt x="940059" y="2769937"/>
                        <a:pt x="541346" y="2635251"/>
                        <a:pt x="1262" y="2758240"/>
                      </a:cubicBez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Right Triangle 1">
                  <a:extLst>
                    <a:ext uri="{FF2B5EF4-FFF2-40B4-BE49-F238E27FC236}">
                      <a16:creationId xmlns:a16="http://schemas.microsoft.com/office/drawing/2014/main" id="{C297D163-48BD-42A4-A032-AF40F48D9DD1}"/>
                    </a:ext>
                  </a:extLst>
                </p:cNvPr>
                <p:cNvSpPr/>
                <p:nvPr/>
              </p:nvSpPr>
              <p:spPr>
                <a:xfrm>
                  <a:off x="1513347" y="1295742"/>
                  <a:ext cx="537154" cy="1386773"/>
                </a:xfrm>
                <a:custGeom>
                  <a:avLst/>
                  <a:gdLst>
                    <a:gd name="connsiteX0" fmla="*/ 0 w 1395663"/>
                    <a:gd name="connsiteY0" fmla="*/ 2823411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0 w 1395663"/>
                    <a:gd name="connsiteY3" fmla="*/ 2823411 h 2823411"/>
                    <a:gd name="connsiteX0" fmla="*/ 16042 w 1395663"/>
                    <a:gd name="connsiteY0" fmla="*/ 2662990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16042 w 1395663"/>
                    <a:gd name="connsiteY3" fmla="*/ 2662990 h 2823411"/>
                    <a:gd name="connsiteX0" fmla="*/ 16042 w 1395663"/>
                    <a:gd name="connsiteY0" fmla="*/ 2662990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16042 w 1395663"/>
                    <a:gd name="connsiteY3" fmla="*/ 2662990 h 2823411"/>
                    <a:gd name="connsiteX0" fmla="*/ 1262 w 1399933"/>
                    <a:gd name="connsiteY0" fmla="*/ 2758240 h 2823411"/>
                    <a:gd name="connsiteX1" fmla="*/ 4270 w 1399933"/>
                    <a:gd name="connsiteY1" fmla="*/ 0 h 2823411"/>
                    <a:gd name="connsiteX2" fmla="*/ 1399933 w 1399933"/>
                    <a:gd name="connsiteY2" fmla="*/ 2823411 h 2823411"/>
                    <a:gd name="connsiteX3" fmla="*/ 1262 w 1399933"/>
                    <a:gd name="connsiteY3" fmla="*/ 2758240 h 2823411"/>
                    <a:gd name="connsiteX0" fmla="*/ 501893 w 1900564"/>
                    <a:gd name="connsiteY0" fmla="*/ 3010179 h 3075350"/>
                    <a:gd name="connsiteX1" fmla="*/ 0 w 1900564"/>
                    <a:gd name="connsiteY1" fmla="*/ 0 h 3075350"/>
                    <a:gd name="connsiteX2" fmla="*/ 1900564 w 1900564"/>
                    <a:gd name="connsiteY2" fmla="*/ 3075350 h 3075350"/>
                    <a:gd name="connsiteX3" fmla="*/ 501893 w 1900564"/>
                    <a:gd name="connsiteY3" fmla="*/ 3010179 h 3075350"/>
                    <a:gd name="connsiteX0" fmla="*/ 616643 w 2015314"/>
                    <a:gd name="connsiteY0" fmla="*/ 3073164 h 3138335"/>
                    <a:gd name="connsiteX1" fmla="*/ 0 w 2015314"/>
                    <a:gd name="connsiteY1" fmla="*/ 0 h 3138335"/>
                    <a:gd name="connsiteX2" fmla="*/ 2015314 w 2015314"/>
                    <a:gd name="connsiteY2" fmla="*/ 3138335 h 3138335"/>
                    <a:gd name="connsiteX3" fmla="*/ 616643 w 2015314"/>
                    <a:gd name="connsiteY3" fmla="*/ 3073164 h 3138335"/>
                    <a:gd name="connsiteX0" fmla="*/ 570743 w 1969414"/>
                    <a:gd name="connsiteY0" fmla="*/ 3592787 h 3657958"/>
                    <a:gd name="connsiteX1" fmla="*/ 0 w 1969414"/>
                    <a:gd name="connsiteY1" fmla="*/ 0 h 3657958"/>
                    <a:gd name="connsiteX2" fmla="*/ 1969414 w 1969414"/>
                    <a:gd name="connsiteY2" fmla="*/ 3657958 h 3657958"/>
                    <a:gd name="connsiteX3" fmla="*/ 570743 w 1969414"/>
                    <a:gd name="connsiteY3" fmla="*/ 3592787 h 3657958"/>
                    <a:gd name="connsiteX0" fmla="*/ 731393 w 2130064"/>
                    <a:gd name="connsiteY0" fmla="*/ 3655772 h 3720943"/>
                    <a:gd name="connsiteX1" fmla="*/ 0 w 2130064"/>
                    <a:gd name="connsiteY1" fmla="*/ 0 h 3720943"/>
                    <a:gd name="connsiteX2" fmla="*/ 2130064 w 2130064"/>
                    <a:gd name="connsiteY2" fmla="*/ 3720943 h 3720943"/>
                    <a:gd name="connsiteX3" fmla="*/ 731393 w 2130064"/>
                    <a:gd name="connsiteY3" fmla="*/ 3655772 h 3720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0064" h="3720943">
                      <a:moveTo>
                        <a:pt x="731393" y="3655772"/>
                      </a:moveTo>
                      <a:cubicBezTo>
                        <a:pt x="726046" y="2768109"/>
                        <a:pt x="5347" y="887663"/>
                        <a:pt x="0" y="0"/>
                      </a:cubicBezTo>
                      <a:lnTo>
                        <a:pt x="2130064" y="3720943"/>
                      </a:lnTo>
                      <a:cubicBezTo>
                        <a:pt x="1670190" y="3667469"/>
                        <a:pt x="1271477" y="3532783"/>
                        <a:pt x="731393" y="3655772"/>
                      </a:cubicBez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  <a:effectLst>
                  <a:softEdge rad="508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ight Triangle 1">
                  <a:extLst>
                    <a:ext uri="{FF2B5EF4-FFF2-40B4-BE49-F238E27FC236}">
                      <a16:creationId xmlns:a16="http://schemas.microsoft.com/office/drawing/2014/main" id="{6BC4040C-19A7-4BE9-B743-31E8184B23BA}"/>
                    </a:ext>
                  </a:extLst>
                </p:cNvPr>
                <p:cNvSpPr/>
                <p:nvPr/>
              </p:nvSpPr>
              <p:spPr>
                <a:xfrm flipH="1">
                  <a:off x="891450" y="1175678"/>
                  <a:ext cx="907720" cy="1733679"/>
                </a:xfrm>
                <a:custGeom>
                  <a:avLst/>
                  <a:gdLst>
                    <a:gd name="connsiteX0" fmla="*/ 0 w 1395663"/>
                    <a:gd name="connsiteY0" fmla="*/ 2823411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0 w 1395663"/>
                    <a:gd name="connsiteY3" fmla="*/ 2823411 h 2823411"/>
                    <a:gd name="connsiteX0" fmla="*/ 16042 w 1395663"/>
                    <a:gd name="connsiteY0" fmla="*/ 2662990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16042 w 1395663"/>
                    <a:gd name="connsiteY3" fmla="*/ 2662990 h 2823411"/>
                    <a:gd name="connsiteX0" fmla="*/ 16042 w 1395663"/>
                    <a:gd name="connsiteY0" fmla="*/ 2662990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16042 w 1395663"/>
                    <a:gd name="connsiteY3" fmla="*/ 2662990 h 2823411"/>
                    <a:gd name="connsiteX0" fmla="*/ 1262 w 1399933"/>
                    <a:gd name="connsiteY0" fmla="*/ 2758240 h 2823411"/>
                    <a:gd name="connsiteX1" fmla="*/ 4270 w 1399933"/>
                    <a:gd name="connsiteY1" fmla="*/ 0 h 2823411"/>
                    <a:gd name="connsiteX2" fmla="*/ 1399933 w 1399933"/>
                    <a:gd name="connsiteY2" fmla="*/ 2823411 h 2823411"/>
                    <a:gd name="connsiteX3" fmla="*/ 1262 w 1399933"/>
                    <a:gd name="connsiteY3" fmla="*/ 2758240 h 2823411"/>
                    <a:gd name="connsiteX0" fmla="*/ 103 w 1589274"/>
                    <a:gd name="connsiteY0" fmla="*/ 2348665 h 2823411"/>
                    <a:gd name="connsiteX1" fmla="*/ 193611 w 1589274"/>
                    <a:gd name="connsiteY1" fmla="*/ 0 h 2823411"/>
                    <a:gd name="connsiteX2" fmla="*/ 1589274 w 1589274"/>
                    <a:gd name="connsiteY2" fmla="*/ 2823411 h 2823411"/>
                    <a:gd name="connsiteX3" fmla="*/ 103 w 1589274"/>
                    <a:gd name="connsiteY3" fmla="*/ 2348665 h 2823411"/>
                    <a:gd name="connsiteX0" fmla="*/ 103 w 1332099"/>
                    <a:gd name="connsiteY0" fmla="*/ 2348665 h 2813886"/>
                    <a:gd name="connsiteX1" fmla="*/ 193611 w 1332099"/>
                    <a:gd name="connsiteY1" fmla="*/ 0 h 2813886"/>
                    <a:gd name="connsiteX2" fmla="*/ 1332099 w 1332099"/>
                    <a:gd name="connsiteY2" fmla="*/ 2813886 h 2813886"/>
                    <a:gd name="connsiteX3" fmla="*/ 103 w 1332099"/>
                    <a:gd name="connsiteY3" fmla="*/ 2348665 h 2813886"/>
                    <a:gd name="connsiteX0" fmla="*/ 58 w 1493979"/>
                    <a:gd name="connsiteY0" fmla="*/ 2358190 h 2813886"/>
                    <a:gd name="connsiteX1" fmla="*/ 355491 w 1493979"/>
                    <a:gd name="connsiteY1" fmla="*/ 0 h 2813886"/>
                    <a:gd name="connsiteX2" fmla="*/ 1493979 w 1493979"/>
                    <a:gd name="connsiteY2" fmla="*/ 2813886 h 2813886"/>
                    <a:gd name="connsiteX3" fmla="*/ 58 w 1493979"/>
                    <a:gd name="connsiteY3" fmla="*/ 2358190 h 2813886"/>
                    <a:gd name="connsiteX0" fmla="*/ 0 w 1493921"/>
                    <a:gd name="connsiteY0" fmla="*/ 2358190 h 2813886"/>
                    <a:gd name="connsiteX1" fmla="*/ 355433 w 1493921"/>
                    <a:gd name="connsiteY1" fmla="*/ 0 h 2813886"/>
                    <a:gd name="connsiteX2" fmla="*/ 1493921 w 1493921"/>
                    <a:gd name="connsiteY2" fmla="*/ 2813886 h 2813886"/>
                    <a:gd name="connsiteX3" fmla="*/ 0 w 1493921"/>
                    <a:gd name="connsiteY3" fmla="*/ 2358190 h 2813886"/>
                    <a:gd name="connsiteX0" fmla="*/ 0 w 1493921"/>
                    <a:gd name="connsiteY0" fmla="*/ 2358190 h 2813886"/>
                    <a:gd name="connsiteX1" fmla="*/ 355433 w 1493921"/>
                    <a:gd name="connsiteY1" fmla="*/ 0 h 2813886"/>
                    <a:gd name="connsiteX2" fmla="*/ 1493921 w 1493921"/>
                    <a:gd name="connsiteY2" fmla="*/ 2813886 h 2813886"/>
                    <a:gd name="connsiteX3" fmla="*/ 0 w 1493921"/>
                    <a:gd name="connsiteY3" fmla="*/ 2358190 h 2813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93921" h="2813886">
                      <a:moveTo>
                        <a:pt x="0" y="2358190"/>
                      </a:moveTo>
                      <a:cubicBezTo>
                        <a:pt x="175628" y="1508627"/>
                        <a:pt x="360780" y="887663"/>
                        <a:pt x="355433" y="0"/>
                      </a:cubicBezTo>
                      <a:lnTo>
                        <a:pt x="1493921" y="2813886"/>
                      </a:lnTo>
                      <a:cubicBezTo>
                        <a:pt x="1034047" y="2760412"/>
                        <a:pt x="540084" y="2235201"/>
                        <a:pt x="0" y="2358190"/>
                      </a:cubicBez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9F27CFC-BDAC-4491-AA86-354183704A03}"/>
                    </a:ext>
                  </a:extLst>
                </p:cNvPr>
                <p:cNvSpPr/>
                <p:nvPr/>
              </p:nvSpPr>
              <p:spPr>
                <a:xfrm rot="1932064">
                  <a:off x="1052149" y="1177542"/>
                  <a:ext cx="530905" cy="1840802"/>
                </a:xfrm>
                <a:custGeom>
                  <a:avLst/>
                  <a:gdLst>
                    <a:gd name="connsiteX0" fmla="*/ 0 w 873760"/>
                    <a:gd name="connsiteY0" fmla="*/ 0 h 2987755"/>
                    <a:gd name="connsiteX1" fmla="*/ 728898 w 873760"/>
                    <a:gd name="connsiteY1" fmla="*/ 951281 h 2987755"/>
                    <a:gd name="connsiteX2" fmla="*/ 873760 w 873760"/>
                    <a:gd name="connsiteY2" fmla="*/ 1105296 h 2987755"/>
                    <a:gd name="connsiteX3" fmla="*/ 838167 w 873760"/>
                    <a:gd name="connsiteY3" fmla="*/ 1171395 h 2987755"/>
                    <a:gd name="connsiteX4" fmla="*/ 712728 w 873760"/>
                    <a:gd name="connsiteY4" fmla="*/ 1853006 h 2987755"/>
                    <a:gd name="connsiteX5" fmla="*/ 838166 w 873760"/>
                    <a:gd name="connsiteY5" fmla="*/ 2534617 h 2987755"/>
                    <a:gd name="connsiteX6" fmla="*/ 857717 w 873760"/>
                    <a:gd name="connsiteY6" fmla="*/ 2570924 h 2987755"/>
                    <a:gd name="connsiteX7" fmla="*/ 774368 w 873760"/>
                    <a:gd name="connsiteY7" fmla="*/ 2706477 h 2987755"/>
                    <a:gd name="connsiteX8" fmla="*/ 536128 w 873760"/>
                    <a:gd name="connsiteY8" fmla="*/ 2987755 h 2987755"/>
                    <a:gd name="connsiteX9" fmla="*/ 0 w 873760"/>
                    <a:gd name="connsiteY9" fmla="*/ 0 h 298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760" h="2987755">
                      <a:moveTo>
                        <a:pt x="0" y="0"/>
                      </a:moveTo>
                      <a:cubicBezTo>
                        <a:pt x="234252" y="376988"/>
                        <a:pt x="473273" y="672177"/>
                        <a:pt x="728898" y="951281"/>
                      </a:cubicBezTo>
                      <a:lnTo>
                        <a:pt x="873760" y="1105296"/>
                      </a:lnTo>
                      <a:lnTo>
                        <a:pt x="838167" y="1171395"/>
                      </a:lnTo>
                      <a:cubicBezTo>
                        <a:pt x="760664" y="1345835"/>
                        <a:pt x="712728" y="1586820"/>
                        <a:pt x="712728" y="1853006"/>
                      </a:cubicBezTo>
                      <a:cubicBezTo>
                        <a:pt x="712728" y="2119192"/>
                        <a:pt x="760664" y="2360178"/>
                        <a:pt x="838166" y="2534617"/>
                      </a:cubicBezTo>
                      <a:lnTo>
                        <a:pt x="857717" y="2570924"/>
                      </a:lnTo>
                      <a:lnTo>
                        <a:pt x="774368" y="2706477"/>
                      </a:lnTo>
                      <a:cubicBezTo>
                        <a:pt x="702541" y="2816515"/>
                        <a:pt x="626289" y="2915177"/>
                        <a:pt x="536128" y="298775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7EBFB8D-8E83-4927-8F21-65F0F03116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37609" y="-33235"/>
                <a:ext cx="10644" cy="1207923"/>
              </a:xfrm>
              <a:prstGeom prst="line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3CAF29B-4759-4A05-9662-C102D76C68D0}"/>
                </a:ext>
              </a:extLst>
            </p:cNvPr>
            <p:cNvSpPr/>
            <p:nvPr/>
          </p:nvSpPr>
          <p:spPr>
            <a:xfrm>
              <a:off x="1095415" y="2581346"/>
              <a:ext cx="1006487" cy="1073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2A5058-3CBC-068E-F4C3-39F409D3F824}"/>
              </a:ext>
            </a:extLst>
          </p:cNvPr>
          <p:cNvSpPr txBox="1"/>
          <p:nvPr/>
        </p:nvSpPr>
        <p:spPr>
          <a:xfrm>
            <a:off x="8506887" y="3812012"/>
            <a:ext cx="3016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Ratio of  Members and Casual are not that much Different </a:t>
            </a:r>
          </a:p>
          <a:p>
            <a:pPr algn="ctr"/>
            <a:r>
              <a:rPr lang="en-IN" dirty="0"/>
              <a:t>The most Member tend to use Classic Bikes but don’t Preferer Docked Bikes</a:t>
            </a:r>
          </a:p>
        </p:txBody>
      </p:sp>
    </p:spTree>
    <p:extLst>
      <p:ext uri="{BB962C8B-B14F-4D97-AF65-F5344CB8AC3E}">
        <p14:creationId xmlns:p14="http://schemas.microsoft.com/office/powerpoint/2010/main" val="421111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05" grpId="0" animBg="1"/>
      <p:bldP spid="107" grpId="0" animBg="1"/>
      <p:bldP spid="108" grpId="0"/>
      <p:bldP spid="110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A58FD0B-1F74-4E6B-9620-9EFE10B77EB3}"/>
              </a:ext>
            </a:extLst>
          </p:cNvPr>
          <p:cNvSpPr txBox="1"/>
          <p:nvPr/>
        </p:nvSpPr>
        <p:spPr>
          <a:xfrm>
            <a:off x="1323912" y="5484735"/>
            <a:ext cx="9014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Overview of the Presentation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3952FC-46BA-9CA4-5D1C-DEB3D8279590}"/>
              </a:ext>
            </a:extLst>
          </p:cNvPr>
          <p:cNvGrpSpPr/>
          <p:nvPr/>
        </p:nvGrpSpPr>
        <p:grpSpPr>
          <a:xfrm>
            <a:off x="6183371" y="10091"/>
            <a:ext cx="1800000" cy="3438478"/>
            <a:chOff x="6865681" y="10091"/>
            <a:chExt cx="1800000" cy="343847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ACD5447-EBAE-CBEE-6A05-6C43E6016868}"/>
                </a:ext>
              </a:extLst>
            </p:cNvPr>
            <p:cNvGrpSpPr/>
            <p:nvPr/>
          </p:nvGrpSpPr>
          <p:grpSpPr>
            <a:xfrm>
              <a:off x="6865681" y="10091"/>
              <a:ext cx="1800000" cy="3438478"/>
              <a:chOff x="9829291" y="0"/>
              <a:chExt cx="1800000" cy="343847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BA64BC6-141D-917D-A6E9-78FD61997808}"/>
                  </a:ext>
                </a:extLst>
              </p:cNvPr>
              <p:cNvGrpSpPr/>
              <p:nvPr/>
            </p:nvGrpSpPr>
            <p:grpSpPr>
              <a:xfrm>
                <a:off x="9829291" y="0"/>
                <a:ext cx="1800000" cy="3438478"/>
                <a:chOff x="9829291" y="0"/>
                <a:chExt cx="1800000" cy="3438478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B18B4E6-64CE-4887-88DA-FD2CE9923B99}"/>
                    </a:ext>
                  </a:extLst>
                </p:cNvPr>
                <p:cNvSpPr/>
                <p:nvPr/>
              </p:nvSpPr>
              <p:spPr>
                <a:xfrm rot="16200000">
                  <a:off x="9829291" y="1638478"/>
                  <a:ext cx="1800000" cy="1800000"/>
                </a:xfrm>
                <a:custGeom>
                  <a:avLst/>
                  <a:gdLst>
                    <a:gd name="connsiteX0" fmla="*/ 1601750 w 1800000"/>
                    <a:gd name="connsiteY0" fmla="*/ 899999 h 1800000"/>
                    <a:gd name="connsiteX1" fmla="*/ 1421750 w 1800000"/>
                    <a:gd name="connsiteY1" fmla="*/ 719999 h 1800000"/>
                    <a:gd name="connsiteX2" fmla="*/ 1241750 w 1800000"/>
                    <a:gd name="connsiteY2" fmla="*/ 899999 h 1800000"/>
                    <a:gd name="connsiteX3" fmla="*/ 1421750 w 1800000"/>
                    <a:gd name="connsiteY3" fmla="*/ 1079999 h 1800000"/>
                    <a:gd name="connsiteX4" fmla="*/ 1601750 w 1800000"/>
                    <a:gd name="connsiteY4" fmla="*/ 899999 h 1800000"/>
                    <a:gd name="connsiteX5" fmla="*/ 1800000 w 1800000"/>
                    <a:gd name="connsiteY5" fmla="*/ 900000 h 1800000"/>
                    <a:gd name="connsiteX6" fmla="*/ 1350000 w 1800000"/>
                    <a:gd name="connsiteY6" fmla="*/ 1800000 h 1800000"/>
                    <a:gd name="connsiteX7" fmla="*/ 450000 w 1800000"/>
                    <a:gd name="connsiteY7" fmla="*/ 1800000 h 1800000"/>
                    <a:gd name="connsiteX8" fmla="*/ 0 w 1800000"/>
                    <a:gd name="connsiteY8" fmla="*/ 900000 h 1800000"/>
                    <a:gd name="connsiteX9" fmla="*/ 450000 w 1800000"/>
                    <a:gd name="connsiteY9" fmla="*/ 0 h 1800000"/>
                    <a:gd name="connsiteX10" fmla="*/ 1350000 w 1800000"/>
                    <a:gd name="connsiteY10" fmla="*/ 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0000" h="1800000">
                      <a:moveTo>
                        <a:pt x="1601750" y="899999"/>
                      </a:moveTo>
                      <a:cubicBezTo>
                        <a:pt x="1601750" y="800588"/>
                        <a:pt x="1521161" y="719999"/>
                        <a:pt x="1421750" y="719999"/>
                      </a:cubicBezTo>
                      <a:cubicBezTo>
                        <a:pt x="1322339" y="719999"/>
                        <a:pt x="1241750" y="800588"/>
                        <a:pt x="1241750" y="899999"/>
                      </a:cubicBezTo>
                      <a:cubicBezTo>
                        <a:pt x="1241750" y="999410"/>
                        <a:pt x="1322339" y="1079999"/>
                        <a:pt x="1421750" y="1079999"/>
                      </a:cubicBezTo>
                      <a:cubicBezTo>
                        <a:pt x="1521161" y="1079999"/>
                        <a:pt x="1601750" y="999410"/>
                        <a:pt x="1601750" y="899999"/>
                      </a:cubicBezTo>
                      <a:close/>
                      <a:moveTo>
                        <a:pt x="1800000" y="900000"/>
                      </a:moveTo>
                      <a:lnTo>
                        <a:pt x="1350000" y="1800000"/>
                      </a:lnTo>
                      <a:lnTo>
                        <a:pt x="450000" y="1800000"/>
                      </a:lnTo>
                      <a:lnTo>
                        <a:pt x="0" y="900000"/>
                      </a:lnTo>
                      <a:lnTo>
                        <a:pt x="450000" y="0"/>
                      </a:lnTo>
                      <a:lnTo>
                        <a:pt x="135000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DF24AA7-F38C-4EB6-AAEC-DF58E92C5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29291" y="0"/>
                  <a:ext cx="0" cy="163847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3B2DD8-35CF-4C9A-B786-F722366DE340}"/>
                  </a:ext>
                </a:extLst>
              </p:cNvPr>
              <p:cNvSpPr txBox="1"/>
              <p:nvPr/>
            </p:nvSpPr>
            <p:spPr>
              <a:xfrm>
                <a:off x="9940048" y="2399042"/>
                <a:ext cx="15680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MODELS COMPARISION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4DBBEC-9BF1-0A4A-8CE1-E135FC676F27}"/>
                </a:ext>
              </a:extLst>
            </p:cNvPr>
            <p:cNvGrpSpPr/>
            <p:nvPr/>
          </p:nvGrpSpPr>
          <p:grpSpPr>
            <a:xfrm>
              <a:off x="7692898" y="1452598"/>
              <a:ext cx="189242" cy="427205"/>
              <a:chOff x="7692898" y="1452598"/>
              <a:chExt cx="189242" cy="427205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20D28CC-1562-4F2D-8260-116550CDD9DC}"/>
                  </a:ext>
                </a:extLst>
              </p:cNvPr>
              <p:cNvSpPr/>
              <p:nvPr/>
            </p:nvSpPr>
            <p:spPr>
              <a:xfrm flipH="1">
                <a:off x="7723748" y="1627592"/>
                <a:ext cx="103260" cy="241326"/>
              </a:xfrm>
              <a:custGeom>
                <a:avLst/>
                <a:gdLst>
                  <a:gd name="connsiteX0" fmla="*/ 43543 w 116649"/>
                  <a:gd name="connsiteY0" fmla="*/ 0 h 319725"/>
                  <a:gd name="connsiteX1" fmla="*/ 116114 w 116649"/>
                  <a:gd name="connsiteY1" fmla="*/ 217715 h 319725"/>
                  <a:gd name="connsiteX2" fmla="*/ 72571 w 116649"/>
                  <a:gd name="connsiteY2" fmla="*/ 319315 h 319725"/>
                  <a:gd name="connsiteX3" fmla="*/ 0 w 116649"/>
                  <a:gd name="connsiteY3" fmla="*/ 246743 h 31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49" h="319725">
                    <a:moveTo>
                      <a:pt x="43543" y="0"/>
                    </a:moveTo>
                    <a:cubicBezTo>
                      <a:pt x="77409" y="82248"/>
                      <a:pt x="111276" y="164496"/>
                      <a:pt x="116114" y="217715"/>
                    </a:cubicBezTo>
                    <a:cubicBezTo>
                      <a:pt x="120952" y="270934"/>
                      <a:pt x="91923" y="314477"/>
                      <a:pt x="72571" y="319315"/>
                    </a:cubicBezTo>
                    <a:cubicBezTo>
                      <a:pt x="53219" y="324153"/>
                      <a:pt x="26609" y="285448"/>
                      <a:pt x="0" y="24674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16CF0DF-1375-4CC3-9068-CA18DF0EB235}"/>
                  </a:ext>
                </a:extLst>
              </p:cNvPr>
              <p:cNvSpPr/>
              <p:nvPr/>
            </p:nvSpPr>
            <p:spPr>
              <a:xfrm>
                <a:off x="7747143" y="1638477"/>
                <a:ext cx="103260" cy="241326"/>
              </a:xfrm>
              <a:custGeom>
                <a:avLst/>
                <a:gdLst>
                  <a:gd name="connsiteX0" fmla="*/ 43543 w 116649"/>
                  <a:gd name="connsiteY0" fmla="*/ 0 h 319725"/>
                  <a:gd name="connsiteX1" fmla="*/ 116114 w 116649"/>
                  <a:gd name="connsiteY1" fmla="*/ 217715 h 319725"/>
                  <a:gd name="connsiteX2" fmla="*/ 72571 w 116649"/>
                  <a:gd name="connsiteY2" fmla="*/ 319315 h 319725"/>
                  <a:gd name="connsiteX3" fmla="*/ 0 w 116649"/>
                  <a:gd name="connsiteY3" fmla="*/ 246743 h 31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49" h="319725">
                    <a:moveTo>
                      <a:pt x="43543" y="0"/>
                    </a:moveTo>
                    <a:cubicBezTo>
                      <a:pt x="77409" y="82248"/>
                      <a:pt x="111276" y="164496"/>
                      <a:pt x="116114" y="217715"/>
                    </a:cubicBezTo>
                    <a:cubicBezTo>
                      <a:pt x="120952" y="270934"/>
                      <a:pt x="91923" y="314477"/>
                      <a:pt x="72571" y="319315"/>
                    </a:cubicBezTo>
                    <a:cubicBezTo>
                      <a:pt x="53219" y="324153"/>
                      <a:pt x="26609" y="285448"/>
                      <a:pt x="0" y="24674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632442-0CF2-4151-80C2-64FCF142A521}"/>
                  </a:ext>
                </a:extLst>
              </p:cNvPr>
              <p:cNvCxnSpPr/>
              <p:nvPr/>
            </p:nvCxnSpPr>
            <p:spPr>
              <a:xfrm flipV="1">
                <a:off x="7702140" y="1503517"/>
                <a:ext cx="180000" cy="681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CB0C6230-AB54-4704-96EC-F498304C88BE}"/>
                  </a:ext>
                </a:extLst>
              </p:cNvPr>
              <p:cNvCxnSpPr/>
              <p:nvPr/>
            </p:nvCxnSpPr>
            <p:spPr>
              <a:xfrm flipV="1">
                <a:off x="7692898" y="1452598"/>
                <a:ext cx="180000" cy="681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A66768-6F35-4202-36EE-3F022A6BB432}"/>
              </a:ext>
            </a:extLst>
          </p:cNvPr>
          <p:cNvGrpSpPr/>
          <p:nvPr/>
        </p:nvGrpSpPr>
        <p:grpSpPr>
          <a:xfrm>
            <a:off x="4170344" y="0"/>
            <a:ext cx="1800000" cy="4287151"/>
            <a:chOff x="4815185" y="0"/>
            <a:chExt cx="1800000" cy="4287151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45D60E-9755-4B74-AAB9-D517EC800C5B}"/>
                </a:ext>
              </a:extLst>
            </p:cNvPr>
            <p:cNvSpPr/>
            <p:nvPr/>
          </p:nvSpPr>
          <p:spPr>
            <a:xfrm flipH="1">
              <a:off x="5656457" y="2432339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F1EE50-D7EE-7657-4F56-D1007D69C7E2}"/>
                </a:ext>
              </a:extLst>
            </p:cNvPr>
            <p:cNvGrpSpPr/>
            <p:nvPr/>
          </p:nvGrpSpPr>
          <p:grpSpPr>
            <a:xfrm>
              <a:off x="4815185" y="0"/>
              <a:ext cx="1800000" cy="4287151"/>
              <a:chOff x="3958835" y="0"/>
              <a:chExt cx="1800000" cy="428715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275CA4F-8456-48A8-B726-1CB29616A83E}"/>
                  </a:ext>
                </a:extLst>
              </p:cNvPr>
              <p:cNvGrpSpPr/>
              <p:nvPr/>
            </p:nvGrpSpPr>
            <p:grpSpPr>
              <a:xfrm>
                <a:off x="3958835" y="2487151"/>
                <a:ext cx="1800000" cy="1800000"/>
                <a:chOff x="4190364" y="2436351"/>
                <a:chExt cx="1800000" cy="1800000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18F8FB2-E091-4CF8-9AE5-E28B9AB668D8}"/>
                    </a:ext>
                  </a:extLst>
                </p:cNvPr>
                <p:cNvSpPr/>
                <p:nvPr/>
              </p:nvSpPr>
              <p:spPr>
                <a:xfrm rot="16200000">
                  <a:off x="4190364" y="2436351"/>
                  <a:ext cx="1800000" cy="1800000"/>
                </a:xfrm>
                <a:custGeom>
                  <a:avLst/>
                  <a:gdLst>
                    <a:gd name="connsiteX0" fmla="*/ 1678332 w 1800000"/>
                    <a:gd name="connsiteY0" fmla="*/ 886200 h 1800000"/>
                    <a:gd name="connsiteX1" fmla="*/ 1498332 w 1800000"/>
                    <a:gd name="connsiteY1" fmla="*/ 706200 h 1800000"/>
                    <a:gd name="connsiteX2" fmla="*/ 1318332 w 1800000"/>
                    <a:gd name="connsiteY2" fmla="*/ 886200 h 1800000"/>
                    <a:gd name="connsiteX3" fmla="*/ 1498332 w 1800000"/>
                    <a:gd name="connsiteY3" fmla="*/ 1066200 h 1800000"/>
                    <a:gd name="connsiteX4" fmla="*/ 1678332 w 1800000"/>
                    <a:gd name="connsiteY4" fmla="*/ 886200 h 1800000"/>
                    <a:gd name="connsiteX5" fmla="*/ 1800000 w 1800000"/>
                    <a:gd name="connsiteY5" fmla="*/ 900000 h 1800000"/>
                    <a:gd name="connsiteX6" fmla="*/ 1350000 w 1800000"/>
                    <a:gd name="connsiteY6" fmla="*/ 1800000 h 1800000"/>
                    <a:gd name="connsiteX7" fmla="*/ 450000 w 1800000"/>
                    <a:gd name="connsiteY7" fmla="*/ 1800000 h 1800000"/>
                    <a:gd name="connsiteX8" fmla="*/ 0 w 1800000"/>
                    <a:gd name="connsiteY8" fmla="*/ 900000 h 1800000"/>
                    <a:gd name="connsiteX9" fmla="*/ 450000 w 1800000"/>
                    <a:gd name="connsiteY9" fmla="*/ 0 h 1800000"/>
                    <a:gd name="connsiteX10" fmla="*/ 1350000 w 1800000"/>
                    <a:gd name="connsiteY10" fmla="*/ 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0000" h="1800000">
                      <a:moveTo>
                        <a:pt x="1678332" y="886200"/>
                      </a:moveTo>
                      <a:cubicBezTo>
                        <a:pt x="1678332" y="786789"/>
                        <a:pt x="1597743" y="706200"/>
                        <a:pt x="1498332" y="706200"/>
                      </a:cubicBezTo>
                      <a:cubicBezTo>
                        <a:pt x="1398921" y="706200"/>
                        <a:pt x="1318332" y="786789"/>
                        <a:pt x="1318332" y="886200"/>
                      </a:cubicBezTo>
                      <a:cubicBezTo>
                        <a:pt x="1318332" y="985611"/>
                        <a:pt x="1398921" y="1066200"/>
                        <a:pt x="1498332" y="1066200"/>
                      </a:cubicBezTo>
                      <a:cubicBezTo>
                        <a:pt x="1597743" y="1066200"/>
                        <a:pt x="1678332" y="985611"/>
                        <a:pt x="1678332" y="886200"/>
                      </a:cubicBezTo>
                      <a:close/>
                      <a:moveTo>
                        <a:pt x="1800000" y="900000"/>
                      </a:moveTo>
                      <a:lnTo>
                        <a:pt x="1350000" y="1800000"/>
                      </a:lnTo>
                      <a:lnTo>
                        <a:pt x="450000" y="1800000"/>
                      </a:lnTo>
                      <a:lnTo>
                        <a:pt x="0" y="900000"/>
                      </a:lnTo>
                      <a:lnTo>
                        <a:pt x="450000" y="0"/>
                      </a:lnTo>
                      <a:lnTo>
                        <a:pt x="1350000" y="0"/>
                      </a:lnTo>
                      <a:close/>
                    </a:path>
                  </a:pathLst>
                </a:custGeom>
                <a:solidFill>
                  <a:srgbClr val="95AD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2A6EA00-BCFF-4B34-B934-4E3FCEEC4177}"/>
                    </a:ext>
                  </a:extLst>
                </p:cNvPr>
                <p:cNvSpPr txBox="1"/>
                <p:nvPr/>
              </p:nvSpPr>
              <p:spPr>
                <a:xfrm>
                  <a:off x="4190364" y="3209081"/>
                  <a:ext cx="18000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000" b="1" dirty="0"/>
                    <a:t>Pre-processing Data</a:t>
                  </a:r>
                </a:p>
              </p:txBody>
            </p: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26DA6D2-EF7E-46FE-B4CF-340DF4D42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8835" y="0"/>
                <a:ext cx="0" cy="24363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774BDF2-27CA-46CA-A089-6502DD5F7FC5}"/>
                </a:ext>
              </a:extLst>
            </p:cNvPr>
            <p:cNvSpPr/>
            <p:nvPr/>
          </p:nvSpPr>
          <p:spPr>
            <a:xfrm>
              <a:off x="5679852" y="2443224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74F9CFF-7C96-48E3-8B6F-A0CF03C7F26B}"/>
                </a:ext>
              </a:extLst>
            </p:cNvPr>
            <p:cNvCxnSpPr/>
            <p:nvPr/>
          </p:nvCxnSpPr>
          <p:spPr>
            <a:xfrm flipV="1">
              <a:off x="5641211" y="2399042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67EC7B1-ED74-4E6A-A710-E3475377C498}"/>
                </a:ext>
              </a:extLst>
            </p:cNvPr>
            <p:cNvCxnSpPr/>
            <p:nvPr/>
          </p:nvCxnSpPr>
          <p:spPr>
            <a:xfrm flipV="1">
              <a:off x="5631969" y="2348123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BA2024-B66F-1B0C-BBB7-EEF19528697C}"/>
              </a:ext>
            </a:extLst>
          </p:cNvPr>
          <p:cNvGrpSpPr/>
          <p:nvPr/>
        </p:nvGrpSpPr>
        <p:grpSpPr>
          <a:xfrm>
            <a:off x="8196398" y="10091"/>
            <a:ext cx="1862075" cy="4481621"/>
            <a:chOff x="8766602" y="0"/>
            <a:chExt cx="1862075" cy="4481621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61357BE-FC17-48F9-BBBE-116B23EFD70D}"/>
                </a:ext>
              </a:extLst>
            </p:cNvPr>
            <p:cNvSpPr/>
            <p:nvPr/>
          </p:nvSpPr>
          <p:spPr>
            <a:xfrm flipH="1">
              <a:off x="9607197" y="2695950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39C1B7F-4E79-FCC5-25F3-D799932216DF}"/>
                </a:ext>
              </a:extLst>
            </p:cNvPr>
            <p:cNvGrpSpPr/>
            <p:nvPr/>
          </p:nvGrpSpPr>
          <p:grpSpPr>
            <a:xfrm>
              <a:off x="8766602" y="0"/>
              <a:ext cx="1862075" cy="4481621"/>
              <a:chOff x="7910252" y="0"/>
              <a:chExt cx="1862075" cy="448162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921110F-C348-49DE-BA5D-279E768F42BE}"/>
                  </a:ext>
                </a:extLst>
              </p:cNvPr>
              <p:cNvGrpSpPr/>
              <p:nvPr/>
            </p:nvGrpSpPr>
            <p:grpSpPr>
              <a:xfrm>
                <a:off x="7910252" y="2681621"/>
                <a:ext cx="1862075" cy="1800000"/>
                <a:chOff x="8331933" y="1890294"/>
                <a:chExt cx="1862075" cy="1800000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86A568A2-9A11-48C7-A74E-9FDD90DE27E1}"/>
                    </a:ext>
                  </a:extLst>
                </p:cNvPr>
                <p:cNvSpPr/>
                <p:nvPr/>
              </p:nvSpPr>
              <p:spPr>
                <a:xfrm rot="16200000">
                  <a:off x="8331933" y="1890294"/>
                  <a:ext cx="1800000" cy="1800000"/>
                </a:xfrm>
                <a:custGeom>
                  <a:avLst/>
                  <a:gdLst>
                    <a:gd name="connsiteX0" fmla="*/ 1574937 w 1800000"/>
                    <a:gd name="connsiteY0" fmla="*/ 878621 h 1800000"/>
                    <a:gd name="connsiteX1" fmla="*/ 1394937 w 1800000"/>
                    <a:gd name="connsiteY1" fmla="*/ 698621 h 1800000"/>
                    <a:gd name="connsiteX2" fmla="*/ 1214937 w 1800000"/>
                    <a:gd name="connsiteY2" fmla="*/ 878621 h 1800000"/>
                    <a:gd name="connsiteX3" fmla="*/ 1394937 w 1800000"/>
                    <a:gd name="connsiteY3" fmla="*/ 1058621 h 1800000"/>
                    <a:gd name="connsiteX4" fmla="*/ 1574937 w 1800000"/>
                    <a:gd name="connsiteY4" fmla="*/ 878621 h 1800000"/>
                    <a:gd name="connsiteX5" fmla="*/ 1800000 w 1800000"/>
                    <a:gd name="connsiteY5" fmla="*/ 900000 h 1800000"/>
                    <a:gd name="connsiteX6" fmla="*/ 1350000 w 1800000"/>
                    <a:gd name="connsiteY6" fmla="*/ 1800000 h 1800000"/>
                    <a:gd name="connsiteX7" fmla="*/ 450000 w 1800000"/>
                    <a:gd name="connsiteY7" fmla="*/ 1800000 h 1800000"/>
                    <a:gd name="connsiteX8" fmla="*/ 0 w 1800000"/>
                    <a:gd name="connsiteY8" fmla="*/ 900000 h 1800000"/>
                    <a:gd name="connsiteX9" fmla="*/ 450000 w 1800000"/>
                    <a:gd name="connsiteY9" fmla="*/ 0 h 1800000"/>
                    <a:gd name="connsiteX10" fmla="*/ 1350000 w 1800000"/>
                    <a:gd name="connsiteY10" fmla="*/ 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0000" h="1800000">
                      <a:moveTo>
                        <a:pt x="1574937" y="878621"/>
                      </a:moveTo>
                      <a:cubicBezTo>
                        <a:pt x="1574937" y="779210"/>
                        <a:pt x="1494348" y="698621"/>
                        <a:pt x="1394937" y="698621"/>
                      </a:cubicBezTo>
                      <a:cubicBezTo>
                        <a:pt x="1295526" y="698621"/>
                        <a:pt x="1214937" y="779210"/>
                        <a:pt x="1214937" y="878621"/>
                      </a:cubicBezTo>
                      <a:cubicBezTo>
                        <a:pt x="1214937" y="978032"/>
                        <a:pt x="1295526" y="1058621"/>
                        <a:pt x="1394937" y="1058621"/>
                      </a:cubicBezTo>
                      <a:cubicBezTo>
                        <a:pt x="1494348" y="1058621"/>
                        <a:pt x="1574937" y="978032"/>
                        <a:pt x="1574937" y="878621"/>
                      </a:cubicBezTo>
                      <a:close/>
                      <a:moveTo>
                        <a:pt x="1800000" y="900000"/>
                      </a:moveTo>
                      <a:lnTo>
                        <a:pt x="1350000" y="1800000"/>
                      </a:lnTo>
                      <a:lnTo>
                        <a:pt x="450000" y="1800000"/>
                      </a:lnTo>
                      <a:lnTo>
                        <a:pt x="0" y="900000"/>
                      </a:lnTo>
                      <a:lnTo>
                        <a:pt x="450000" y="0"/>
                      </a:lnTo>
                      <a:lnTo>
                        <a:pt x="1350000" y="0"/>
                      </a:lnTo>
                      <a:close/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4FB77C8-1B1E-4003-9DD4-28104ECB7424}"/>
                    </a:ext>
                  </a:extLst>
                </p:cNvPr>
                <p:cNvSpPr txBox="1"/>
                <p:nvPr/>
              </p:nvSpPr>
              <p:spPr>
                <a:xfrm>
                  <a:off x="8331934" y="2653816"/>
                  <a:ext cx="18620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Recommendation</a:t>
                  </a:r>
                </a:p>
              </p:txBody>
            </p: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257877F-A1F2-4315-A5C9-3FEC396173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6102" y="0"/>
                <a:ext cx="0" cy="26816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EFA8978-1CA2-4B0A-AAC7-27319C9700D3}"/>
                </a:ext>
              </a:extLst>
            </p:cNvPr>
            <p:cNvSpPr/>
            <p:nvPr/>
          </p:nvSpPr>
          <p:spPr>
            <a:xfrm>
              <a:off x="9646126" y="2664293"/>
              <a:ext cx="75025" cy="283868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E9AE84E-3E62-42A5-9A8F-72D8B4C91E77}"/>
                </a:ext>
              </a:extLst>
            </p:cNvPr>
            <p:cNvCxnSpPr/>
            <p:nvPr/>
          </p:nvCxnSpPr>
          <p:spPr>
            <a:xfrm flipV="1">
              <a:off x="9563094" y="2612133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4740D0-F66B-4682-BB76-2C36CAC91EB5}"/>
                </a:ext>
              </a:extLst>
            </p:cNvPr>
            <p:cNvCxnSpPr/>
            <p:nvPr/>
          </p:nvCxnSpPr>
          <p:spPr>
            <a:xfrm flipV="1">
              <a:off x="9553852" y="2561214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A96720-0BB1-B7DE-9BBF-E26A709F6E1C}"/>
              </a:ext>
            </a:extLst>
          </p:cNvPr>
          <p:cNvGrpSpPr/>
          <p:nvPr/>
        </p:nvGrpSpPr>
        <p:grpSpPr>
          <a:xfrm>
            <a:off x="2157317" y="0"/>
            <a:ext cx="1800000" cy="2629331"/>
            <a:chOff x="3409250" y="0"/>
            <a:chExt cx="1800000" cy="26293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0A2B60-6584-EDF3-5416-1C8E9F5E27D0}"/>
                </a:ext>
              </a:extLst>
            </p:cNvPr>
            <p:cNvGrpSpPr/>
            <p:nvPr/>
          </p:nvGrpSpPr>
          <p:grpSpPr>
            <a:xfrm>
              <a:off x="3409250" y="0"/>
              <a:ext cx="1800000" cy="2629331"/>
              <a:chOff x="2552900" y="0"/>
              <a:chExt cx="1800000" cy="2629331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75BB265-0849-4A08-BF43-58C0AAA58DB3}"/>
                  </a:ext>
                </a:extLst>
              </p:cNvPr>
              <p:cNvSpPr/>
              <p:nvPr/>
            </p:nvSpPr>
            <p:spPr>
              <a:xfrm flipH="1">
                <a:off x="3386678" y="803342"/>
                <a:ext cx="103260" cy="241326"/>
              </a:xfrm>
              <a:custGeom>
                <a:avLst/>
                <a:gdLst>
                  <a:gd name="connsiteX0" fmla="*/ 43543 w 116649"/>
                  <a:gd name="connsiteY0" fmla="*/ 0 h 319725"/>
                  <a:gd name="connsiteX1" fmla="*/ 116114 w 116649"/>
                  <a:gd name="connsiteY1" fmla="*/ 217715 h 319725"/>
                  <a:gd name="connsiteX2" fmla="*/ 72571 w 116649"/>
                  <a:gd name="connsiteY2" fmla="*/ 319315 h 319725"/>
                  <a:gd name="connsiteX3" fmla="*/ 0 w 116649"/>
                  <a:gd name="connsiteY3" fmla="*/ 246743 h 31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49" h="319725">
                    <a:moveTo>
                      <a:pt x="43543" y="0"/>
                    </a:moveTo>
                    <a:cubicBezTo>
                      <a:pt x="77409" y="82248"/>
                      <a:pt x="111276" y="164496"/>
                      <a:pt x="116114" y="217715"/>
                    </a:cubicBezTo>
                    <a:cubicBezTo>
                      <a:pt x="120952" y="270934"/>
                      <a:pt x="91923" y="314477"/>
                      <a:pt x="72571" y="319315"/>
                    </a:cubicBezTo>
                    <a:cubicBezTo>
                      <a:pt x="53219" y="324153"/>
                      <a:pt x="26609" y="285448"/>
                      <a:pt x="0" y="24674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0F049BB5-D03F-4FC3-AD42-B1FF9824A5E7}"/>
                  </a:ext>
                </a:extLst>
              </p:cNvPr>
              <p:cNvGrpSpPr/>
              <p:nvPr/>
            </p:nvGrpSpPr>
            <p:grpSpPr>
              <a:xfrm>
                <a:off x="2552900" y="829331"/>
                <a:ext cx="1800000" cy="1800000"/>
                <a:chOff x="8749689" y="1354987"/>
                <a:chExt cx="1800000" cy="1800000"/>
              </a:xfrm>
            </p:grpSpPr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4B7A1FD9-BC2E-4504-BA4B-C7E578E65D24}"/>
                    </a:ext>
                  </a:extLst>
                </p:cNvPr>
                <p:cNvSpPr/>
                <p:nvPr/>
              </p:nvSpPr>
              <p:spPr>
                <a:xfrm rot="16200000">
                  <a:off x="8749689" y="1354987"/>
                  <a:ext cx="1800000" cy="1800000"/>
                </a:xfrm>
                <a:custGeom>
                  <a:avLst/>
                  <a:gdLst>
                    <a:gd name="connsiteX0" fmla="*/ 1620000 w 1800000"/>
                    <a:gd name="connsiteY0" fmla="*/ 900000 h 1800000"/>
                    <a:gd name="connsiteX1" fmla="*/ 1440000 w 1800000"/>
                    <a:gd name="connsiteY1" fmla="*/ 720000 h 1800000"/>
                    <a:gd name="connsiteX2" fmla="*/ 1260000 w 1800000"/>
                    <a:gd name="connsiteY2" fmla="*/ 900000 h 1800000"/>
                    <a:gd name="connsiteX3" fmla="*/ 1440000 w 1800000"/>
                    <a:gd name="connsiteY3" fmla="*/ 1080000 h 1800000"/>
                    <a:gd name="connsiteX4" fmla="*/ 1620000 w 1800000"/>
                    <a:gd name="connsiteY4" fmla="*/ 900000 h 1800000"/>
                    <a:gd name="connsiteX5" fmla="*/ 1800000 w 1800000"/>
                    <a:gd name="connsiteY5" fmla="*/ 900000 h 1800000"/>
                    <a:gd name="connsiteX6" fmla="*/ 1350000 w 1800000"/>
                    <a:gd name="connsiteY6" fmla="*/ 1800000 h 1800000"/>
                    <a:gd name="connsiteX7" fmla="*/ 450000 w 1800000"/>
                    <a:gd name="connsiteY7" fmla="*/ 1800000 h 1800000"/>
                    <a:gd name="connsiteX8" fmla="*/ 0 w 1800000"/>
                    <a:gd name="connsiteY8" fmla="*/ 900000 h 1800000"/>
                    <a:gd name="connsiteX9" fmla="*/ 450000 w 1800000"/>
                    <a:gd name="connsiteY9" fmla="*/ 0 h 1800000"/>
                    <a:gd name="connsiteX10" fmla="*/ 1350000 w 1800000"/>
                    <a:gd name="connsiteY10" fmla="*/ 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0000" h="1800000">
                      <a:moveTo>
                        <a:pt x="1620000" y="900000"/>
                      </a:moveTo>
                      <a:cubicBezTo>
                        <a:pt x="1620000" y="800589"/>
                        <a:pt x="1539411" y="720000"/>
                        <a:pt x="1440000" y="720000"/>
                      </a:cubicBezTo>
                      <a:cubicBezTo>
                        <a:pt x="1340589" y="720000"/>
                        <a:pt x="1260000" y="800589"/>
                        <a:pt x="1260000" y="900000"/>
                      </a:cubicBezTo>
                      <a:cubicBezTo>
                        <a:pt x="1260000" y="999411"/>
                        <a:pt x="1340589" y="1080000"/>
                        <a:pt x="1440000" y="1080000"/>
                      </a:cubicBezTo>
                      <a:cubicBezTo>
                        <a:pt x="1539411" y="1080000"/>
                        <a:pt x="1620000" y="999411"/>
                        <a:pt x="1620000" y="900000"/>
                      </a:cubicBezTo>
                      <a:close/>
                      <a:moveTo>
                        <a:pt x="1800000" y="900000"/>
                      </a:moveTo>
                      <a:lnTo>
                        <a:pt x="1350000" y="1800000"/>
                      </a:lnTo>
                      <a:lnTo>
                        <a:pt x="450000" y="1800000"/>
                      </a:lnTo>
                      <a:lnTo>
                        <a:pt x="0" y="900000"/>
                      </a:lnTo>
                      <a:lnTo>
                        <a:pt x="450000" y="0"/>
                      </a:lnTo>
                      <a:lnTo>
                        <a:pt x="1350000" y="0"/>
                      </a:lnTo>
                      <a:close/>
                    </a:path>
                  </a:pathLst>
                </a:custGeom>
                <a:solidFill>
                  <a:srgbClr val="6A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BE6088C-7FD3-4508-9844-1CA8466C3B57}"/>
                    </a:ext>
                  </a:extLst>
                </p:cNvPr>
                <p:cNvSpPr txBox="1"/>
                <p:nvPr/>
              </p:nvSpPr>
              <p:spPr>
                <a:xfrm>
                  <a:off x="8855730" y="2157757"/>
                  <a:ext cx="149748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000" b="1" dirty="0"/>
                    <a:t>EDA on DATA</a:t>
                  </a:r>
                </a:p>
              </p:txBody>
            </p: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1F3CC7-6E1B-4373-BD8D-E1515B60E9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45157" y="0"/>
                <a:ext cx="1" cy="810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04C8863-D602-4DAF-93CC-11BCDA6FCA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4399" y="757281"/>
                <a:ext cx="180000" cy="681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0333B22-55F2-400A-B68F-6479BF35DD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5157" y="706362"/>
                <a:ext cx="180000" cy="681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D45632-152E-4514-B05C-3AD6073130DB}"/>
                </a:ext>
              </a:extLst>
            </p:cNvPr>
            <p:cNvSpPr/>
            <p:nvPr/>
          </p:nvSpPr>
          <p:spPr>
            <a:xfrm>
              <a:off x="4266423" y="814227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D96FAAB-F9DE-4E03-95CD-055DD64E9364}"/>
              </a:ext>
            </a:extLst>
          </p:cNvPr>
          <p:cNvGrpSpPr/>
          <p:nvPr/>
        </p:nvGrpSpPr>
        <p:grpSpPr>
          <a:xfrm>
            <a:off x="144290" y="0"/>
            <a:ext cx="1800000" cy="3710803"/>
            <a:chOff x="810298" y="0"/>
            <a:chExt cx="1800000" cy="3710803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B045963-F72A-488E-8BD2-5DFC28D0CDE6}"/>
                </a:ext>
              </a:extLst>
            </p:cNvPr>
            <p:cNvSpPr/>
            <p:nvPr/>
          </p:nvSpPr>
          <p:spPr>
            <a:xfrm flipH="1">
              <a:off x="1644076" y="1884814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7A1FE6D-4555-49B1-B864-46807103B79A}"/>
                </a:ext>
              </a:extLst>
            </p:cNvPr>
            <p:cNvSpPr/>
            <p:nvPr/>
          </p:nvSpPr>
          <p:spPr>
            <a:xfrm rot="16200000">
              <a:off x="810298" y="1910803"/>
              <a:ext cx="1800000" cy="1800000"/>
            </a:xfrm>
            <a:custGeom>
              <a:avLst/>
              <a:gdLst>
                <a:gd name="connsiteX0" fmla="*/ 1620000 w 1800000"/>
                <a:gd name="connsiteY0" fmla="*/ 900000 h 1800000"/>
                <a:gd name="connsiteX1" fmla="*/ 1440000 w 1800000"/>
                <a:gd name="connsiteY1" fmla="*/ 720000 h 1800000"/>
                <a:gd name="connsiteX2" fmla="*/ 1260000 w 1800000"/>
                <a:gd name="connsiteY2" fmla="*/ 900000 h 1800000"/>
                <a:gd name="connsiteX3" fmla="*/ 1440000 w 1800000"/>
                <a:gd name="connsiteY3" fmla="*/ 1080000 h 1800000"/>
                <a:gd name="connsiteX4" fmla="*/ 1620000 w 1800000"/>
                <a:gd name="connsiteY4" fmla="*/ 900000 h 1800000"/>
                <a:gd name="connsiteX5" fmla="*/ 1800000 w 1800000"/>
                <a:gd name="connsiteY5" fmla="*/ 900000 h 1800000"/>
                <a:gd name="connsiteX6" fmla="*/ 1350000 w 1800000"/>
                <a:gd name="connsiteY6" fmla="*/ 1800000 h 1800000"/>
                <a:gd name="connsiteX7" fmla="*/ 450000 w 1800000"/>
                <a:gd name="connsiteY7" fmla="*/ 1800000 h 1800000"/>
                <a:gd name="connsiteX8" fmla="*/ 0 w 1800000"/>
                <a:gd name="connsiteY8" fmla="*/ 900000 h 1800000"/>
                <a:gd name="connsiteX9" fmla="*/ 450000 w 1800000"/>
                <a:gd name="connsiteY9" fmla="*/ 0 h 1800000"/>
                <a:gd name="connsiteX10" fmla="*/ 1350000 w 1800000"/>
                <a:gd name="connsiteY10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A34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DD9D414-3C27-4168-AF2F-F128045B76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2555" y="0"/>
              <a:ext cx="0" cy="18917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865FB70-5640-4C51-84F7-B1D122BEF43D}"/>
                </a:ext>
              </a:extLst>
            </p:cNvPr>
            <p:cNvSpPr/>
            <p:nvPr/>
          </p:nvSpPr>
          <p:spPr>
            <a:xfrm>
              <a:off x="1667471" y="1895699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247B461-E13E-45D0-BA12-5014A88F4B87}"/>
                </a:ext>
              </a:extLst>
            </p:cNvPr>
            <p:cNvCxnSpPr/>
            <p:nvPr/>
          </p:nvCxnSpPr>
          <p:spPr>
            <a:xfrm flipV="1">
              <a:off x="1621797" y="1838753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0F61967-8BBC-4A39-A050-475D30327A28}"/>
                </a:ext>
              </a:extLst>
            </p:cNvPr>
            <p:cNvCxnSpPr/>
            <p:nvPr/>
          </p:nvCxnSpPr>
          <p:spPr>
            <a:xfrm flipV="1">
              <a:off x="1612555" y="1787834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29E4E0C-C415-FA3F-9A99-F6F385586178}"/>
                </a:ext>
              </a:extLst>
            </p:cNvPr>
            <p:cNvSpPr txBox="1"/>
            <p:nvPr/>
          </p:nvSpPr>
          <p:spPr>
            <a:xfrm>
              <a:off x="1162592" y="2561214"/>
              <a:ext cx="11470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1" dirty="0"/>
                <a:t>Problem Overview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4D14C72-E5C3-C139-5A46-073009405903}"/>
              </a:ext>
            </a:extLst>
          </p:cNvPr>
          <p:cNvGrpSpPr/>
          <p:nvPr/>
        </p:nvGrpSpPr>
        <p:grpSpPr>
          <a:xfrm>
            <a:off x="10271501" y="11329"/>
            <a:ext cx="1800000" cy="3438478"/>
            <a:chOff x="6865681" y="10091"/>
            <a:chExt cx="1800000" cy="343847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4EC0275-F7B0-510E-6A7B-D98825148BAD}"/>
                </a:ext>
              </a:extLst>
            </p:cNvPr>
            <p:cNvGrpSpPr/>
            <p:nvPr/>
          </p:nvGrpSpPr>
          <p:grpSpPr>
            <a:xfrm>
              <a:off x="6865681" y="10091"/>
              <a:ext cx="1800000" cy="3438478"/>
              <a:chOff x="9829291" y="0"/>
              <a:chExt cx="1800000" cy="3438478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536C57F-4E0A-3E5C-81F3-FC5CE458AE82}"/>
                  </a:ext>
                </a:extLst>
              </p:cNvPr>
              <p:cNvGrpSpPr/>
              <p:nvPr/>
            </p:nvGrpSpPr>
            <p:grpSpPr>
              <a:xfrm>
                <a:off x="9829291" y="0"/>
                <a:ext cx="1800000" cy="3438478"/>
                <a:chOff x="9829291" y="0"/>
                <a:chExt cx="1800000" cy="3438478"/>
              </a:xfrm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6767739-2AC3-A37A-C999-1D2765147916}"/>
                    </a:ext>
                  </a:extLst>
                </p:cNvPr>
                <p:cNvSpPr/>
                <p:nvPr/>
              </p:nvSpPr>
              <p:spPr>
                <a:xfrm rot="16200000">
                  <a:off x="9829291" y="1638478"/>
                  <a:ext cx="1800000" cy="1800000"/>
                </a:xfrm>
                <a:custGeom>
                  <a:avLst/>
                  <a:gdLst>
                    <a:gd name="connsiteX0" fmla="*/ 1601750 w 1800000"/>
                    <a:gd name="connsiteY0" fmla="*/ 899999 h 1800000"/>
                    <a:gd name="connsiteX1" fmla="*/ 1421750 w 1800000"/>
                    <a:gd name="connsiteY1" fmla="*/ 719999 h 1800000"/>
                    <a:gd name="connsiteX2" fmla="*/ 1241750 w 1800000"/>
                    <a:gd name="connsiteY2" fmla="*/ 899999 h 1800000"/>
                    <a:gd name="connsiteX3" fmla="*/ 1421750 w 1800000"/>
                    <a:gd name="connsiteY3" fmla="*/ 1079999 h 1800000"/>
                    <a:gd name="connsiteX4" fmla="*/ 1601750 w 1800000"/>
                    <a:gd name="connsiteY4" fmla="*/ 899999 h 1800000"/>
                    <a:gd name="connsiteX5" fmla="*/ 1800000 w 1800000"/>
                    <a:gd name="connsiteY5" fmla="*/ 900000 h 1800000"/>
                    <a:gd name="connsiteX6" fmla="*/ 1350000 w 1800000"/>
                    <a:gd name="connsiteY6" fmla="*/ 1800000 h 1800000"/>
                    <a:gd name="connsiteX7" fmla="*/ 450000 w 1800000"/>
                    <a:gd name="connsiteY7" fmla="*/ 1800000 h 1800000"/>
                    <a:gd name="connsiteX8" fmla="*/ 0 w 1800000"/>
                    <a:gd name="connsiteY8" fmla="*/ 900000 h 1800000"/>
                    <a:gd name="connsiteX9" fmla="*/ 450000 w 1800000"/>
                    <a:gd name="connsiteY9" fmla="*/ 0 h 1800000"/>
                    <a:gd name="connsiteX10" fmla="*/ 1350000 w 1800000"/>
                    <a:gd name="connsiteY10" fmla="*/ 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0000" h="1800000">
                      <a:moveTo>
                        <a:pt x="1601750" y="899999"/>
                      </a:moveTo>
                      <a:cubicBezTo>
                        <a:pt x="1601750" y="800588"/>
                        <a:pt x="1521161" y="719999"/>
                        <a:pt x="1421750" y="719999"/>
                      </a:cubicBezTo>
                      <a:cubicBezTo>
                        <a:pt x="1322339" y="719999"/>
                        <a:pt x="1241750" y="800588"/>
                        <a:pt x="1241750" y="899999"/>
                      </a:cubicBezTo>
                      <a:cubicBezTo>
                        <a:pt x="1241750" y="999410"/>
                        <a:pt x="1322339" y="1079999"/>
                        <a:pt x="1421750" y="1079999"/>
                      </a:cubicBezTo>
                      <a:cubicBezTo>
                        <a:pt x="1521161" y="1079999"/>
                        <a:pt x="1601750" y="999410"/>
                        <a:pt x="1601750" y="899999"/>
                      </a:cubicBezTo>
                      <a:close/>
                      <a:moveTo>
                        <a:pt x="1800000" y="900000"/>
                      </a:moveTo>
                      <a:lnTo>
                        <a:pt x="1350000" y="1800000"/>
                      </a:lnTo>
                      <a:lnTo>
                        <a:pt x="450000" y="1800000"/>
                      </a:lnTo>
                      <a:lnTo>
                        <a:pt x="0" y="900000"/>
                      </a:lnTo>
                      <a:lnTo>
                        <a:pt x="450000" y="0"/>
                      </a:lnTo>
                      <a:lnTo>
                        <a:pt x="135000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3FD8E44-FDE5-4DE2-E3D4-6AD262DD8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29291" y="0"/>
                  <a:ext cx="0" cy="163847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5F3E3C2-35F2-B190-0A62-A7ADEF49162B}"/>
                  </a:ext>
                </a:extLst>
              </p:cNvPr>
              <p:cNvSpPr txBox="1"/>
              <p:nvPr/>
            </p:nvSpPr>
            <p:spPr>
              <a:xfrm>
                <a:off x="10165401" y="2399042"/>
                <a:ext cx="13427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Solution Process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E3B8043-2683-3379-29E4-B1E0F9588BE7}"/>
                </a:ext>
              </a:extLst>
            </p:cNvPr>
            <p:cNvGrpSpPr/>
            <p:nvPr/>
          </p:nvGrpSpPr>
          <p:grpSpPr>
            <a:xfrm>
              <a:off x="7692898" y="1452598"/>
              <a:ext cx="189242" cy="427205"/>
              <a:chOff x="7692898" y="1452598"/>
              <a:chExt cx="189242" cy="427205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140041C-A31E-E9DB-22FB-6316DB15FDBB}"/>
                  </a:ext>
                </a:extLst>
              </p:cNvPr>
              <p:cNvSpPr/>
              <p:nvPr/>
            </p:nvSpPr>
            <p:spPr>
              <a:xfrm flipH="1">
                <a:off x="7723748" y="1627592"/>
                <a:ext cx="103260" cy="241326"/>
              </a:xfrm>
              <a:custGeom>
                <a:avLst/>
                <a:gdLst>
                  <a:gd name="connsiteX0" fmla="*/ 43543 w 116649"/>
                  <a:gd name="connsiteY0" fmla="*/ 0 h 319725"/>
                  <a:gd name="connsiteX1" fmla="*/ 116114 w 116649"/>
                  <a:gd name="connsiteY1" fmla="*/ 217715 h 319725"/>
                  <a:gd name="connsiteX2" fmla="*/ 72571 w 116649"/>
                  <a:gd name="connsiteY2" fmla="*/ 319315 h 319725"/>
                  <a:gd name="connsiteX3" fmla="*/ 0 w 116649"/>
                  <a:gd name="connsiteY3" fmla="*/ 246743 h 31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49" h="319725">
                    <a:moveTo>
                      <a:pt x="43543" y="0"/>
                    </a:moveTo>
                    <a:cubicBezTo>
                      <a:pt x="77409" y="82248"/>
                      <a:pt x="111276" y="164496"/>
                      <a:pt x="116114" y="217715"/>
                    </a:cubicBezTo>
                    <a:cubicBezTo>
                      <a:pt x="120952" y="270934"/>
                      <a:pt x="91923" y="314477"/>
                      <a:pt x="72571" y="319315"/>
                    </a:cubicBezTo>
                    <a:cubicBezTo>
                      <a:pt x="53219" y="324153"/>
                      <a:pt x="26609" y="285448"/>
                      <a:pt x="0" y="24674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7AFDEF8-F746-DF7B-02FD-8291995D65EF}"/>
                  </a:ext>
                </a:extLst>
              </p:cNvPr>
              <p:cNvSpPr/>
              <p:nvPr/>
            </p:nvSpPr>
            <p:spPr>
              <a:xfrm>
                <a:off x="7747143" y="1638477"/>
                <a:ext cx="103260" cy="241326"/>
              </a:xfrm>
              <a:custGeom>
                <a:avLst/>
                <a:gdLst>
                  <a:gd name="connsiteX0" fmla="*/ 43543 w 116649"/>
                  <a:gd name="connsiteY0" fmla="*/ 0 h 319725"/>
                  <a:gd name="connsiteX1" fmla="*/ 116114 w 116649"/>
                  <a:gd name="connsiteY1" fmla="*/ 217715 h 319725"/>
                  <a:gd name="connsiteX2" fmla="*/ 72571 w 116649"/>
                  <a:gd name="connsiteY2" fmla="*/ 319315 h 319725"/>
                  <a:gd name="connsiteX3" fmla="*/ 0 w 116649"/>
                  <a:gd name="connsiteY3" fmla="*/ 246743 h 31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49" h="319725">
                    <a:moveTo>
                      <a:pt x="43543" y="0"/>
                    </a:moveTo>
                    <a:cubicBezTo>
                      <a:pt x="77409" y="82248"/>
                      <a:pt x="111276" y="164496"/>
                      <a:pt x="116114" y="217715"/>
                    </a:cubicBezTo>
                    <a:cubicBezTo>
                      <a:pt x="120952" y="270934"/>
                      <a:pt x="91923" y="314477"/>
                      <a:pt x="72571" y="319315"/>
                    </a:cubicBezTo>
                    <a:cubicBezTo>
                      <a:pt x="53219" y="324153"/>
                      <a:pt x="26609" y="285448"/>
                      <a:pt x="0" y="24674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68A903D-7390-5B7D-220D-2F2578BA3A61}"/>
                  </a:ext>
                </a:extLst>
              </p:cNvPr>
              <p:cNvCxnSpPr/>
              <p:nvPr/>
            </p:nvCxnSpPr>
            <p:spPr>
              <a:xfrm flipV="1">
                <a:off x="7702140" y="1503517"/>
                <a:ext cx="180000" cy="681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B83A461-B043-CAD8-1D4C-7C93BF73C3B4}"/>
                  </a:ext>
                </a:extLst>
              </p:cNvPr>
              <p:cNvCxnSpPr/>
              <p:nvPr/>
            </p:nvCxnSpPr>
            <p:spPr>
              <a:xfrm flipV="1">
                <a:off x="7692898" y="1452598"/>
                <a:ext cx="180000" cy="681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2325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575AC7-918A-46F1-969B-34E857B771D7}"/>
              </a:ext>
            </a:extLst>
          </p:cNvPr>
          <p:cNvSpPr/>
          <p:nvPr/>
        </p:nvSpPr>
        <p:spPr>
          <a:xfrm>
            <a:off x="0" y="-1"/>
            <a:ext cx="7774142" cy="6122065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44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DAA0C0-5630-4F11-BE75-29087273D92A}"/>
              </a:ext>
            </a:extLst>
          </p:cNvPr>
          <p:cNvSpPr/>
          <p:nvPr/>
        </p:nvSpPr>
        <p:spPr>
          <a:xfrm>
            <a:off x="4648199" y="4415117"/>
            <a:ext cx="7543801" cy="1706948"/>
          </a:xfrm>
          <a:custGeom>
            <a:avLst/>
            <a:gdLst>
              <a:gd name="connsiteX0" fmla="*/ 1728371 w 7543801"/>
              <a:gd name="connsiteY0" fmla="*/ 0 h 1706948"/>
              <a:gd name="connsiteX1" fmla="*/ 7543801 w 7543801"/>
              <a:gd name="connsiteY1" fmla="*/ 612 h 1706948"/>
              <a:gd name="connsiteX2" fmla="*/ 7543801 w 7543801"/>
              <a:gd name="connsiteY2" fmla="*/ 1706948 h 1706948"/>
              <a:gd name="connsiteX3" fmla="*/ 0 w 7543801"/>
              <a:gd name="connsiteY3" fmla="*/ 1706948 h 170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3801" h="1706948">
                <a:moveTo>
                  <a:pt x="1728371" y="0"/>
                </a:moveTo>
                <a:lnTo>
                  <a:pt x="7543801" y="612"/>
                </a:lnTo>
                <a:lnTo>
                  <a:pt x="7543801" y="1706948"/>
                </a:lnTo>
                <a:lnTo>
                  <a:pt x="0" y="1706948"/>
                </a:lnTo>
                <a:close/>
              </a:path>
            </a:pathLst>
          </a:custGeom>
          <a:solidFill>
            <a:srgbClr val="95AD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8800" b="1" dirty="0">
                <a:solidFill>
                  <a:srgbClr val="0852A3"/>
                </a:solidFill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DFE8B-041F-3D2E-AAD9-7B8D8C02C855}"/>
              </a:ext>
            </a:extLst>
          </p:cNvPr>
          <p:cNvSpPr txBox="1"/>
          <p:nvPr/>
        </p:nvSpPr>
        <p:spPr>
          <a:xfrm>
            <a:off x="281354" y="1130663"/>
            <a:ext cx="749278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For More Info on Notebook and Working check here</a:t>
            </a:r>
          </a:p>
          <a:p>
            <a:pPr algn="ctr"/>
            <a:r>
              <a:rPr lang="en-GB" sz="28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https://github.com/vdj-vasudevan/capitalbikeshare/blob/main/Model%20with%20no%20VIF.ipynb</a:t>
            </a:r>
            <a:endParaRPr lang="en-GB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4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1B6F7C2-5DDC-4B0E-A9B0-721D82DBE506}"/>
              </a:ext>
            </a:extLst>
          </p:cNvPr>
          <p:cNvSpPr/>
          <p:nvPr/>
        </p:nvSpPr>
        <p:spPr>
          <a:xfrm>
            <a:off x="0" y="169329"/>
            <a:ext cx="7774142" cy="4893610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29DDBE-4144-47D5-98D9-1F8439D7CB49}"/>
              </a:ext>
            </a:extLst>
          </p:cNvPr>
          <p:cNvSpPr/>
          <p:nvPr/>
        </p:nvSpPr>
        <p:spPr>
          <a:xfrm>
            <a:off x="848712" y="2089991"/>
            <a:ext cx="71188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What is the Business problem?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Will the Customer Be Member or Casual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Using insights in the business domain.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5AAEBB-2FAA-4780-8461-B9C9E3885782}"/>
              </a:ext>
            </a:extLst>
          </p:cNvPr>
          <p:cNvSpPr/>
          <p:nvPr/>
        </p:nvSpPr>
        <p:spPr>
          <a:xfrm>
            <a:off x="4224402" y="726725"/>
            <a:ext cx="3743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Problem Overview</a:t>
            </a:r>
          </a:p>
        </p:txBody>
      </p:sp>
    </p:spTree>
    <p:extLst>
      <p:ext uri="{BB962C8B-B14F-4D97-AF65-F5344CB8AC3E}">
        <p14:creationId xmlns:p14="http://schemas.microsoft.com/office/powerpoint/2010/main" val="2019405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0715-F6F4-B6EF-2B85-31B8D127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Abadi" panose="020B0604020104020204" pitchFamily="34" charset="0"/>
              </a:rPr>
              <a:t>Objective </a:t>
            </a:r>
            <a:endParaRPr lang="en-IN" sz="8000" b="1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66FA-F820-9467-F7FC-CAA399BE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Preforming EDA</a:t>
            </a:r>
          </a:p>
          <a:p>
            <a:endParaRPr lang="en-US" sz="3200" b="1" dirty="0"/>
          </a:p>
          <a:p>
            <a:r>
              <a:rPr lang="en-US" sz="3200" b="1" dirty="0"/>
              <a:t>Identifying the Key Variables influencing the Problem</a:t>
            </a:r>
          </a:p>
          <a:p>
            <a:endParaRPr lang="en-US" sz="3200" b="1" dirty="0"/>
          </a:p>
          <a:p>
            <a:r>
              <a:rPr lang="en-US" sz="3200" b="1" dirty="0"/>
              <a:t>Selecting the best Fit Model </a:t>
            </a:r>
          </a:p>
          <a:p>
            <a:endParaRPr lang="en-US" sz="3200" b="1" dirty="0"/>
          </a:p>
          <a:p>
            <a:r>
              <a:rPr lang="en-US" sz="3200" b="1" dirty="0"/>
              <a:t>Suggesting the Client who may Member or Casual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325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43A9F-1FB1-4BA9-A710-6A12CC7A17BD}"/>
              </a:ext>
            </a:extLst>
          </p:cNvPr>
          <p:cNvCxnSpPr>
            <a:cxnSpLocks/>
          </p:cNvCxnSpPr>
          <p:nvPr/>
        </p:nvCxnSpPr>
        <p:spPr>
          <a:xfrm>
            <a:off x="3448050" y="5151069"/>
            <a:ext cx="3487768" cy="38819"/>
          </a:xfrm>
          <a:prstGeom prst="line">
            <a:avLst/>
          </a:prstGeom>
          <a:ln w="50800">
            <a:solidFill>
              <a:srgbClr val="CC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5BFE-30F5-478B-924B-6EBE5A0358C1}"/>
              </a:ext>
            </a:extLst>
          </p:cNvPr>
          <p:cNvCxnSpPr/>
          <p:nvPr/>
        </p:nvCxnSpPr>
        <p:spPr>
          <a:xfrm>
            <a:off x="6642271" y="1653081"/>
            <a:ext cx="3497943" cy="77637"/>
          </a:xfrm>
          <a:prstGeom prst="line">
            <a:avLst/>
          </a:prstGeom>
          <a:ln w="50800">
            <a:solidFill>
              <a:srgbClr val="99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A214FD-889C-41AC-96E4-B2ADB071ECC8}"/>
              </a:ext>
            </a:extLst>
          </p:cNvPr>
          <p:cNvCxnSpPr>
            <a:cxnSpLocks/>
          </p:cNvCxnSpPr>
          <p:nvPr/>
        </p:nvCxnSpPr>
        <p:spPr>
          <a:xfrm>
            <a:off x="5478132" y="2850193"/>
            <a:ext cx="3557930" cy="1541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B106B4-509E-49FC-B560-DD36E2FF717C}"/>
              </a:ext>
            </a:extLst>
          </p:cNvPr>
          <p:cNvCxnSpPr>
            <a:cxnSpLocks/>
          </p:cNvCxnSpPr>
          <p:nvPr/>
        </p:nvCxnSpPr>
        <p:spPr>
          <a:xfrm>
            <a:off x="4470978" y="3973927"/>
            <a:ext cx="3518427" cy="18310"/>
          </a:xfrm>
          <a:prstGeom prst="line">
            <a:avLst/>
          </a:prstGeom>
          <a:ln w="508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0C8EAB-DE98-47B3-8517-653053DE32CE}"/>
              </a:ext>
            </a:extLst>
          </p:cNvPr>
          <p:cNvSpPr txBox="1"/>
          <p:nvPr/>
        </p:nvSpPr>
        <p:spPr>
          <a:xfrm>
            <a:off x="149947" y="-28199"/>
            <a:ext cx="4183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Solution Process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09E4A54-2E96-4D56-B8ED-BA62D26AE5D5}"/>
              </a:ext>
            </a:extLst>
          </p:cNvPr>
          <p:cNvSpPr/>
          <p:nvPr/>
        </p:nvSpPr>
        <p:spPr>
          <a:xfrm>
            <a:off x="5733143" y="31926"/>
            <a:ext cx="6450486" cy="6826074"/>
          </a:xfrm>
          <a:custGeom>
            <a:avLst/>
            <a:gdLst>
              <a:gd name="connsiteX0" fmla="*/ 0 w 7403514"/>
              <a:gd name="connsiteY0" fmla="*/ 6817460 h 6817460"/>
              <a:gd name="connsiteX1" fmla="*/ 7403514 w 7403514"/>
              <a:gd name="connsiteY1" fmla="*/ 0 h 6817460"/>
              <a:gd name="connsiteX2" fmla="*/ 7403514 w 7403514"/>
              <a:gd name="connsiteY2" fmla="*/ 6817460 h 6817460"/>
              <a:gd name="connsiteX3" fmla="*/ 0 w 7403514"/>
              <a:gd name="connsiteY3" fmla="*/ 6817460 h 6817460"/>
              <a:gd name="connsiteX0" fmla="*/ 0 w 7411134"/>
              <a:gd name="connsiteY0" fmla="*/ 6588860 h 6588860"/>
              <a:gd name="connsiteX1" fmla="*/ 7411134 w 7411134"/>
              <a:gd name="connsiteY1" fmla="*/ 0 h 6588860"/>
              <a:gd name="connsiteX2" fmla="*/ 7403514 w 7411134"/>
              <a:gd name="connsiteY2" fmla="*/ 6588860 h 6588860"/>
              <a:gd name="connsiteX3" fmla="*/ 0 w 7411134"/>
              <a:gd name="connsiteY3" fmla="*/ 6588860 h 6588860"/>
              <a:gd name="connsiteX0" fmla="*/ 0 w 7426828"/>
              <a:gd name="connsiteY0" fmla="*/ 7648293 h 7648293"/>
              <a:gd name="connsiteX1" fmla="*/ 7426828 w 7426828"/>
              <a:gd name="connsiteY1" fmla="*/ 0 h 7648293"/>
              <a:gd name="connsiteX2" fmla="*/ 7403514 w 7426828"/>
              <a:gd name="connsiteY2" fmla="*/ 7648293 h 7648293"/>
              <a:gd name="connsiteX3" fmla="*/ 0 w 7426828"/>
              <a:gd name="connsiteY3" fmla="*/ 7648293 h 7648293"/>
              <a:gd name="connsiteX0" fmla="*/ 0 w 7426828"/>
              <a:gd name="connsiteY0" fmla="*/ 8041564 h 8041564"/>
              <a:gd name="connsiteX1" fmla="*/ 7426828 w 7426828"/>
              <a:gd name="connsiteY1" fmla="*/ 0 h 8041564"/>
              <a:gd name="connsiteX2" fmla="*/ 7403514 w 7426828"/>
              <a:gd name="connsiteY2" fmla="*/ 8041564 h 8041564"/>
              <a:gd name="connsiteX3" fmla="*/ 0 w 7426828"/>
              <a:gd name="connsiteY3" fmla="*/ 8041564 h 80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6828" h="8041564">
                <a:moveTo>
                  <a:pt x="0" y="8041564"/>
                </a:moveTo>
                <a:lnTo>
                  <a:pt x="7426828" y="0"/>
                </a:lnTo>
                <a:cubicBezTo>
                  <a:pt x="7419057" y="2549431"/>
                  <a:pt x="7411285" y="5492133"/>
                  <a:pt x="7403514" y="8041564"/>
                </a:cubicBezTo>
                <a:lnTo>
                  <a:pt x="0" y="804156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3972E8-91F3-4178-B7D6-F4290434714F}"/>
              </a:ext>
            </a:extLst>
          </p:cNvPr>
          <p:cNvGrpSpPr/>
          <p:nvPr/>
        </p:nvGrpSpPr>
        <p:grpSpPr>
          <a:xfrm>
            <a:off x="9853648" y="1219431"/>
            <a:ext cx="1433322" cy="1893600"/>
            <a:chOff x="9853648" y="1197998"/>
            <a:chExt cx="1433322" cy="19166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1DB144-D1ED-4018-A731-DCB5DEEE43A0}"/>
                </a:ext>
              </a:extLst>
            </p:cNvPr>
            <p:cNvSpPr/>
            <p:nvPr/>
          </p:nvSpPr>
          <p:spPr>
            <a:xfrm>
              <a:off x="10041347" y="1674675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96B286-43C8-4614-92A0-544E0AF67236}"/>
                </a:ext>
              </a:extLst>
            </p:cNvPr>
            <p:cNvSpPr/>
            <p:nvPr/>
          </p:nvSpPr>
          <p:spPr>
            <a:xfrm>
              <a:off x="9853648" y="1197998"/>
              <a:ext cx="1433322" cy="1440000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98000">
                  <a:srgbClr val="99FF66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31AB07-3ABE-401A-B257-3588E92AA145}"/>
              </a:ext>
            </a:extLst>
          </p:cNvPr>
          <p:cNvGrpSpPr/>
          <p:nvPr/>
        </p:nvGrpSpPr>
        <p:grpSpPr>
          <a:xfrm>
            <a:off x="8841037" y="2348567"/>
            <a:ext cx="1433322" cy="1893600"/>
            <a:chOff x="8841037" y="2334278"/>
            <a:chExt cx="1433322" cy="19121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3230F2-1339-47DB-8644-AC3E64DBC2FF}"/>
                </a:ext>
              </a:extLst>
            </p:cNvPr>
            <p:cNvSpPr/>
            <p:nvPr/>
          </p:nvSpPr>
          <p:spPr>
            <a:xfrm>
              <a:off x="9025618" y="2806460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C49D6F-A72C-4025-AB62-2C1F53C93983}"/>
                </a:ext>
              </a:extLst>
            </p:cNvPr>
            <p:cNvSpPr/>
            <p:nvPr/>
          </p:nvSpPr>
          <p:spPr>
            <a:xfrm>
              <a:off x="8841037" y="2334278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6C2999"/>
                </a:gs>
                <a:gs pos="98000">
                  <a:srgbClr val="CC66FF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0FF155-D6DD-4206-B7FA-A4314AFE7014}"/>
              </a:ext>
            </a:extLst>
          </p:cNvPr>
          <p:cNvGrpSpPr/>
          <p:nvPr/>
        </p:nvGrpSpPr>
        <p:grpSpPr>
          <a:xfrm>
            <a:off x="7830048" y="3478746"/>
            <a:ext cx="1433322" cy="1893600"/>
            <a:chOff x="7823698" y="3466046"/>
            <a:chExt cx="1433322" cy="19140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6C5F61-560B-4623-8050-32997FD9D6D8}"/>
                </a:ext>
              </a:extLst>
            </p:cNvPr>
            <p:cNvSpPr/>
            <p:nvPr/>
          </p:nvSpPr>
          <p:spPr>
            <a:xfrm>
              <a:off x="8003539" y="3940133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81986B-05FD-4C20-9682-B5EE52DD7060}"/>
                </a:ext>
              </a:extLst>
            </p:cNvPr>
            <p:cNvSpPr/>
            <p:nvPr/>
          </p:nvSpPr>
          <p:spPr>
            <a:xfrm>
              <a:off x="7823698" y="3466046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A34A2E"/>
                </a:gs>
                <a:gs pos="98000">
                  <a:srgbClr val="CC6600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C28BB9-0556-42B7-9C40-33573EECC562}"/>
              </a:ext>
            </a:extLst>
          </p:cNvPr>
          <p:cNvGrpSpPr/>
          <p:nvPr/>
        </p:nvGrpSpPr>
        <p:grpSpPr>
          <a:xfrm>
            <a:off x="6808762" y="4598221"/>
            <a:ext cx="1433322" cy="1894025"/>
            <a:chOff x="6808762" y="4598221"/>
            <a:chExt cx="1433322" cy="18940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B5D474-69C0-4C44-8CBA-8BCF63AE4DC4}"/>
                </a:ext>
              </a:extLst>
            </p:cNvPr>
            <p:cNvSpPr/>
            <p:nvPr/>
          </p:nvSpPr>
          <p:spPr>
            <a:xfrm>
              <a:off x="6995522" y="5052246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A6C119-79A8-455C-9678-3BE0FD7D4441}"/>
                </a:ext>
              </a:extLst>
            </p:cNvPr>
            <p:cNvSpPr/>
            <p:nvPr/>
          </p:nvSpPr>
          <p:spPr>
            <a:xfrm>
              <a:off x="6808762" y="4598221"/>
              <a:ext cx="1433322" cy="1440000"/>
            </a:xfrm>
            <a:prstGeom prst="rect">
              <a:avLst/>
            </a:prstGeom>
            <a:gradFill flip="none" rotWithShape="1">
              <a:gsLst>
                <a:gs pos="58000">
                  <a:srgbClr val="95AD70"/>
                </a:gs>
                <a:gs pos="100000">
                  <a:srgbClr val="CCFF99"/>
                </a:gs>
              </a:gsLst>
              <a:lin ang="0" scaled="1"/>
              <a:tileRect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E2F1A54-6ADF-4F8A-A602-2A8262703034}"/>
              </a:ext>
            </a:extLst>
          </p:cNvPr>
          <p:cNvSpPr txBox="1"/>
          <p:nvPr/>
        </p:nvSpPr>
        <p:spPr>
          <a:xfrm>
            <a:off x="7017559" y="4825696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AD91F0-B2D2-48AA-A6CE-BE2BCF9DCF52}"/>
              </a:ext>
            </a:extLst>
          </p:cNvPr>
          <p:cNvSpPr txBox="1"/>
          <p:nvPr/>
        </p:nvSpPr>
        <p:spPr>
          <a:xfrm>
            <a:off x="8096134" y="3683207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06C317-CB04-443B-AAB1-900D4BFFE59F}"/>
              </a:ext>
            </a:extLst>
          </p:cNvPr>
          <p:cNvSpPr txBox="1"/>
          <p:nvPr/>
        </p:nvSpPr>
        <p:spPr>
          <a:xfrm>
            <a:off x="9142507" y="2540720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5F9F55-3EE0-469B-9D02-B3050850D4A9}"/>
              </a:ext>
            </a:extLst>
          </p:cNvPr>
          <p:cNvSpPr txBox="1"/>
          <p:nvPr/>
        </p:nvSpPr>
        <p:spPr>
          <a:xfrm>
            <a:off x="10140214" y="1445965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B18461-2A9C-46B5-A2B4-6A9A47F9F818}"/>
              </a:ext>
            </a:extLst>
          </p:cNvPr>
          <p:cNvGrpSpPr/>
          <p:nvPr/>
        </p:nvGrpSpPr>
        <p:grpSpPr>
          <a:xfrm>
            <a:off x="-4548872" y="4271569"/>
            <a:ext cx="4633297" cy="937678"/>
            <a:chOff x="-4704785" y="4160539"/>
            <a:chExt cx="4633297" cy="93767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CF9300E-0A7A-4028-84E1-BBB03B33683D}"/>
                </a:ext>
              </a:extLst>
            </p:cNvPr>
            <p:cNvSpPr/>
            <p:nvPr/>
          </p:nvSpPr>
          <p:spPr>
            <a:xfrm>
              <a:off x="-4240184" y="4160539"/>
              <a:ext cx="15760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Analyse Data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44E14C-DBDA-4195-A7C4-9ADD04F87F88}"/>
                </a:ext>
              </a:extLst>
            </p:cNvPr>
            <p:cNvSpPr txBox="1"/>
            <p:nvPr/>
          </p:nvSpPr>
          <p:spPr>
            <a:xfrm>
              <a:off x="-4254865" y="4513442"/>
              <a:ext cx="4183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Exploratory Data Analysis, Label &amp; One-Hot  Encoding, Missing Values Treatment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4072FB2-17C1-40B4-BE3C-F40A705DC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04785" y="4206413"/>
              <a:ext cx="360000" cy="360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EEB2D2-ADF4-4BA7-AA6E-416A39ACC43C}"/>
              </a:ext>
            </a:extLst>
          </p:cNvPr>
          <p:cNvGrpSpPr/>
          <p:nvPr/>
        </p:nvGrpSpPr>
        <p:grpSpPr>
          <a:xfrm>
            <a:off x="-4413693" y="2812103"/>
            <a:ext cx="4635667" cy="954754"/>
            <a:chOff x="3987796" y="2857076"/>
            <a:chExt cx="4635667" cy="9547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8210697-2F2F-4A35-9F01-927B31F39E6E}"/>
                </a:ext>
              </a:extLst>
            </p:cNvPr>
            <p:cNvSpPr/>
            <p:nvPr/>
          </p:nvSpPr>
          <p:spPr>
            <a:xfrm>
              <a:off x="4491462" y="2857076"/>
              <a:ext cx="22940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Analytical approach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139462-6472-460C-B45C-9A2E1A87EBC6}"/>
                </a:ext>
              </a:extLst>
            </p:cNvPr>
            <p:cNvSpPr txBox="1"/>
            <p:nvPr/>
          </p:nvSpPr>
          <p:spPr>
            <a:xfrm>
              <a:off x="4440086" y="3227055"/>
              <a:ext cx="4183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Scaling the Data, Selecting Models: Logistic Regression, Random Forest, Gradient Boosting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AA7133E-963F-4CB0-9062-C7C30F4E3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796" y="2897186"/>
              <a:ext cx="360000" cy="3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02A064F-9454-4BFB-AE02-EB7ED68E06C3}"/>
              </a:ext>
            </a:extLst>
          </p:cNvPr>
          <p:cNvGrpSpPr/>
          <p:nvPr/>
        </p:nvGrpSpPr>
        <p:grpSpPr>
          <a:xfrm>
            <a:off x="-3996186" y="1641144"/>
            <a:ext cx="4459059" cy="1019150"/>
            <a:chOff x="5046838" y="1710685"/>
            <a:chExt cx="4459059" cy="101915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BA7F1A-A829-4578-BF81-AD23D92EF5AF}"/>
                </a:ext>
              </a:extLst>
            </p:cNvPr>
            <p:cNvSpPr/>
            <p:nvPr/>
          </p:nvSpPr>
          <p:spPr>
            <a:xfrm>
              <a:off x="5510558" y="1739226"/>
              <a:ext cx="21903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Model Preparation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2DD80AB-CADB-4BB4-9160-ED3A0819F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838" y="1710685"/>
              <a:ext cx="360000" cy="3600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2E9FA8-4884-4ABA-85CE-3C930A44F483}"/>
                </a:ext>
              </a:extLst>
            </p:cNvPr>
            <p:cNvSpPr txBox="1"/>
            <p:nvPr/>
          </p:nvSpPr>
          <p:spPr>
            <a:xfrm>
              <a:off x="5501515" y="2083504"/>
              <a:ext cx="4004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 teach the model </a:t>
              </a:r>
            </a:p>
            <a:p>
              <a:r>
                <a:rPr lang="en-GB" dirty="0"/>
                <a:t>Using Training dataset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D103748-3FDC-49A8-914C-C0DF8827C2ED}"/>
              </a:ext>
            </a:extLst>
          </p:cNvPr>
          <p:cNvGrpSpPr/>
          <p:nvPr/>
        </p:nvGrpSpPr>
        <p:grpSpPr>
          <a:xfrm>
            <a:off x="-3980608" y="298882"/>
            <a:ext cx="4412468" cy="932060"/>
            <a:chOff x="6240433" y="651010"/>
            <a:chExt cx="4412468" cy="9320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F549FBB-9959-41F0-AEBA-3D2BD90FB1C2}"/>
                </a:ext>
              </a:extLst>
            </p:cNvPr>
            <p:cNvSpPr/>
            <p:nvPr/>
          </p:nvSpPr>
          <p:spPr>
            <a:xfrm>
              <a:off x="6642271" y="654785"/>
              <a:ext cx="20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Model Validation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05D4AB7-6083-4B8A-9340-905B8F60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0433" y="651010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32BABE-B30A-4A17-A685-78CDCFA5CDC4}"/>
                </a:ext>
              </a:extLst>
            </p:cNvPr>
            <p:cNvSpPr txBox="1"/>
            <p:nvPr/>
          </p:nvSpPr>
          <p:spPr>
            <a:xfrm>
              <a:off x="6648519" y="936739"/>
              <a:ext cx="4004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Model Performance measure on</a:t>
              </a:r>
            </a:p>
            <a:p>
              <a:r>
                <a:rPr lang="en-GB" dirty="0"/>
                <a:t> Testing data set using Few </a:t>
              </a:r>
              <a:r>
                <a:rPr lang="en-GB" dirty="0" err="1"/>
                <a:t>Matries</a:t>
              </a:r>
              <a:endParaRPr lang="en-GB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2B05F9-2BEE-411B-B984-22F0EBE5EA1B}"/>
              </a:ext>
            </a:extLst>
          </p:cNvPr>
          <p:cNvSpPr/>
          <p:nvPr/>
        </p:nvSpPr>
        <p:spPr>
          <a:xfrm>
            <a:off x="170670" y="1064045"/>
            <a:ext cx="3021649" cy="30019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49A83-2046-41E1-9EA6-16788B869F52}"/>
              </a:ext>
            </a:extLst>
          </p:cNvPr>
          <p:cNvSpPr txBox="1"/>
          <p:nvPr/>
        </p:nvSpPr>
        <p:spPr>
          <a:xfrm>
            <a:off x="315824" y="1195895"/>
            <a:ext cx="2687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Data set from capital bikeshare consist the Details of Customers of Capital bike share,</a:t>
            </a:r>
          </a:p>
          <a:p>
            <a:r>
              <a:rPr lang="en-GB" dirty="0"/>
              <a:t>By Following the Steps we would provide the Company if the Customer would Member or Casual</a:t>
            </a:r>
          </a:p>
        </p:txBody>
      </p:sp>
    </p:spTree>
    <p:extLst>
      <p:ext uri="{BB962C8B-B14F-4D97-AF65-F5344CB8AC3E}">
        <p14:creationId xmlns:p14="http://schemas.microsoft.com/office/powerpoint/2010/main" val="36487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49 -0.01157 L 0.60794 -0.02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71" y="-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3.7037E-7 L 0.64349 0.0111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74" y="5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7345 0.0104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19" y="50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83294 0.0340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41" y="169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0255-1B96-8EF9-A44A-51081CE9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87"/>
            <a:ext cx="10515600" cy="704019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EDA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BF303-32AE-75BF-4C04-8A7BE51B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806"/>
            <a:ext cx="10515600" cy="704019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Univariate Analysis - Categorical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065F6-F854-2022-5546-2743497D2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81" y="1595657"/>
            <a:ext cx="3797680" cy="2372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F72747-D55D-C2BA-706B-0FD0B2B9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505" y="1595657"/>
            <a:ext cx="5988295" cy="2372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153F70-E16C-C5D1-7202-C0FBD887B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504" y="4104053"/>
            <a:ext cx="5988296" cy="2630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20355-FE79-73C2-B390-C53278A22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581" y="4104053"/>
            <a:ext cx="3797680" cy="26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2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958426EB-51CE-7C9A-FB9F-F8385FFD6974}"/>
              </a:ext>
            </a:extLst>
          </p:cNvPr>
          <p:cNvSpPr txBox="1">
            <a:spLocks/>
          </p:cNvSpPr>
          <p:nvPr/>
        </p:nvSpPr>
        <p:spPr>
          <a:xfrm>
            <a:off x="838200" y="398696"/>
            <a:ext cx="10515600" cy="704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0000"/>
                </a:solidFill>
                <a:latin typeface="Helvetica Neue"/>
              </a:rPr>
              <a:t>Univariate Analysis - Numerical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E84599-489E-2668-89F0-2BB80009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02715"/>
            <a:ext cx="10007991" cy="55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6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E1C5-D8E4-F2FF-A67F-761C0C02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AF10-62D8-72D1-9827-D7A90DE6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0B248-9AE7-ED21-5EE6-ADC126CE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641037" cy="612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3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EAC2-DF8D-20D6-4B6C-CD53AFED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137"/>
            <a:ext cx="10515600" cy="802493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Bivariate Analysis : Numerical-Numerical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A73B-6A5E-949D-D1A4-AAA041E5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11" y="1326955"/>
            <a:ext cx="6289178" cy="512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18687</TotalTime>
  <Words>459</Words>
  <Application>Microsoft Office PowerPoint</Application>
  <PresentationFormat>Widescreen</PresentationFormat>
  <Paragraphs>123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Abadi</vt:lpstr>
      <vt:lpstr>Agency FB</vt:lpstr>
      <vt:lpstr>Arial</vt:lpstr>
      <vt:lpstr>Calibri</vt:lpstr>
      <vt:lpstr>Calibri Light</vt:lpstr>
      <vt:lpstr>Helvetica Neue</vt:lpstr>
      <vt:lpstr>zeitung</vt:lpstr>
      <vt:lpstr>Office Theme</vt:lpstr>
      <vt:lpstr>CAPITAL BIKESHARE Data Analysis</vt:lpstr>
      <vt:lpstr>PowerPoint Presentation</vt:lpstr>
      <vt:lpstr>PowerPoint Presentation</vt:lpstr>
      <vt:lpstr>Objective </vt:lpstr>
      <vt:lpstr>PowerPoint Presentation</vt:lpstr>
      <vt:lpstr>EDA</vt:lpstr>
      <vt:lpstr>PowerPoint Presentation</vt:lpstr>
      <vt:lpstr>PowerPoint Presentation</vt:lpstr>
      <vt:lpstr>Bivariate Analysis : Numerical-Numerical</vt:lpstr>
      <vt:lpstr>Bivariate Analysis: Categorical to Numerical</vt:lpstr>
      <vt:lpstr>Bivariate Analysis : Categorical-Categorical</vt:lpstr>
      <vt:lpstr>Outlier Treatment</vt:lpstr>
      <vt:lpstr>Dropping Few columns </vt:lpstr>
      <vt:lpstr>One Hot Encoding </vt:lpstr>
      <vt:lpstr>Heat Map to Check the Correlation </vt:lpstr>
      <vt:lpstr>Filling the Null Values with Mode</vt:lpstr>
      <vt:lpstr>Model Building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Ahsan</dc:creator>
  <cp:lastModifiedBy>Vasu Devan S</cp:lastModifiedBy>
  <cp:revision>246</cp:revision>
  <dcterms:created xsi:type="dcterms:W3CDTF">2020-06-28T12:47:28Z</dcterms:created>
  <dcterms:modified xsi:type="dcterms:W3CDTF">2022-08-04T09:03:24Z</dcterms:modified>
</cp:coreProperties>
</file>