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dvent Pro SemiBold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Garamond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Fira Sans Condensed Medium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  <p:embeddedFont>
      <p:font typeface="Proxima Nova Semibold"/>
      <p:regular r:id="rId42"/>
      <p:bold r:id="rId43"/>
      <p:boldItalic r:id="rId44"/>
    </p:embeddedFont>
    <p:embeddedFont>
      <p:font typeface="Share Tech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A80581-2493-4C44-A5F0-14C3E3B9D498}">
  <a:tblStyle styleId="{EFA80581-2493-4C44-A5F0-14C3E3B9D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font" Target="fonts/AdventProSemiBold-regular.fntdata"/><Relationship Id="rId42" Type="http://schemas.openxmlformats.org/officeDocument/2006/relationships/font" Target="fonts/ProximaNovaSemibold-regular.fntdata"/><Relationship Id="rId41" Type="http://schemas.openxmlformats.org/officeDocument/2006/relationships/font" Target="fonts/MavenPro-bold.fntdata"/><Relationship Id="rId22" Type="http://schemas.openxmlformats.org/officeDocument/2006/relationships/font" Target="fonts/AdventProSemiBold-italic.fntdata"/><Relationship Id="rId44" Type="http://schemas.openxmlformats.org/officeDocument/2006/relationships/font" Target="fonts/ProximaNovaSemibold-boldItalic.fntdata"/><Relationship Id="rId21" Type="http://schemas.openxmlformats.org/officeDocument/2006/relationships/font" Target="fonts/AdventProSemiBold-bold.fntdata"/><Relationship Id="rId43" Type="http://schemas.openxmlformats.org/officeDocument/2006/relationships/font" Target="fonts/ProximaNovaSemibold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AdventProSemiBold-boldItalic.fntdata"/><Relationship Id="rId45" Type="http://schemas.openxmlformats.org/officeDocument/2006/relationships/font" Target="fonts/ShareTec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Garamond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9.xml"/><Relationship Id="rId37" Type="http://schemas.openxmlformats.org/officeDocument/2006/relationships/font" Target="fonts/FiraSansCondensedMedium-bold.fntdata"/><Relationship Id="rId14" Type="http://schemas.openxmlformats.org/officeDocument/2006/relationships/slide" Target="slides/slide8.xml"/><Relationship Id="rId36" Type="http://schemas.openxmlformats.org/officeDocument/2006/relationships/font" Target="fonts/FiraSansCondensedMedium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Condensed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Condensed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154c3196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154c3196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d131f3bc5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d131f3bc5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fd28c896a_5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6fd28c896a_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1’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0e1a7781e_1_25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0e1a7781e_1_25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30’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fd28c896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fd28c896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Knowing how people react to a game helps stakeholders manage and have control over their sales and brand reputation.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Game development cost </a:t>
            </a:r>
            <a:r>
              <a:rPr lang="en"/>
              <a:t>usually</a:t>
            </a:r>
            <a:r>
              <a:rPr lang="en"/>
              <a:t> ranges from $20k to $5 million depending on the complexity. The cost covers design, development, marketing, distribution,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30’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6fd28c896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6fd28c896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30‘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30’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fd28c896a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fd28c896a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click, focuses on three plots to highlight the outliers. For price we kept anything less </a:t>
            </a:r>
            <a:r>
              <a:rPr lang="en"/>
              <a:t>than $30M….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click, focuses back to all plots for general talk of multicollinearity and nature of correlation.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d1208c8a3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d1208c8a3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c52a2e8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6c52a2e8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1’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idx="1" type="subTitle"/>
          </p:nvPr>
        </p:nvSpPr>
        <p:spPr>
          <a:xfrm>
            <a:off x="2038725" y="2394050"/>
            <a:ext cx="50139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Exploring Insights with </a:t>
            </a:r>
            <a:r>
              <a:rPr lang="en" sz="22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Predictive Modeling</a:t>
            </a:r>
            <a:endParaRPr sz="22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6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6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6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6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49" name="Google Shape;449;p26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6"/>
          <p:cNvSpPr txBox="1"/>
          <p:nvPr/>
        </p:nvSpPr>
        <p:spPr>
          <a:xfrm>
            <a:off x="2038725" y="1339650"/>
            <a:ext cx="2521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Predicting Game Worth:</a:t>
            </a:r>
            <a:endParaRPr sz="3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53" name="Google Shape;453;p26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4" name="Google Shape;454;p2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58" name="Google Shape;458;p2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6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61" name="Google Shape;461;p2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6"/>
          <p:cNvSpPr txBox="1"/>
          <p:nvPr/>
        </p:nvSpPr>
        <p:spPr>
          <a:xfrm>
            <a:off x="2038725" y="3118800"/>
            <a:ext cx="50139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By: </a:t>
            </a:r>
            <a:r>
              <a:rPr lang="en" sz="22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Tarina Danny Mingjun Victor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875" y="917425"/>
            <a:ext cx="4943526" cy="39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5"/>
          <p:cNvSpPr txBox="1"/>
          <p:nvPr/>
        </p:nvSpPr>
        <p:spPr>
          <a:xfrm flipH="1">
            <a:off x="2136600" y="277800"/>
            <a:ext cx="487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 reference, Here is our ROC Curve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6"/>
          <p:cNvSpPr txBox="1"/>
          <p:nvPr/>
        </p:nvSpPr>
        <p:spPr>
          <a:xfrm>
            <a:off x="501300" y="3885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Model Takeaways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2" name="Google Shape;622;p36"/>
          <p:cNvSpPr/>
          <p:nvPr/>
        </p:nvSpPr>
        <p:spPr>
          <a:xfrm rot="10800000">
            <a:off x="986336" y="1507251"/>
            <a:ext cx="1287590" cy="2010765"/>
          </a:xfrm>
          <a:custGeom>
            <a:rect b="b" l="l" r="r" t="t"/>
            <a:pathLst>
              <a:path extrusionOk="0" h="22743" w="1491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 rot="10800000">
            <a:off x="2881755" y="1507251"/>
            <a:ext cx="1287590" cy="2010765"/>
          </a:xfrm>
          <a:custGeom>
            <a:rect b="b" l="l" r="r" t="t"/>
            <a:pathLst>
              <a:path extrusionOk="0" h="22743" w="1491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 rot="10800000">
            <a:off x="4777173" y="1507251"/>
            <a:ext cx="1287590" cy="2010765"/>
          </a:xfrm>
          <a:custGeom>
            <a:rect b="b" l="l" r="r" t="t"/>
            <a:pathLst>
              <a:path extrusionOk="0" h="22743" w="1491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 rot="10800000">
            <a:off x="6672592" y="1507251"/>
            <a:ext cx="1287590" cy="2010765"/>
          </a:xfrm>
          <a:custGeom>
            <a:rect b="b" l="l" r="r" t="t"/>
            <a:pathLst>
              <a:path extrusionOk="0" h="22743" w="1491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 txBox="1"/>
          <p:nvPr/>
        </p:nvSpPr>
        <p:spPr>
          <a:xfrm>
            <a:off x="1171196" y="3518030"/>
            <a:ext cx="918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Slope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7" name="Google Shape;627;p36"/>
          <p:cNvSpPr txBox="1"/>
          <p:nvPr/>
        </p:nvSpPr>
        <p:spPr>
          <a:xfrm>
            <a:off x="4842722" y="3518030"/>
            <a:ext cx="1287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Sensitivity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2535485" y="3518030"/>
            <a:ext cx="198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Multicollinearity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9" name="Google Shape;629;p36"/>
          <p:cNvSpPr txBox="1"/>
          <p:nvPr/>
        </p:nvSpPr>
        <p:spPr>
          <a:xfrm>
            <a:off x="6672587" y="3518030"/>
            <a:ext cx="1836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Specificity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986325" y="1654350"/>
            <a:ext cx="12384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Strongest: Sales &amp; Release Console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2838238" y="1582500"/>
            <a:ext cx="13746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correlation exceeded 0.7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2" name="Google Shape;632;p36"/>
          <p:cNvSpPr txBox="1"/>
          <p:nvPr/>
        </p:nvSpPr>
        <p:spPr>
          <a:xfrm>
            <a:off x="4875300" y="1629275"/>
            <a:ext cx="10908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TPR: 65.56% 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6742700" y="1579150"/>
            <a:ext cx="11529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TNR: 78.4%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4" name="Google Shape;634;p36"/>
          <p:cNvSpPr txBox="1"/>
          <p:nvPr/>
        </p:nvSpPr>
        <p:spPr>
          <a:xfrm>
            <a:off x="4777175" y="639175"/>
            <a:ext cx="3344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 ROC curve analysis,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optimal threshold of .655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 rot="5400000">
            <a:off x="1328488" y="845700"/>
            <a:ext cx="908400" cy="1503000"/>
          </a:xfrm>
          <a:prstGeom prst="homePlate">
            <a:avLst>
              <a:gd fmla="val 37302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1" name="Google Shape;641;p37"/>
          <p:cNvSpPr txBox="1"/>
          <p:nvPr/>
        </p:nvSpPr>
        <p:spPr>
          <a:xfrm>
            <a:off x="1031188" y="1254381"/>
            <a:ext cx="1503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Goal Setting and Motivation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2" name="Google Shape;642;p37"/>
          <p:cNvSpPr/>
          <p:nvPr/>
        </p:nvSpPr>
        <p:spPr>
          <a:xfrm rot="5400000">
            <a:off x="1268863" y="1747120"/>
            <a:ext cx="978000" cy="1499700"/>
          </a:xfrm>
          <a:prstGeom prst="chevron">
            <a:avLst>
              <a:gd fmla="val 34552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1006363" y="2270688"/>
            <a:ext cx="1503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Recommend?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4" name="Google Shape;644;p37"/>
          <p:cNvSpPr/>
          <p:nvPr/>
        </p:nvSpPr>
        <p:spPr>
          <a:xfrm rot="5400000">
            <a:off x="1268863" y="2641160"/>
            <a:ext cx="978000" cy="1499700"/>
          </a:xfrm>
          <a:prstGeom prst="chevron">
            <a:avLst>
              <a:gd fmla="val 3455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1031188" y="3149252"/>
            <a:ext cx="1503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Shortcomings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3284150" y="1143000"/>
            <a:ext cx="4276200" cy="752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 if a game is </a:t>
            </a:r>
            <a:r>
              <a:rPr b="1"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worth playing</a:t>
            </a:r>
            <a:endParaRPr b="1"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Help </a:t>
            </a:r>
            <a:r>
              <a:rPr b="1"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developer</a:t>
            </a: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to learn the market better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3284150" y="2012575"/>
            <a:ext cx="4276200" cy="75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Recommend for this era, not for newer games.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3284150" y="2882150"/>
            <a:ext cx="4276200" cy="75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3284150" y="3751725"/>
            <a:ext cx="4276200" cy="90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0" name="Google Shape;650;p37"/>
          <p:cNvSpPr/>
          <p:nvPr/>
        </p:nvSpPr>
        <p:spPr>
          <a:xfrm rot="5400000">
            <a:off x="1237513" y="3571725"/>
            <a:ext cx="1040700" cy="1499700"/>
          </a:xfrm>
          <a:prstGeom prst="chevron">
            <a:avLst>
              <a:gd fmla="val 34552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987400" y="4091025"/>
            <a:ext cx="159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Improvements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3420950" y="2969600"/>
            <a:ext cx="400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is from 2004-2010. Consoles and game preferences has shifted. 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3420950" y="3940775"/>
            <a:ext cx="40932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Utilize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more recent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data.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Investigate alternative models and variable selection techniques.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/>
          <p:nvPr/>
        </p:nvSpPr>
        <p:spPr>
          <a:xfrm>
            <a:off x="2447700" y="2176950"/>
            <a:ext cx="4248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listening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idx="4" type="ctrTitle"/>
          </p:nvPr>
        </p:nvSpPr>
        <p:spPr>
          <a:xfrm>
            <a:off x="5103325" y="3011275"/>
            <a:ext cx="13860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469" name="Google Shape;469;p27"/>
          <p:cNvSpPr txBox="1"/>
          <p:nvPr>
            <p:ph type="ctrTitle"/>
          </p:nvPr>
        </p:nvSpPr>
        <p:spPr>
          <a:xfrm>
            <a:off x="2350725" y="2857075"/>
            <a:ext cx="106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470" name="Google Shape;470;p27"/>
          <p:cNvSpPr txBox="1"/>
          <p:nvPr>
            <p:ph idx="2" type="subTitle"/>
          </p:nvPr>
        </p:nvSpPr>
        <p:spPr>
          <a:xfrm>
            <a:off x="2350725" y="3385519"/>
            <a:ext cx="18741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predictive model to determine game worthiness in new datasets</a:t>
            </a:r>
            <a:endParaRPr/>
          </a:p>
        </p:txBody>
      </p:sp>
      <p:sp>
        <p:nvSpPr>
          <p:cNvPr id="471" name="Google Shape;471;p27"/>
          <p:cNvSpPr txBox="1"/>
          <p:nvPr>
            <p:ph idx="3" type="title"/>
          </p:nvPr>
        </p:nvSpPr>
        <p:spPr>
          <a:xfrm>
            <a:off x="2588850" y="22751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2" name="Google Shape;472;p27"/>
          <p:cNvSpPr txBox="1"/>
          <p:nvPr>
            <p:ph idx="5" type="subTitle"/>
          </p:nvPr>
        </p:nvSpPr>
        <p:spPr>
          <a:xfrm>
            <a:off x="5105125" y="3385522"/>
            <a:ext cx="1753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most reliable model for interpreting game dataset variables</a:t>
            </a:r>
            <a:endParaRPr/>
          </a:p>
        </p:txBody>
      </p:sp>
      <p:sp>
        <p:nvSpPr>
          <p:cNvPr id="473" name="Google Shape;473;p27"/>
          <p:cNvSpPr txBox="1"/>
          <p:nvPr>
            <p:ph idx="6" type="title"/>
          </p:nvPr>
        </p:nvSpPr>
        <p:spPr>
          <a:xfrm>
            <a:off x="5308377" y="22751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2588850" y="119200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5308377" y="11920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27"/>
          <p:cNvCxnSpPr>
            <a:stCxn id="474" idx="1"/>
            <a:endCxn id="471" idx="1"/>
          </p:cNvCxnSpPr>
          <p:nvPr/>
        </p:nvCxnSpPr>
        <p:spPr>
          <a:xfrm>
            <a:off x="2588850" y="160405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7"/>
          <p:cNvCxnSpPr>
            <a:stCxn id="475" idx="1"/>
            <a:endCxn id="473" idx="1"/>
          </p:cNvCxnSpPr>
          <p:nvPr/>
        </p:nvCxnSpPr>
        <p:spPr>
          <a:xfrm>
            <a:off x="5308377" y="160405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7"/>
          <p:cNvSpPr/>
          <p:nvPr/>
        </p:nvSpPr>
        <p:spPr>
          <a:xfrm>
            <a:off x="383000" y="68477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5431824" y="1315142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7"/>
          <p:cNvGrpSpPr/>
          <p:nvPr/>
        </p:nvGrpSpPr>
        <p:grpSpPr>
          <a:xfrm>
            <a:off x="2712295" y="1313910"/>
            <a:ext cx="577210" cy="580282"/>
            <a:chOff x="3095745" y="3805393"/>
            <a:chExt cx="352840" cy="354717"/>
          </a:xfrm>
        </p:grpSpPr>
        <p:sp>
          <p:nvSpPr>
            <p:cNvPr id="481" name="Google Shape;481;p27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7"/>
          <p:cNvSpPr/>
          <p:nvPr/>
        </p:nvSpPr>
        <p:spPr>
          <a:xfrm>
            <a:off x="5105133" y="35394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347458" y="433967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1114350" y="261163"/>
            <a:ext cx="3773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Research Goals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429083" y="271324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7820550" y="290169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idx="6" type="ctrTitle"/>
          </p:nvPr>
        </p:nvSpPr>
        <p:spPr>
          <a:xfrm>
            <a:off x="3657488" y="727350"/>
            <a:ext cx="178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97" name="Google Shape;497;p28"/>
          <p:cNvSpPr txBox="1"/>
          <p:nvPr>
            <p:ph type="ctrTitle"/>
          </p:nvPr>
        </p:nvSpPr>
        <p:spPr>
          <a:xfrm>
            <a:off x="546175" y="2624525"/>
            <a:ext cx="2461200" cy="4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Utility for Stakeholders</a:t>
            </a:r>
            <a:endParaRPr/>
          </a:p>
        </p:txBody>
      </p:sp>
      <p:sp>
        <p:nvSpPr>
          <p:cNvPr id="498" name="Google Shape;498;p28"/>
          <p:cNvSpPr txBox="1"/>
          <p:nvPr>
            <p:ph idx="1" type="subTitle"/>
          </p:nvPr>
        </p:nvSpPr>
        <p:spPr>
          <a:xfrm>
            <a:off x="546175" y="1583100"/>
            <a:ext cx="2461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assists devs, publishers, and marketers in anticipating game response pre-launch</a:t>
            </a:r>
            <a:endParaRPr/>
          </a:p>
        </p:txBody>
      </p:sp>
      <p:sp>
        <p:nvSpPr>
          <p:cNvPr id="499" name="Google Shape;499;p28"/>
          <p:cNvSpPr txBox="1"/>
          <p:nvPr>
            <p:ph idx="4" type="ctrTitle"/>
          </p:nvPr>
        </p:nvSpPr>
        <p:spPr>
          <a:xfrm>
            <a:off x="3619825" y="4460275"/>
            <a:ext cx="17805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-Development Aid</a:t>
            </a:r>
            <a:endParaRPr/>
          </a:p>
        </p:txBody>
      </p:sp>
      <p:sp>
        <p:nvSpPr>
          <p:cNvPr id="500" name="Google Shape;500;p28"/>
          <p:cNvSpPr txBox="1"/>
          <p:nvPr>
            <p:ph idx="5" type="subTitle"/>
          </p:nvPr>
        </p:nvSpPr>
        <p:spPr>
          <a:xfrm>
            <a:off x="3067075" y="3386050"/>
            <a:ext cx="28860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predictive model could help developers refine or enhance game concepts, especially when objectives are unclear</a:t>
            </a:r>
            <a:endParaRPr/>
          </a:p>
        </p:txBody>
      </p:sp>
      <p:sp>
        <p:nvSpPr>
          <p:cNvPr id="501" name="Google Shape;501;p28"/>
          <p:cNvSpPr txBox="1"/>
          <p:nvPr>
            <p:ph idx="9" type="ctrTitle"/>
          </p:nvPr>
        </p:nvSpPr>
        <p:spPr>
          <a:xfrm>
            <a:off x="6459727" y="2248825"/>
            <a:ext cx="21381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-Financial Consideration</a:t>
            </a:r>
            <a:endParaRPr/>
          </a:p>
        </p:txBody>
      </p:sp>
      <p:sp>
        <p:nvSpPr>
          <p:cNvPr id="502" name="Google Shape;502;p28"/>
          <p:cNvSpPr txBox="1"/>
          <p:nvPr>
            <p:ph idx="13" type="subTitle"/>
          </p:nvPr>
        </p:nvSpPr>
        <p:spPr>
          <a:xfrm>
            <a:off x="6493463" y="150590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game development costs require maximizing success chances</a:t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1330000" y="657525"/>
            <a:ext cx="7572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28"/>
          <p:cNvCxnSpPr>
            <a:stCxn id="503" idx="3"/>
            <a:endCxn id="505" idx="1"/>
          </p:cNvCxnSpPr>
          <p:nvPr/>
        </p:nvCxnSpPr>
        <p:spPr>
          <a:xfrm>
            <a:off x="2087200" y="1034325"/>
            <a:ext cx="2138100" cy="186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8"/>
          <p:cNvCxnSpPr/>
          <p:nvPr/>
        </p:nvCxnSpPr>
        <p:spPr>
          <a:xfrm flipH="1" rot="10800000">
            <a:off x="4822780" y="1001822"/>
            <a:ext cx="2327400" cy="189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7" name="Google Shape;507;p28"/>
          <p:cNvGrpSpPr/>
          <p:nvPr/>
        </p:nvGrpSpPr>
        <p:grpSpPr>
          <a:xfrm>
            <a:off x="1470688" y="763296"/>
            <a:ext cx="474635" cy="541859"/>
            <a:chOff x="8020159" y="1516551"/>
            <a:chExt cx="300897" cy="356627"/>
          </a:xfrm>
        </p:grpSpPr>
        <p:sp>
          <p:nvSpPr>
            <p:cNvPr id="508" name="Google Shape;508;p28"/>
            <p:cNvSpPr/>
            <p:nvPr/>
          </p:nvSpPr>
          <p:spPr>
            <a:xfrm>
              <a:off x="8126240" y="1669482"/>
              <a:ext cx="88703" cy="30523"/>
            </a:xfrm>
            <a:custGeom>
              <a:rect b="b" l="l" r="r" t="t"/>
              <a:pathLst>
                <a:path extrusionOk="0" h="959" w="2787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highlight>
                  <a:srgbClr val="212121"/>
                </a:highlight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8069778" y="1621518"/>
              <a:ext cx="200513" cy="251278"/>
            </a:xfrm>
            <a:custGeom>
              <a:rect b="b" l="l" r="r" t="t"/>
              <a:pathLst>
                <a:path extrusionOk="0" h="7895" w="630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highlight>
                  <a:srgbClr val="212121"/>
                </a:highlight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8103515" y="1851535"/>
              <a:ext cx="10630" cy="21643"/>
            </a:xfrm>
            <a:custGeom>
              <a:rect b="b" l="l" r="r" t="t"/>
              <a:pathLst>
                <a:path extrusionOk="0" h="680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highlight>
                  <a:srgbClr val="212121"/>
                </a:highlight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8226306" y="1851535"/>
              <a:ext cx="10248" cy="21643"/>
            </a:xfrm>
            <a:custGeom>
              <a:rect b="b" l="l" r="r" t="t"/>
              <a:pathLst>
                <a:path extrusionOk="0" h="680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highlight>
                  <a:srgbClr val="212121"/>
                </a:highlight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8020159" y="1516551"/>
              <a:ext cx="300897" cy="284251"/>
            </a:xfrm>
            <a:custGeom>
              <a:rect b="b" l="l" r="r" t="t"/>
              <a:pathLst>
                <a:path extrusionOk="0" h="8931" w="9454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highlight>
                  <a:srgbClr val="212121"/>
                </a:highlight>
              </a:endParaRPr>
            </a:p>
          </p:txBody>
        </p:sp>
      </p:grpSp>
      <p:sp>
        <p:nvSpPr>
          <p:cNvPr id="513" name="Google Shape;513;p28"/>
          <p:cNvSpPr/>
          <p:nvPr/>
        </p:nvSpPr>
        <p:spPr>
          <a:xfrm>
            <a:off x="4131463" y="2551513"/>
            <a:ext cx="757200" cy="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7150175" y="657425"/>
            <a:ext cx="757200" cy="7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8"/>
          <p:cNvGrpSpPr/>
          <p:nvPr/>
        </p:nvGrpSpPr>
        <p:grpSpPr>
          <a:xfrm>
            <a:off x="7255342" y="763307"/>
            <a:ext cx="546866" cy="541840"/>
            <a:chOff x="3996113" y="4291176"/>
            <a:chExt cx="336512" cy="335048"/>
          </a:xfrm>
        </p:grpSpPr>
        <p:sp>
          <p:nvSpPr>
            <p:cNvPr id="516" name="Google Shape;516;p28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8"/>
          <p:cNvGrpSpPr/>
          <p:nvPr/>
        </p:nvGrpSpPr>
        <p:grpSpPr>
          <a:xfrm>
            <a:off x="4236645" y="2657398"/>
            <a:ext cx="546855" cy="541861"/>
            <a:chOff x="4886264" y="3366174"/>
            <a:chExt cx="350548" cy="350198"/>
          </a:xfrm>
        </p:grpSpPr>
        <p:sp>
          <p:nvSpPr>
            <p:cNvPr id="520" name="Google Shape;520;p28"/>
            <p:cNvSpPr/>
            <p:nvPr/>
          </p:nvSpPr>
          <p:spPr>
            <a:xfrm>
              <a:off x="4946132" y="3426614"/>
              <a:ext cx="230431" cy="289758"/>
            </a:xfrm>
            <a:custGeom>
              <a:rect b="b" l="l" r="r" t="t"/>
              <a:pathLst>
                <a:path extrusionOk="0" h="9104" w="724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886264" y="3536706"/>
              <a:ext cx="48919" cy="10662"/>
            </a:xfrm>
            <a:custGeom>
              <a:rect b="b" l="l" r="r" t="t"/>
              <a:pathLst>
                <a:path extrusionOk="0" h="335" w="153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5187894" y="3536706"/>
              <a:ext cx="48919" cy="10662"/>
            </a:xfrm>
            <a:custGeom>
              <a:rect b="b" l="l" r="r" t="t"/>
              <a:pathLst>
                <a:path extrusionOk="0" h="335" w="1537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5056414" y="3366174"/>
              <a:ext cx="10248" cy="48919"/>
            </a:xfrm>
            <a:custGeom>
              <a:rect b="b" l="l" r="r" t="t"/>
              <a:pathLst>
                <a:path extrusionOk="0" h="1537" w="32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978723" y="3650744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121597" y="3403380"/>
              <a:ext cx="22757" cy="29154"/>
            </a:xfrm>
            <a:custGeom>
              <a:rect b="b" l="l" r="r" t="t"/>
              <a:pathLst>
                <a:path extrusionOk="0" h="916" w="715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922643" y="3459842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5169720" y="3602334"/>
              <a:ext cx="30714" cy="21197"/>
            </a:xfrm>
            <a:custGeom>
              <a:rect b="b" l="l" r="r" t="t"/>
              <a:pathLst>
                <a:path extrusionOk="0" h="666" w="965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5121597" y="3650744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978723" y="3403380"/>
              <a:ext cx="22757" cy="29154"/>
            </a:xfrm>
            <a:custGeom>
              <a:rect b="b" l="l" r="r" t="t"/>
              <a:pathLst>
                <a:path extrusionOk="0" h="916" w="715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169720" y="3459842"/>
              <a:ext cx="30714" cy="21197"/>
            </a:xfrm>
            <a:custGeom>
              <a:rect b="b" l="l" r="r" t="t"/>
              <a:pathLst>
                <a:path extrusionOk="0" h="666" w="965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22643" y="3602334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077993" y="3451758"/>
              <a:ext cx="70912" cy="62637"/>
            </a:xfrm>
            <a:custGeom>
              <a:rect b="b" l="l" r="r" t="t"/>
              <a:pathLst>
                <a:path extrusionOk="0" h="1968" w="2228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idx="1" type="body"/>
          </p:nvPr>
        </p:nvSpPr>
        <p:spPr>
          <a:xfrm>
            <a:off x="725075" y="1059900"/>
            <a:ext cx="27216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hare Tech"/>
                <a:ea typeface="Share Tech"/>
                <a:cs typeface="Share Tech"/>
                <a:sym typeface="Share Tech"/>
              </a:rPr>
              <a:t>Source: </a:t>
            </a:r>
            <a:endParaRPr sz="2200"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Provided by Dr. Ellison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Initially collected by Dr. Joe Cox for games from 2004 to 2010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9"/>
          <p:cNvSpPr txBox="1"/>
          <p:nvPr>
            <p:ph type="ctrTitle"/>
          </p:nvPr>
        </p:nvSpPr>
        <p:spPr>
          <a:xfrm>
            <a:off x="618825" y="322350"/>
            <a:ext cx="67227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</a:t>
            </a:r>
            <a:r>
              <a:rPr lang="en">
                <a:solidFill>
                  <a:schemeClr val="dk1"/>
                </a:solidFill>
              </a:rPr>
              <a:t>video_games.csv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29"/>
          <p:cNvPicPr preferRelativeResize="0"/>
          <p:nvPr/>
        </p:nvPicPr>
        <p:blipFill rotWithShape="1">
          <a:blip r:embed="rId3">
            <a:alphaModFix/>
          </a:blip>
          <a:srcRect b="0" l="3502" r="0" t="0"/>
          <a:stretch/>
        </p:blipFill>
        <p:spPr>
          <a:xfrm>
            <a:off x="1134090" y="3228275"/>
            <a:ext cx="6875824" cy="11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9"/>
          <p:cNvSpPr txBox="1"/>
          <p:nvPr/>
        </p:nvSpPr>
        <p:spPr>
          <a:xfrm>
            <a:off x="4839925" y="1059900"/>
            <a:ext cx="35790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Description:</a:t>
            </a:r>
            <a:endParaRPr sz="2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Length.All PlayStyles.Average: Average time to complete the game across all 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play styles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 hours.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type="ctrTitle"/>
          </p:nvPr>
        </p:nvSpPr>
        <p:spPr>
          <a:xfrm>
            <a:off x="3493838" y="2000625"/>
            <a:ext cx="20802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Cleaning the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Dataset</a:t>
            </a:r>
            <a:endParaRPr sz="2600"/>
          </a:p>
        </p:txBody>
      </p:sp>
      <p:sp>
        <p:nvSpPr>
          <p:cNvPr id="546" name="Google Shape;546;p30"/>
          <p:cNvSpPr/>
          <p:nvPr/>
        </p:nvSpPr>
        <p:spPr>
          <a:xfrm>
            <a:off x="1236775" y="2668195"/>
            <a:ext cx="3281523" cy="1770754"/>
          </a:xfrm>
          <a:custGeom>
            <a:rect b="b" l="l" r="r" t="t"/>
            <a:pathLst>
              <a:path extrusionOk="0" h="63360" w="140281">
                <a:moveTo>
                  <a:pt x="4021" y="1"/>
                </a:moveTo>
                <a:cubicBezTo>
                  <a:pt x="1801" y="6"/>
                  <a:pt x="6" y="1808"/>
                  <a:pt x="0" y="4022"/>
                </a:cubicBezTo>
                <a:lnTo>
                  <a:pt x="0" y="59339"/>
                </a:lnTo>
                <a:cubicBezTo>
                  <a:pt x="6" y="61559"/>
                  <a:pt x="1801" y="63354"/>
                  <a:pt x="4021" y="63360"/>
                </a:cubicBezTo>
                <a:lnTo>
                  <a:pt x="136259" y="63360"/>
                </a:lnTo>
                <a:cubicBezTo>
                  <a:pt x="138474" y="63354"/>
                  <a:pt x="140275" y="61559"/>
                  <a:pt x="140280" y="59339"/>
                </a:cubicBezTo>
                <a:lnTo>
                  <a:pt x="140280" y="39547"/>
                </a:lnTo>
                <a:cubicBezTo>
                  <a:pt x="118098" y="39155"/>
                  <a:pt x="99963" y="21848"/>
                  <a:pt x="98272" y="1"/>
                </a:cubicBez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4636258" y="710000"/>
            <a:ext cx="3281523" cy="1770754"/>
          </a:xfrm>
          <a:custGeom>
            <a:rect b="b" l="l" r="r" t="t"/>
            <a:pathLst>
              <a:path extrusionOk="0" h="63360" w="140281">
                <a:moveTo>
                  <a:pt x="4022" y="0"/>
                </a:moveTo>
                <a:cubicBezTo>
                  <a:pt x="1807" y="6"/>
                  <a:pt x="6" y="1801"/>
                  <a:pt x="0" y="4021"/>
                </a:cubicBezTo>
                <a:lnTo>
                  <a:pt x="0" y="24017"/>
                </a:lnTo>
                <a:cubicBezTo>
                  <a:pt x="20553" y="26066"/>
                  <a:pt x="36886" y="42675"/>
                  <a:pt x="38494" y="63359"/>
                </a:cubicBezTo>
                <a:lnTo>
                  <a:pt x="136260" y="63359"/>
                </a:lnTo>
                <a:cubicBezTo>
                  <a:pt x="138480" y="63354"/>
                  <a:pt x="140275" y="61552"/>
                  <a:pt x="140281" y="59338"/>
                </a:cubicBezTo>
                <a:lnTo>
                  <a:pt x="140281" y="4021"/>
                </a:lnTo>
                <a:cubicBezTo>
                  <a:pt x="140275" y="1801"/>
                  <a:pt x="138480" y="6"/>
                  <a:pt x="136260" y="0"/>
                </a:cubicBezTo>
                <a:close/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548" name="Google Shape;548;p30"/>
          <p:cNvSpPr/>
          <p:nvPr/>
        </p:nvSpPr>
        <p:spPr>
          <a:xfrm>
            <a:off x="4636258" y="2668195"/>
            <a:ext cx="3281523" cy="1770754"/>
          </a:xfrm>
          <a:custGeom>
            <a:rect b="b" l="l" r="r" t="t"/>
            <a:pathLst>
              <a:path extrusionOk="0" h="63360" w="140281">
                <a:moveTo>
                  <a:pt x="38494" y="1"/>
                </a:moveTo>
                <a:cubicBezTo>
                  <a:pt x="36886" y="20680"/>
                  <a:pt x="20553" y="37294"/>
                  <a:pt x="0" y="39343"/>
                </a:cubicBezTo>
                <a:lnTo>
                  <a:pt x="0" y="59339"/>
                </a:lnTo>
                <a:cubicBezTo>
                  <a:pt x="6" y="61559"/>
                  <a:pt x="1807" y="63354"/>
                  <a:pt x="4022" y="63360"/>
                </a:cubicBezTo>
                <a:lnTo>
                  <a:pt x="136260" y="63360"/>
                </a:lnTo>
                <a:cubicBezTo>
                  <a:pt x="138480" y="63354"/>
                  <a:pt x="140275" y="61559"/>
                  <a:pt x="140281" y="59339"/>
                </a:cubicBezTo>
                <a:lnTo>
                  <a:pt x="140281" y="4022"/>
                </a:lnTo>
                <a:cubicBezTo>
                  <a:pt x="140275" y="1808"/>
                  <a:pt x="138480" y="6"/>
                  <a:pt x="136260" y="1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549" name="Google Shape;549;p30"/>
          <p:cNvSpPr/>
          <p:nvPr/>
        </p:nvSpPr>
        <p:spPr>
          <a:xfrm>
            <a:off x="1236775" y="710000"/>
            <a:ext cx="3281523" cy="1770754"/>
          </a:xfrm>
          <a:custGeom>
            <a:rect b="b" l="l" r="r" t="t"/>
            <a:pathLst>
              <a:path extrusionOk="0" h="63360" w="140281">
                <a:moveTo>
                  <a:pt x="4021" y="0"/>
                </a:moveTo>
                <a:cubicBezTo>
                  <a:pt x="1801" y="6"/>
                  <a:pt x="6" y="1801"/>
                  <a:pt x="0" y="4021"/>
                </a:cubicBezTo>
                <a:lnTo>
                  <a:pt x="0" y="59338"/>
                </a:lnTo>
                <a:cubicBezTo>
                  <a:pt x="6" y="61552"/>
                  <a:pt x="1801" y="63354"/>
                  <a:pt x="4021" y="63359"/>
                </a:cubicBezTo>
                <a:lnTo>
                  <a:pt x="98272" y="63359"/>
                </a:lnTo>
                <a:cubicBezTo>
                  <a:pt x="99963" y="41512"/>
                  <a:pt x="118098" y="24204"/>
                  <a:pt x="140280" y="23813"/>
                </a:cubicBezTo>
                <a:lnTo>
                  <a:pt x="140280" y="4021"/>
                </a:lnTo>
                <a:cubicBezTo>
                  <a:pt x="140275" y="1801"/>
                  <a:pt x="138474" y="6"/>
                  <a:pt x="136259" y="0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550" name="Google Shape;5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338" y="794787"/>
            <a:ext cx="571000" cy="5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350" y="3702575"/>
            <a:ext cx="571000" cy="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0"/>
          <p:cNvSpPr txBox="1"/>
          <p:nvPr/>
        </p:nvSpPr>
        <p:spPr>
          <a:xfrm>
            <a:off x="5591175" y="2833575"/>
            <a:ext cx="2219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Many outliers present: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Used Price: $30 &gt;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Sales: $6M &gt;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Length: 0min &lt;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3" name="Google Shape;5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938" y="817538"/>
            <a:ext cx="525475" cy="5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0"/>
          <p:cNvSpPr txBox="1"/>
          <p:nvPr/>
        </p:nvSpPr>
        <p:spPr>
          <a:xfrm>
            <a:off x="1584425" y="1003975"/>
            <a:ext cx="17895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Reduced the dataset to the six variables of interest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5620400" y="1056300"/>
            <a:ext cx="19314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explicit or implicit missing values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1500025" y="2833575"/>
            <a:ext cx="19767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Turned the 'Score' column binary: scores over 75 got 1, under 75 got 0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7" name="Google Shape;5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8402" y="3804325"/>
            <a:ext cx="469251" cy="4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"/>
          <p:cNvSpPr/>
          <p:nvPr/>
        </p:nvSpPr>
        <p:spPr>
          <a:xfrm>
            <a:off x="6572277" y="1088400"/>
            <a:ext cx="176700" cy="28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3" name="Google Shape;563;p31"/>
          <p:cNvSpPr txBox="1"/>
          <p:nvPr>
            <p:ph type="ctrTitle"/>
          </p:nvPr>
        </p:nvSpPr>
        <p:spPr>
          <a:xfrm>
            <a:off x="509975" y="35922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5287225" y="1033200"/>
            <a:ext cx="2746800" cy="77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Outlier Detection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5" name="Google Shape;565;p31"/>
          <p:cNvSpPr/>
          <p:nvPr/>
        </p:nvSpPr>
        <p:spPr>
          <a:xfrm>
            <a:off x="5287225" y="2185203"/>
            <a:ext cx="2746800" cy="773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Multicollinearity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5287225" y="3337206"/>
            <a:ext cx="2746800" cy="773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Nature of correlation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7" name="Google Shape;5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75" y="1033212"/>
            <a:ext cx="3206878" cy="32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191" y="1086687"/>
            <a:ext cx="1277258" cy="30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"/>
          <p:cNvSpPr txBox="1"/>
          <p:nvPr>
            <p:ph idx="1" type="body"/>
          </p:nvPr>
        </p:nvSpPr>
        <p:spPr>
          <a:xfrm>
            <a:off x="5016925" y="1184763"/>
            <a:ext cx="3606300" cy="29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Console &amp; Sales</a:t>
            </a:r>
            <a:r>
              <a:rPr lang="en" sz="1500"/>
              <a:t> show the strongest association with the response variable Worth playing, with varying IQR boxes indicating their influence on game worthiness.</a:t>
            </a:r>
            <a:endParaRPr sz="1500"/>
          </a:p>
        </p:txBody>
      </p:sp>
      <p:sp>
        <p:nvSpPr>
          <p:cNvPr id="574" name="Google Shape;574;p3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575" name="Google Shape;5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1184775"/>
            <a:ext cx="3964500" cy="31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33"/>
          <p:cNvCxnSpPr>
            <a:endCxn id="581" idx="3"/>
          </p:cNvCxnSpPr>
          <p:nvPr/>
        </p:nvCxnSpPr>
        <p:spPr>
          <a:xfrm>
            <a:off x="464092" y="1378838"/>
            <a:ext cx="3342600" cy="0"/>
          </a:xfrm>
          <a:prstGeom prst="straightConnector1">
            <a:avLst/>
          </a:prstGeom>
          <a:noFill/>
          <a:ln cap="flat" cmpd="sng" w="19050">
            <a:solidFill>
              <a:srgbClr val="FF725E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2" name="Google Shape;582;p33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464088" y="1176788"/>
            <a:ext cx="1512900" cy="404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Step1</a:t>
            </a:r>
            <a:endParaRPr sz="15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2293792" y="1176788"/>
            <a:ext cx="1512900" cy="4041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Step2</a:t>
            </a:r>
            <a:endParaRPr sz="15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464125" y="2698813"/>
            <a:ext cx="1512900" cy="1699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Vertical</a:t>
            </a:r>
            <a:r>
              <a:rPr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comparison of different Lambda</a:t>
            </a:r>
            <a:endParaRPr sz="13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Show variables with </a:t>
            </a:r>
            <a:r>
              <a:rPr b="1"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less predictive power</a:t>
            </a:r>
            <a:endParaRPr b="1" sz="13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2293825" y="2698813"/>
            <a:ext cx="1512900" cy="1699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0.05 - 1, difference of 0.005</a:t>
            </a:r>
            <a:endParaRPr sz="13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0.075 </a:t>
            </a:r>
            <a:r>
              <a:rPr lang="en"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Lambda performed the best</a:t>
            </a:r>
            <a:endParaRPr sz="13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882075" y="1749925"/>
            <a:ext cx="589500" cy="57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87" name="Google Shape;587;p33"/>
          <p:cNvGrpSpPr/>
          <p:nvPr/>
        </p:nvGrpSpPr>
        <p:grpSpPr>
          <a:xfrm>
            <a:off x="1015738" y="1877651"/>
            <a:ext cx="322151" cy="322374"/>
            <a:chOff x="4206763" y="2450951"/>
            <a:chExt cx="322151" cy="322374"/>
          </a:xfrm>
        </p:grpSpPr>
        <p:sp>
          <p:nvSpPr>
            <p:cNvPr id="588" name="Google Shape;588;p33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3"/>
          <p:cNvSpPr txBox="1"/>
          <p:nvPr/>
        </p:nvSpPr>
        <p:spPr>
          <a:xfrm>
            <a:off x="490100" y="2246288"/>
            <a:ext cx="12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LASSO Model</a:t>
            </a:r>
            <a:endParaRPr sz="15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2407225" y="2246275"/>
            <a:ext cx="12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Test </a:t>
            </a:r>
            <a:r>
              <a:rPr lang="en" sz="15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Lambda</a:t>
            </a:r>
            <a:endParaRPr sz="15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2799188" y="1749913"/>
            <a:ext cx="589500" cy="577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3" name="Google Shape;5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50" y="1220050"/>
            <a:ext cx="4594025" cy="28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875" y="1877750"/>
            <a:ext cx="322150" cy="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/>
          <p:nvPr/>
        </p:nvSpPr>
        <p:spPr>
          <a:xfrm>
            <a:off x="618825" y="1095950"/>
            <a:ext cx="3440100" cy="356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799900" y="1254575"/>
            <a:ext cx="3052200" cy="323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" name="Google Shape;601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graphicFrame>
        <p:nvGraphicFramePr>
          <p:cNvPr id="602" name="Google Shape;602;p34"/>
          <p:cNvGraphicFramePr/>
          <p:nvPr/>
        </p:nvGraphicFramePr>
        <p:xfrm>
          <a:off x="864003" y="1424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{EFA80581-2493-4C44-A5F0-14C3E3B9D498}</a:tableStyleId>
              </a:tblPr>
              <a:tblGrid>
                <a:gridCol w="1793400"/>
                <a:gridCol w="1258800"/>
              </a:tblGrid>
              <a:tr h="7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Avg AUC</a:t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 MODEL</a:t>
                      </a:r>
                      <a:endParaRPr sz="2000">
                        <a:solidFill>
                          <a:schemeClr val="accent2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0.7188</a:t>
                      </a:r>
                      <a:endParaRPr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BEST MODEL</a:t>
                      </a:r>
                      <a:endParaRPr sz="2000">
                        <a:solidFill>
                          <a:schemeClr val="accen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0.7379</a:t>
                      </a:r>
                      <a:endParaRPr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DIFFERENCE</a:t>
                      </a:r>
                      <a:endParaRPr sz="2000">
                        <a:solidFill>
                          <a:schemeClr val="accent3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.0191</a:t>
                      </a:r>
                      <a:endParaRPr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03" name="Google Shape;603;p3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04" name="Google Shape;604;p3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4"/>
          <p:cNvSpPr txBox="1"/>
          <p:nvPr/>
        </p:nvSpPr>
        <p:spPr>
          <a:xfrm>
            <a:off x="4268050" y="795475"/>
            <a:ext cx="4875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Char char="●"/>
            </a:pPr>
            <a:r>
              <a:rPr lang="en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 Significant difference</a:t>
            </a:r>
            <a:endParaRPr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Char char="●"/>
            </a:pPr>
            <a:r>
              <a:rPr lang="en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STD is also low: .014 for full model &amp; .019</a:t>
            </a:r>
            <a:endParaRPr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>
            <a:off x="4190450" y="1424425"/>
            <a:ext cx="49536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៱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P(worthplaying = 1) = -0.681797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0.792872 * Sales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0.045983 * Price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0.470179 * Length_Average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0.003175 * Maxplayer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-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0.859503 * Release_Console[Nintendo_Wii]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0.663171 * Release_Console[PlayStation3]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0.335394 * Release_Console[Sony_PSP]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Char char="+"/>
            </a:pPr>
            <a:r>
              <a:rPr lang="e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0.391293 * Release_Console[X360]</a:t>
            </a:r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