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14"/>
      </p:cViewPr>
      <p:guideLst>
        <p:guide orient="horz" pos="2160"/>
        <p:guide pos="5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1BFAC-3E5C-43AF-9BD6-A9241248A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919773-A528-4668-A99A-D81B59650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DC3A8-FBCB-4B01-809B-8E7E1941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0CC8A-81BC-4371-A2DB-07B3AD67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3DFFD-3E12-4D36-BBDD-CBDD73BA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47F97-A40B-4731-9A42-5BD74F29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6E347-3554-402D-AB08-17C6A62C3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CAF962-E12E-420C-90C3-4C7DCC9D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B04DB-C9AB-4FF4-841B-B47F8767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BC1C5-250E-42F4-9BBF-633AB0A4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5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B16A3B-B91B-4142-84FF-F9194D88B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B6C63E-31A0-41C3-B6D4-21C507A2F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93AA6-5BD5-45B3-B8F7-FBAA7AEC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F1B72-02CB-4F04-A393-D13BCEA1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49DAD-0C8F-4BF7-BAD1-4255DD4C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64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A5EDA-B0B8-4A3B-B8E8-B32131C5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F7671-301A-49D7-9C9F-193C399C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BD905-DA47-4DE2-9A68-433537AC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E5943-F715-46B4-896F-A307FAB8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59CEA-96B0-41CF-B4C0-C2ECCC50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8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0C92C-30C2-4DFA-8A84-7E0F1B2B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906E22-B342-4001-B254-A8DACC3EA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8B2F-2A63-4935-B598-A356DFB1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119F1C-6EDE-452D-A838-AF16FE01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959D4-128B-4444-8D4B-6D4EB0A7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6CDD4-CB9E-4603-A7BE-8418601C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2B6A9-0059-4945-B09C-A2E9C2A17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4C7D47-74CE-452D-AA2E-DC2E23297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41D60-45E2-4539-A398-85AA8336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8FB97A-5388-43BA-8735-0825E970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740061-1DE6-48E8-BFEC-B754A89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1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61DE8-A51B-46E8-B4A1-8134F80F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DA8D6F-5D5D-45CF-8E92-CE18A8F1F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852208-A6F0-4A65-A31C-CC5D8F25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ECBF4E-0868-46BD-AAAC-E01CFC80C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6E730E-A203-4D8F-A937-6719B1CD2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8D31F4-9606-44E3-8EC3-72B4BBDA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BE62DD-B54A-4FAF-B22C-6F936B3A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80B138-6708-46C9-972C-EF99BF69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3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847DC-44D4-4584-B9E9-E2AB92DE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F96DE4-F286-4A02-AC3C-518515F6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5A7023-2E0E-4972-AF91-E7C63629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91BE6A-7055-4C77-9428-C1C6F972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88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5E339B-B913-4240-ABB0-6E1CE0AA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6FEDCD-4F7F-44ED-BA7D-6A0E573C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4A17E-60CB-4459-A8F5-C0E216D0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47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D73D6-AF4F-4E20-91D3-088DA58B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37C80-F0CE-4BA3-BB27-2CD3E391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89C22E-88A5-4176-8418-33ED0976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BF4DA7-8B66-478A-8C31-50B34041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FDC5DD-DCC6-42D9-B043-9DAF50D7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392D36-118F-4750-BC9E-10545BC2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71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8F3B0-D7DF-4CDE-A531-39E034E0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33617A-BBD2-455D-8B9D-FA1F512DF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1D967A-9322-48CF-AD91-59B43232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7FD4D-300C-49E4-9AC8-9AF91096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A31515-9F50-4251-A9B4-04F9F76F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7F7161-66F5-4BF2-B4A3-4004779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4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C8A09-109F-499B-8613-7B9E2E5F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2832D3-A226-43F9-AB53-F577B8AA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D7444-2AAB-4234-B3E9-B578FE707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C94E-4418-4F88-A412-13B51524C0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96D114-6BE4-444F-9854-D2530729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1B3AFD-DB6E-4691-9EB0-AF928D6D6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A131-BA1A-484F-867F-33F0A794F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24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489ED2-603E-4506-93C5-2F113C5F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328612"/>
            <a:ext cx="121634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743DA02-DEFB-47B7-AAC4-F1EC2C5678F4}"/>
              </a:ext>
            </a:extLst>
          </p:cNvPr>
          <p:cNvSpPr txBox="1"/>
          <p:nvPr/>
        </p:nvSpPr>
        <p:spPr>
          <a:xfrm>
            <a:off x="3077634" y="156634"/>
            <a:ext cx="591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Golos UI Medium" panose="020B0604020202020204" pitchFamily="34" charset="-52"/>
                <a:cs typeface="Golos UI Medium" panose="020B0604020202020204" pitchFamily="34" charset="-52"/>
              </a:rPr>
              <a:t>Источники тепловой энергии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90DD0-BE3E-4EE2-A96E-A8E455EA7AE3}"/>
              </a:ext>
            </a:extLst>
          </p:cNvPr>
          <p:cNvSpPr txBox="1"/>
          <p:nvPr/>
        </p:nvSpPr>
        <p:spPr>
          <a:xfrm>
            <a:off x="259080" y="589761"/>
            <a:ext cx="6774181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ТЭЦ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— теплоэлектроцентраль, разновидность тепловой электростанции, которая не только производит электроэнергию, но и является источником тепловой энергии в централизованных системах теплоснабжения (в виде пара и горячей воды, в том числе и для обеспечения горячего водоснабжения и отопления жилых и промышленных объектов)</a:t>
            </a:r>
          </a:p>
          <a:p>
            <a:pPr algn="l" fontAlgn="t"/>
            <a:endParaRPr lang="ru-RU" sz="1100" dirty="0">
              <a:solidFill>
                <a:srgbClr val="000000"/>
              </a:solidFill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Принцип работы 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- раскаленный газ устремляется по газоходу и нагревает воду, проходящую по специальным трубкам котла. При нагревании вода превращается в перегретый пар, который поступает в паровую турбину. Пар поступает внутрь турбины и начинает вращать лопатки турбины, которые связаны с ротором генератора. Энергия пара превращается в механическую энергию. В генераторе механическая энергия переходит в электрическую, ротор продолжает вращаться, создавая в обмотках статора переменный электрический ток. Через повышающий трансформатор и понижающую трансформаторную подстанцию электроэнергия по линиям электропередач поступает потребителям. Отработавший в турбине пар направляется в конденсатор, где превращается в воду и возвращается в котел. На ТЭЦ вода движется по кругу. Градирни предназначены для охлаждения воды. На ТЭЦ используются вентиляторные и башенные градирни. Вода в градирнях охлаждается атмосферным воздухом. В результате выделяется пар, который мы и видим над градирней в виде облаков. Вода в градирнях под напором поднимается вверх и водопадом падает вниз в аванкамеру, откуда поступает обратно на ТЭЦ. Для снижения капельного уноса градирни оснащены </a:t>
            </a:r>
            <a:r>
              <a:rPr lang="ru-RU" sz="1100" i="0" dirty="0" err="1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водоуловителями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. Водоснабжение осуществляется от Москвы-реки. В здании химводоочистки вода очищается от механических примесей и поступает на группы фильтров. На одних она подготавливается до уровня очищенной воды для подпитки теплосети, на других — до уровня обессоленной воды и идет на подпитку энергоблоков. Цикл, используемый для горячего водоснабжения и теплофикации, также замкнутый. Часть пара из паровой турбины направляется в водонагреватели. Далее горячая вода направляется в тепловые пункты, где происходит теплообмен с водой, поступающей из домов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82E4A6-7F3E-4C4E-B02E-E156D4C5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62" y="636456"/>
            <a:ext cx="5006338" cy="39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7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743DA02-DEFB-47B7-AAC4-F1EC2C5678F4}"/>
              </a:ext>
            </a:extLst>
          </p:cNvPr>
          <p:cNvSpPr txBox="1"/>
          <p:nvPr/>
        </p:nvSpPr>
        <p:spPr>
          <a:xfrm>
            <a:off x="3077634" y="156634"/>
            <a:ext cx="591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Golos UI Medium" panose="020B0604020202020204" pitchFamily="34" charset="-52"/>
                <a:cs typeface="Golos UI Medium" panose="020B0604020202020204" pitchFamily="34" charset="-52"/>
              </a:rPr>
              <a:t>Источники тепловой энергии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90DD0-BE3E-4EE2-A96E-A8E455EA7AE3}"/>
              </a:ext>
            </a:extLst>
          </p:cNvPr>
          <p:cNvSpPr txBox="1"/>
          <p:nvPr/>
        </p:nvSpPr>
        <p:spPr>
          <a:xfrm>
            <a:off x="259080" y="589761"/>
            <a:ext cx="677418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000000"/>
                </a:solidFill>
                <a:latin typeface="Golos UI Medium" panose="020B0604020202020204" pitchFamily="34" charset="-52"/>
                <a:cs typeface="Golos UI Medium" panose="020B0604020202020204" pitchFamily="34" charset="-52"/>
              </a:rPr>
              <a:t>РТС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— районные тепловые станции (РТС) обеспечивают теплоснабжение отдельных жилых районов крупных и средних городов. Такие котельные работают на природном газе с мазутным резервом, однако на московских РТС мазут в качестве топлива не употребляется. </a:t>
            </a:r>
          </a:p>
          <a:p>
            <a:pPr algn="l" fontAlgn="t"/>
            <a:endParaRPr lang="ru-RU" sz="1100" i="0" dirty="0">
              <a:solidFill>
                <a:srgbClr val="000000"/>
              </a:solidFill>
              <a:effectLst/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Основными задачами РТС являются – 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производство тепловой энергии, передача теплоносителя по трубопроводам к тепловым пунктам водой или паром, для дальнейшего теплоснабжения потребителей </a:t>
            </a:r>
          </a:p>
          <a:p>
            <a:pPr algn="l" fontAlgn="t"/>
            <a:endParaRPr lang="ru-RU" sz="1100" i="0" dirty="0">
              <a:solidFill>
                <a:srgbClr val="000000"/>
              </a:solidFill>
              <a:effectLst/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000000"/>
                </a:solidFill>
                <a:latin typeface="Golos UI Medium" panose="020B0604020202020204" pitchFamily="34" charset="-52"/>
                <a:cs typeface="Golos UI Medium" panose="020B0604020202020204" pitchFamily="34" charset="-52"/>
              </a:rPr>
              <a:t>К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ТС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— квартальные тепловые станции (КТС) обеспечивают теплоснабжение отдельных жилых районов крупных и средних городов. Такие котельные работают на природном газе с мазутным резервом, однако на московских КТС мазут в качестве топлива не употребляется</a:t>
            </a:r>
          </a:p>
          <a:p>
            <a:pPr algn="l" fontAlgn="t"/>
            <a:endParaRPr lang="ru-RU" sz="1100" i="0" dirty="0">
              <a:solidFill>
                <a:srgbClr val="000000"/>
              </a:solidFill>
              <a:effectLst/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Принцип работы - 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газ податься к горелке котла. Горелка обеспечивает сгорание газа в камере сгорания, выделяющееся в процессе горения тепло нагревает теплоноситель, циркулирующий через теплообменник котла. Нагретый теплоноситель поступает по трубопроводам к тепловым пунктам.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82E4A6-7F3E-4C4E-B02E-E156D4C57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261" y="662081"/>
            <a:ext cx="5006338" cy="37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8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314AC3-4319-42A6-A6A7-2846B98D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847" y="652132"/>
            <a:ext cx="4771073" cy="4283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F24A62-973F-40E6-A499-0EE23323FCE9}"/>
              </a:ext>
            </a:extLst>
          </p:cNvPr>
          <p:cNvSpPr txBox="1"/>
          <p:nvPr/>
        </p:nvSpPr>
        <p:spPr>
          <a:xfrm>
            <a:off x="259080" y="589761"/>
            <a:ext cx="6774181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Тепловой пункт (ТП) 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— комплекс устройств, расположенный в обособленном помещении, состоящий из элементов тепловых энергоустановок, обеспечивающих присоединение этих установок к тепловой сети, их работоспособность, управление режимами теплопотребления, трансформацию, регулирование параметров теплоносителя и распределение теплоносителя</a:t>
            </a:r>
          </a:p>
          <a:p>
            <a:pPr algn="l" fontAlgn="t"/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     по типам потребления</a:t>
            </a:r>
          </a:p>
          <a:p>
            <a:pPr algn="l" fontAlgn="t"/>
            <a:endParaRPr lang="ru-RU" sz="1100" i="0" dirty="0">
              <a:solidFill>
                <a:srgbClr val="000000"/>
              </a:solidFill>
              <a:effectLst/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Основными задачами ТП являются - </a:t>
            </a:r>
            <a:r>
              <a:rPr lang="ru-RU" sz="1100" dirty="0">
                <a:solidFill>
                  <a:srgbClr val="000000"/>
                </a:solidFill>
                <a:latin typeface="Golos UI Medium" panose="020B0604020202020204" pitchFamily="34" charset="-52"/>
                <a:cs typeface="Golos UI Medium" panose="020B0604020202020204" pitchFamily="34" charset="-52"/>
              </a:rPr>
              <a:t>п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реобразование вида теплоносителя контроль и регулирование параметров теплоносителя распределение теплоносителя по системам теплопотребления отключение систем теплопотребления защита систем теплопотребления </a:t>
            </a:r>
          </a:p>
          <a:p>
            <a:pPr algn="l" fontAlgn="t"/>
            <a:r>
              <a:rPr lang="ru-RU" sz="1100" dirty="0">
                <a:solidFill>
                  <a:srgbClr val="000000"/>
                </a:solidFill>
                <a:latin typeface="Golos UI Medium" panose="020B0604020202020204" pitchFamily="34" charset="-52"/>
                <a:cs typeface="Golos UI Medium" panose="020B0604020202020204" pitchFamily="34" charset="-52"/>
              </a:rPr>
              <a:t>     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от аварийного повышения параметров теплоносителя учет расходов теплоносителя и тепла</a:t>
            </a:r>
          </a:p>
          <a:p>
            <a:pPr algn="l" fontAlgn="t"/>
            <a:endParaRPr lang="ru-RU" sz="1100" b="0" i="0" dirty="0">
              <a:solidFill>
                <a:srgbClr val="000000"/>
              </a:solidFill>
              <a:effectLst/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Виды тепловых пунктов:</a:t>
            </a:r>
          </a:p>
          <a:p>
            <a:pPr algn="l" fontAlgn="t"/>
            <a:endParaRPr lang="ru-RU" sz="1100" b="0" i="0" dirty="0">
              <a:solidFill>
                <a:srgbClr val="000000"/>
              </a:solidFill>
              <a:effectLst/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Индивидуальный тепловой пункт (ИТП) - 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и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спользуется для обслуживания одного потребителя (здания или его части). Как правило, располагается в подвальном или техническом помещении здания, однако, в силу особенностей обслуживаемого здания, может быть размещён в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отдельностоящем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 сооружении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Центральный тепловой пункт (ЦТП) - 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и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спользуется для обслуживания группы потребителей (зданий, промышленных объектов). Чаще располагается в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отдельностоящем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 сооружении, но может быть размещен в подвальном или техническом помещении одного из зданий.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Принцип работы 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- как наиболее распространённый, рассматривается ТП с закрытой системой горячего водоснабжения и независимой схемой присоединения системы отопления.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Теплоноситель, поступающий в ТП по подающему трубопроводу теплового ввода, отдает свое тепло в подогревателях систем ГВС и отопления, а также поступает в систему вентиляции потребителей, после чего возвращается в обратный трубопровод теплового ввода и по магистральным сетям отправляется обратно на теплогенерирующее предприятие для повторного использования. Часть теплоносителя может расходоваться потребителем. Для восполнения потерь в первичных тепловых сетях на котельных и ТЭЦ существуют системы подпитки, источниками теплоносителя для которых являются системы водоподготовки этих предприятий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7B1F1-6964-4DE7-B0C6-041663691C92}"/>
              </a:ext>
            </a:extLst>
          </p:cNvPr>
          <p:cNvSpPr txBox="1"/>
          <p:nvPr/>
        </p:nvSpPr>
        <p:spPr>
          <a:xfrm>
            <a:off x="3077634" y="156634"/>
            <a:ext cx="591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Golos UI Medium" panose="020B0604020202020204" pitchFamily="34" charset="-52"/>
                <a:cs typeface="Golos UI Medium" panose="020B0604020202020204" pitchFamily="34" charset="-52"/>
              </a:rPr>
              <a:t>Источники теплоснабжения</a:t>
            </a:r>
          </a:p>
        </p:txBody>
      </p:sp>
    </p:spTree>
    <p:extLst>
      <p:ext uri="{BB962C8B-B14F-4D97-AF65-F5344CB8AC3E}">
        <p14:creationId xmlns:p14="http://schemas.microsoft.com/office/powerpoint/2010/main" val="332845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D28A7-6D0F-4A42-86E9-CA5DAC6D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261" y="668867"/>
            <a:ext cx="5084125" cy="2950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43DA02-DEFB-47B7-AAC4-F1EC2C5678F4}"/>
              </a:ext>
            </a:extLst>
          </p:cNvPr>
          <p:cNvSpPr txBox="1"/>
          <p:nvPr/>
        </p:nvSpPr>
        <p:spPr>
          <a:xfrm>
            <a:off x="3077634" y="156634"/>
            <a:ext cx="591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Golos UI Medium" panose="020B0604020202020204" pitchFamily="34" charset="-52"/>
                <a:cs typeface="Golos UI Medium" panose="020B0604020202020204" pitchFamily="34" charset="-52"/>
              </a:rPr>
              <a:t>Тепловые сети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90DD0-BE3E-4EE2-A96E-A8E455EA7AE3}"/>
              </a:ext>
            </a:extLst>
          </p:cNvPr>
          <p:cNvSpPr txBox="1"/>
          <p:nvPr/>
        </p:nvSpPr>
        <p:spPr>
          <a:xfrm>
            <a:off x="259080" y="589761"/>
            <a:ext cx="677418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Тепловые сети 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— совокупность устройств (включая центральные тепловые пункты, насосные станции), предназначенных для передачи тепловой энергии, теплоносителя от источников тепловой энергии до </a:t>
            </a:r>
            <a:r>
              <a:rPr lang="ru-RU" sz="1100" i="0" dirty="0" err="1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теплопотребляющих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 установок</a:t>
            </a:r>
          </a:p>
          <a:p>
            <a:pPr algn="l" fontAlgn="t"/>
            <a:endParaRPr lang="ru-RU" sz="1100" b="1" i="0" dirty="0">
              <a:solidFill>
                <a:srgbClr val="000000"/>
              </a:solidFill>
              <a:effectLst/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Тепловые сети подразделяются 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на магистральные, распределительные, квартальные и ответвления от магистральных и распределительных тепловых сетей к отдельным зданиям и сооружениям. Разделение тепловых сетей устанавливается проектом или эксплуатационной организацией</a:t>
            </a:r>
          </a:p>
          <a:p>
            <a:pPr algn="l" fontAlgn="t"/>
            <a:endParaRPr lang="ru-RU" sz="1100" i="0" dirty="0">
              <a:solidFill>
                <a:srgbClr val="000000"/>
              </a:solidFill>
              <a:effectLst/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По способу прокладки тепловые сети подразделяются на наземные, надземные и подземные. Наземный и надземный способы прокладки тепловых сетей используются на территории промышленных предприятий или при невозможности осуществления подземной прокладки на территории населенных пунктов</a:t>
            </a:r>
          </a:p>
          <a:p>
            <a:pPr algn="l" fontAlgn="t"/>
            <a:endParaRPr lang="ru-RU" sz="1100" i="0" dirty="0">
              <a:solidFill>
                <a:srgbClr val="000000"/>
              </a:solidFill>
              <a:effectLst/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В большинстве случаях прокладка тепловых сетей осуществляется </a:t>
            </a:r>
            <a:r>
              <a:rPr lang="ru-RU" sz="1100" i="0" dirty="0" err="1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подземно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 в каналах и </a:t>
            </a:r>
            <a:r>
              <a:rPr lang="ru-RU" sz="1100" i="0" dirty="0" err="1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бесканально</a:t>
            </a:r>
            <a:endParaRPr lang="ru-RU" sz="1100" i="0" dirty="0">
              <a:solidFill>
                <a:srgbClr val="000000"/>
              </a:solidFill>
              <a:effectLst/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000000"/>
              </a:solidFill>
              <a:latin typeface="Golos UI Medium" panose="020B0604020202020204" pitchFamily="34" charset="-52"/>
              <a:cs typeface="Golos UI Medium" panose="020B0604020202020204" pitchFamily="34" charset="-52"/>
            </a:endParaRP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ru-RU" sz="1100" b="1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Тепловые камеры </a:t>
            </a:r>
            <a:r>
              <a:rPr lang="ru-RU" sz="1100" i="0" dirty="0">
                <a:solidFill>
                  <a:srgbClr val="000000"/>
                </a:solidFill>
                <a:effectLst/>
                <a:latin typeface="Golos UI Medium" panose="020B0604020202020204" pitchFamily="34" charset="-52"/>
                <a:cs typeface="Golos UI Medium" panose="020B0604020202020204" pitchFamily="34" charset="-52"/>
              </a:rPr>
              <a:t>— это заглубленные железобетонные сооружения, которые устанавливаются в узловых точках теплотрассы для технического обеспечения ее работы и обслуживания а также технологического присоединения новых объектов </a:t>
            </a:r>
          </a:p>
        </p:txBody>
      </p:sp>
    </p:spTree>
    <p:extLst>
      <p:ext uri="{BB962C8B-B14F-4D97-AF65-F5344CB8AC3E}">
        <p14:creationId xmlns:p14="http://schemas.microsoft.com/office/powerpoint/2010/main" val="40072650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856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Golos UI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Вислобоков Степан Игоревич</dc:creator>
  <cp:lastModifiedBy>Мухина Юлия Сергеевна</cp:lastModifiedBy>
  <cp:revision>71</cp:revision>
  <cp:lastPrinted>2024-03-07T08:23:53Z</cp:lastPrinted>
  <dcterms:created xsi:type="dcterms:W3CDTF">2024-03-06T06:41:11Z</dcterms:created>
  <dcterms:modified xsi:type="dcterms:W3CDTF">2024-05-22T09:00:29Z</dcterms:modified>
</cp:coreProperties>
</file>