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09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3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4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90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67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9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2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4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6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8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6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1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2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28FD2E-F28B-4788-A7D1-5048F6EFA41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389AF6-684B-4EBA-A6FB-CB09EF71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7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ru.wikipedia.org/wiki/%D0%A5%D0%B0%D1%80%D1%8C%D0%BA%D0%BE%D0%B2%D1%81%D0%BA%D0%B8%D0%B9_%D1%82%D1%80%D0%B0%D0%BA%D1%82%D0%BE%D1%80%D0%BD%D1%8B%D0%B9_%D0%B7%D0%B0%D0%B2%D0%BE%D0%B4#cite_note-:1-41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AD664-977C-1621-8FC5-69C5E6EE3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Харьковский тракторный завод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8CFD26-55ED-60F1-392C-7CA0E6DBA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Мукасеев</a:t>
            </a:r>
            <a:r>
              <a:rPr lang="ru-RU" dirty="0"/>
              <a:t> Владислав группа 1.9.7.2.</a:t>
            </a:r>
          </a:p>
          <a:p>
            <a:r>
              <a:rPr lang="ru-RU" dirty="0"/>
              <a:t>Проверила: Елизавета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32300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919AD-810D-8D10-538D-FFDC9A7E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(1930 – 1991)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59746-48E5-1228-8763-A4094A41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892" y="2603500"/>
            <a:ext cx="5527220" cy="4152407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Строительство завода началось в апреле 1930 года в степи к северу от станции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Лосево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главным инженером по строительству ХТЗ был назначен гражданин США Леон </a:t>
            </a:r>
            <a:r>
              <a:rPr lang="ru-RU" sz="26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Сваджян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</a:t>
            </a:r>
            <a:r>
              <a:rPr lang="ru-RU" sz="26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Leon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A. </a:t>
            </a:r>
            <a:r>
              <a:rPr lang="ru-RU" sz="26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Swajian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), награждённый впоследствии Орденом Ленина. 17 сентября 1937 завод начал серийный выпуск гусеничного трактора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СХТЗ-НАТИ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Стоит отметить, что если в основе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СХТЗ 15/30</a:t>
            </a:r>
            <a:r>
              <a:rPr lang="ru-RU" sz="2600" u="none" strike="noStrike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была конструкция американских разработчиков, то СХТЗ-НАТИ был первым трактором массового производства с конструкцией отечественной разработки. Кроме того, в довоенный период завод выпускал газогенераторный трактор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ХТЗ-Т2Г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После начала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Великой Отечественной войны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выпуск военной продукции был увеличен, в сентябре — октябре 1941 года завод выпускал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лёгкие танки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Т-16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(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ХТЗ-16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). В 1955 году был начат выпуск садово-огородного трактора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ДТ-14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в 1958 году завод начал выпуск трактора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ДТ-20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.В 1956 году на территории завода был установлен памятник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Серго Орджоникидзе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(который был одним из инициаторов строительства ХТЗ) работы скульптора С. Тоидзе. Кроме того, на территории завода был установлен обелиск в память 320 рабочих и сотрудников завода, погибших в Великой Отечественной войне. В 1960 году завод начал выпуск трактора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Т-75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В 1961 году начал работу учебный цех ХТЗ — политехнический центр трудового обучения и профессиональной ориентации учащихся (с 1964 по 1973 год начальником которого был педагог-новатор, экспериментатор </a:t>
            </a:r>
            <a:r>
              <a:rPr lang="ru-RU" sz="2600" dirty="0">
                <a:solidFill>
                  <a:schemeClr val="tx1"/>
                </a:solidFill>
                <a:latin typeface="Georgia" panose="02040502050405020303" pitchFamily="18" charset="0"/>
              </a:rPr>
              <a:t>П. А. Ярмоленко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). </a:t>
            </a:r>
            <a:r>
              <a:rPr lang="ru-RU" sz="26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В 1962 году завод начал выпуск пахотного трактора </a:t>
            </a:r>
            <a:r>
              <a:rPr lang="ru-RU" sz="2600" dirty="0">
                <a:solidFill>
                  <a:srgbClr val="0645AD"/>
                </a:solidFill>
                <a:latin typeface="Georgia" panose="02040502050405020303" pitchFamily="18" charset="0"/>
              </a:rPr>
              <a:t>Т-74. </a:t>
            </a:r>
            <a:r>
              <a:rPr lang="ru-RU" sz="26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20 января 1967 года с конвейера сошёл миллионный трактор. В 1969 году завод освоил выпуск трактора </a:t>
            </a:r>
            <a:r>
              <a:rPr lang="ru-RU" sz="2600" dirty="0">
                <a:solidFill>
                  <a:srgbClr val="0645AD"/>
                </a:solidFill>
                <a:latin typeface="Georgia" panose="02040502050405020303" pitchFamily="18" charset="0"/>
              </a:rPr>
              <a:t>Т-25А</a:t>
            </a:r>
            <a:r>
              <a:rPr lang="ru-RU" sz="26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, в 1971 году — трактора </a:t>
            </a:r>
            <a:r>
              <a:rPr lang="ru-RU" sz="2600" dirty="0">
                <a:solidFill>
                  <a:srgbClr val="0645AD"/>
                </a:solidFill>
                <a:latin typeface="Georgia" panose="02040502050405020303" pitchFamily="18" charset="0"/>
              </a:rPr>
              <a:t>Т-150</a:t>
            </a:r>
            <a:r>
              <a:rPr lang="ru-RU" sz="26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 (на базе которого в дальнейшем был создан колёсный трактор </a:t>
            </a:r>
            <a:r>
              <a:rPr lang="ru-RU" sz="2600" dirty="0">
                <a:solidFill>
                  <a:srgbClr val="0645AD"/>
                </a:solidFill>
                <a:latin typeface="Georgia" panose="02040502050405020303" pitchFamily="18" charset="0"/>
              </a:rPr>
              <a:t>Т-150К</a:t>
            </a:r>
            <a:r>
              <a:rPr lang="ru-RU" sz="26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). К 29 декабря 1973 завод выпустил 1,5 млн тракторов. В 1976 году завод был преобразован в производственное объединение</a:t>
            </a:r>
            <a:r>
              <a:rPr lang="ru-RU" sz="2600" u="none" strike="noStrike" baseline="30000" dirty="0">
                <a:solidFill>
                  <a:srgbClr val="202122"/>
                </a:solidFill>
                <a:latin typeface="Georgia" panose="02040502050405020303" pitchFamily="18" charset="0"/>
              </a:rPr>
              <a:t> </a:t>
            </a:r>
            <a:r>
              <a:rPr lang="ru-RU" sz="26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В 1980-е годы завод достиг максимальной производительности — выпуск продукции составлял до 70 тысяч тракторов в год. 16 апреля 1982 года завод выпустил двухмиллионный трактор. К началу 1986 года завод поставлял тракторы в 36 стран мира и подготавливал производство новых моделей тракторов: Т-150КМ и Т-150К-02.</a:t>
            </a:r>
          </a:p>
          <a:p>
            <a:pPr algn="l"/>
            <a:endParaRPr lang="ru-RU" sz="20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D571A9A-8DE4-C12D-91AA-8446FEF16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2" y="2391985"/>
            <a:ext cx="5758996" cy="3839330"/>
          </a:xfrm>
        </p:spPr>
      </p:pic>
    </p:spTree>
    <p:extLst>
      <p:ext uri="{BB962C8B-B14F-4D97-AF65-F5344CB8AC3E}">
        <p14:creationId xmlns:p14="http://schemas.microsoft.com/office/powerpoint/2010/main" val="157855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AB368-E5F8-6337-1E44-2B42DFFA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(1991 – 2015)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A9C0E-36A6-8DBF-1F1F-D80087D2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783" y="2603500"/>
            <a:ext cx="5456329" cy="41701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sz="19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20 января 1967 года с конвейера сошёл миллионный трактор. В 1969 году завод освоил выпуск трактора </a:t>
            </a:r>
            <a:r>
              <a:rPr lang="ru-RU" sz="1900" dirty="0">
                <a:solidFill>
                  <a:srgbClr val="0645AD"/>
                </a:solidFill>
                <a:latin typeface="Georgia" panose="02040502050405020303" pitchFamily="18" charset="0"/>
              </a:rPr>
              <a:t>Т-25А</a:t>
            </a:r>
            <a:r>
              <a:rPr lang="ru-RU" sz="19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, в 1971 году — трактора </a:t>
            </a:r>
            <a:r>
              <a:rPr lang="ru-RU" sz="1900" dirty="0">
                <a:solidFill>
                  <a:srgbClr val="0645AD"/>
                </a:solidFill>
                <a:latin typeface="Georgia" panose="02040502050405020303" pitchFamily="18" charset="0"/>
              </a:rPr>
              <a:t>Т-150</a:t>
            </a:r>
            <a:r>
              <a:rPr lang="ru-RU" sz="1900" baseline="30000" dirty="0">
                <a:solidFill>
                  <a:srgbClr val="0645AD"/>
                </a:solidFill>
                <a:latin typeface="Georgia" panose="02040502050405020303" pitchFamily="18" charset="0"/>
              </a:rPr>
              <a:t> </a:t>
            </a:r>
            <a:r>
              <a:rPr lang="ru-RU" sz="19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(на базе которого в дальнейшем был создан колёсный трактор </a:t>
            </a:r>
            <a:r>
              <a:rPr lang="ru-RU" sz="1900" dirty="0">
                <a:solidFill>
                  <a:srgbClr val="0645AD"/>
                </a:solidFill>
                <a:latin typeface="Georgia" panose="02040502050405020303" pitchFamily="18" charset="0"/>
              </a:rPr>
              <a:t>Т-150К</a:t>
            </a:r>
            <a:r>
              <a:rPr lang="ru-RU" sz="19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). К 29 декабря 1973 завод выпустил 1,5 млн тракторов. В 1976 году завод был преобразован в производственное объединение. В 1980-е годы завод достиг максимальной производительности — выпуск продукции составлял до 70 тысяч тракторов в год. 16 апреля 1982 года завод выпустил двухмиллионный трактор. К началу 1986 года завод поставлял тракторы в 36 стран мира и подготавливал производство новых моделей тракторов: Т-150КМ и Т-150К-02. В 2012 году объём дебиторской задолженности АО «ХТЗ» увеличился и к началу 2013 года составил 76,6 млн гривен. В мае 2013 года ХТЗ разработал новую модель малого трактора для фермеров — ХТЗ-2410 (оснащённого двигателем китайского производства мощностью около 25 л. с.). В сентябре 2014 года ХТЗ возобновил кооперацию с </a:t>
            </a:r>
            <a:r>
              <a:rPr lang="ru-RU" sz="1900" dirty="0">
                <a:solidFill>
                  <a:srgbClr val="0645AD"/>
                </a:solidFill>
                <a:latin typeface="Georgia" panose="02040502050405020303" pitchFamily="18" charset="0"/>
              </a:rPr>
              <a:t>ЛКМЗ</a:t>
            </a:r>
            <a:r>
              <a:rPr lang="ru-RU" sz="19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. В октябре 2014 года завод начал серийное производство колёсно-рельсового тягача ХТЗ-150К-09-25 на базе трактора </a:t>
            </a:r>
            <a:r>
              <a:rPr lang="ru-RU" sz="1900" dirty="0">
                <a:solidFill>
                  <a:srgbClr val="0645AD"/>
                </a:solidFill>
                <a:latin typeface="Georgia" panose="02040502050405020303" pitchFamily="18" charset="0"/>
              </a:rPr>
              <a:t>ХТЗ-150К</a:t>
            </a:r>
            <a:r>
              <a:rPr lang="ru-RU" sz="1900" dirty="0">
                <a:solidFill>
                  <a:srgbClr val="202122"/>
                </a:solidFill>
                <a:latin typeface="Georgia" panose="02040502050405020303" pitchFamily="18" charset="0"/>
              </a:rPr>
              <a:t>. </a:t>
            </a:r>
            <a:r>
              <a:rPr lang="ru-RU" sz="19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В 2014 году ХТЗ продал свыше 1,5 тыс. тракторов и стал единственным промышленным предприятием Украины, которое завершило отчётный год с прибылью (чистая прибыль завода за 2014 год составила 449,5 млн грн.)., хотя в целом ВВП страны за тот период сократился на 17 %</a:t>
            </a:r>
            <a:r>
              <a:rPr lang="ru-RU" sz="1900" b="0" i="0" u="none" strike="noStrike" baseline="30000" dirty="0">
                <a:solidFill>
                  <a:srgbClr val="0645AD"/>
                </a:solidFill>
                <a:effectLst/>
                <a:latin typeface="Georgia" panose="02040502050405020303" pitchFamily="18" charset="0"/>
                <a:hlinkClick r:id="rId2"/>
              </a:rPr>
              <a:t>]</a:t>
            </a:r>
            <a:r>
              <a:rPr lang="ru-RU" sz="1900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. В 2014 году ХТЗ вышел из банкротства в котором предприятие находилось с мая 2007 года.</a:t>
            </a: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895FFC4-A612-D201-E29B-BA51F0D86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7993"/>
            <a:ext cx="5740236" cy="3823086"/>
          </a:xfrm>
        </p:spPr>
      </p:pic>
    </p:spTree>
    <p:extLst>
      <p:ext uri="{BB962C8B-B14F-4D97-AF65-F5344CB8AC3E}">
        <p14:creationId xmlns:p14="http://schemas.microsoft.com/office/powerpoint/2010/main" val="10127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94A6D-3EE2-6C27-8CEA-2F02B22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(после 2015)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5C5576-E49A-7D1B-578C-BED345E35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883" y="2379216"/>
            <a:ext cx="5536229" cy="447878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В марте 2016 года на Харьковском тракторном заводе произошла смена менеджмента предприятия. Генеральный директор Харьковского тракторного завода Губин Владислав Валерьевич, который руководил заводом с июля 2013 года, покинул свой пост по соглашению сторон 9 марта 2016 года, с 10 марта 2016 года на должность генерального директора Харьковского тракторного завода назначен Коваль Андрей Анатольевич, который ранее уже руководил заводом в 2006—2007 г.</a:t>
            </a:r>
            <a:r>
              <a:rPr lang="ru-RU" dirty="0">
                <a:solidFill>
                  <a:srgbClr val="202122"/>
                </a:solidFill>
                <a:latin typeface="Georgia" panose="02040502050405020303" pitchFamily="18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В апреле 2016 года из-за юридических проблем Харьковский тракторный завод вынужден был остановить производство. 26 апреля 2016 года объявлено о сокращении числа сотрудников предприятия. Сокращение, со слов генерального директора АО «ХТЗ» Коваля Андрея Анатольевича, вызвано дисбалансом между количеством административного и вспомогательного персонала и количеством основного производственного персонала, поэтому количество основного производственного персонала будет увеличено, а сокращение коснётся только административного и вспомогательного персонала. За 2017 год ХТЗ выпустил 794 единицы техники, а продукция предприятия реализуется как в Украине, так и за рубежом: в Молдове, Казахстане, Армении, Болгарии, Польше, Новой Зеландии, Беларуси и пр. На предприятии отмечают, что поиск новых рынков сбыта продолжается.</a:t>
            </a:r>
            <a:r>
              <a:rPr lang="ru-RU" dirty="0">
                <a:solidFill>
                  <a:srgbClr val="202122"/>
                </a:solidFill>
                <a:latin typeface="Georgia" panose="02040502050405020303" pitchFamily="18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В 2018 году, Харьковский тракторный завод представил на международной агропромышленной выставке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AgroExpo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2018 свои новинки: колесный трактор ХТЗ-248К.20, который оборудован двигателем известного мирового производителя FPT-Iveco N67, а также модернизированный гусеничный трактор ХТЗ-181.20. В 2020 году на Харьковском тракторном заводе было объявлено, что предприятие планирует начать производство трамваев. В марте 2021 года на Харьковском тракторном заводе начата процедура санации предприятия до открытия производства по делу о банкротстве, по решению Харьковского окружного административного суда (суд первой инстанции) и Второго административного суда (апелляционная инстанция), который обязал ХТЗ заплатить государству 401 млн грн. долга, отказав ХТЗ в удовлетворении апелляционной жалобы на решение суда первой инстанции.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7DC8C24-F21F-4677-F33F-AFCFF97D0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90" y="2503504"/>
            <a:ext cx="5758297" cy="3615805"/>
          </a:xfrm>
        </p:spPr>
      </p:pic>
    </p:spTree>
    <p:extLst>
      <p:ext uri="{BB962C8B-B14F-4D97-AF65-F5344CB8AC3E}">
        <p14:creationId xmlns:p14="http://schemas.microsoft.com/office/powerpoint/2010/main" val="242876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0CF91-282D-E165-8819-510B8869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26646-B64D-56CD-3E2C-27E6EBE4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4" y="2379216"/>
            <a:ext cx="11336784" cy="4243526"/>
          </a:xfrm>
        </p:spPr>
        <p:txBody>
          <a:bodyPr>
            <a:normAutofit fontScale="85000" lnSpcReduction="10000"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Харьковский тракторный завод производит машины, предназначенные для выполнения разнообразных работ во многих отраслях промышленности, сельского и коммунального хозяйства, строительной сферы. Для сельского хозяйства выпускаются колёсные тракторы мощностью 180—240 л. с., гусеничные тракторы мощностью 190 л. с. 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Колёсные тракторы: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ХТЗ-241К</a:t>
            </a:r>
            <a:r>
              <a:rPr lang="en-US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ХТЗ-242К</a:t>
            </a:r>
            <a:r>
              <a:rPr lang="en-US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 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ХТЗ-243К</a:t>
            </a:r>
            <a:r>
              <a:rPr lang="en-US" dirty="0">
                <a:solidFill>
                  <a:srgbClr val="202122"/>
                </a:solidFill>
                <a:latin typeface="Georgia" panose="02040502050405020303" pitchFamily="18" charset="0"/>
              </a:rPr>
              <a:t>  </a:t>
            </a:r>
            <a:r>
              <a:rPr lang="en-US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ХТЗ-248К</a:t>
            </a:r>
            <a:r>
              <a:rPr lang="en-US" dirty="0">
                <a:solidFill>
                  <a:srgbClr val="202122"/>
                </a:solidFill>
                <a:latin typeface="Georgia" panose="02040502050405020303" pitchFamily="18" charset="0"/>
              </a:rPr>
              <a:t>  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ХТЗ-249К</a:t>
            </a:r>
            <a:r>
              <a:rPr lang="en-US" dirty="0">
                <a:solidFill>
                  <a:srgbClr val="202122"/>
                </a:solidFill>
                <a:latin typeface="Georgia" panose="02040502050405020303" pitchFamily="18" charset="0"/>
              </a:rPr>
              <a:t>   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ХТЗ-150К-09.172.00</a:t>
            </a:r>
            <a:r>
              <a:rPr lang="en-US" dirty="0">
                <a:solidFill>
                  <a:srgbClr val="202122"/>
                </a:solidFill>
                <a:latin typeface="Georgia" panose="02040502050405020303" pitchFamily="18" charset="0"/>
              </a:rPr>
              <a:t>   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ХТЗ-150К-09.172.10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Гусеничные тракторы: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ХТЗ-181.20</a:t>
            </a:r>
            <a:r>
              <a:rPr lang="en-US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ХТЗ-181.22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Спецтехника: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Бурильно-крановая машина БКМ-2М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ММТ-2, ММТ-2М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Мульчер</a:t>
            </a:r>
            <a:endParaRPr lang="ru-RU" b="0" i="0" dirty="0">
              <a:solidFill>
                <a:srgbClr val="202122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Т-156Б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ММТ-2П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6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1EF52-DBE2-E996-06EA-1609D54F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082FB-044B-6FA1-0F55-8A2150100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Памятник первому трактору СХТЗ 15/30 выпущенному на ХТЗ.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5BCAFAD-07CD-321E-97EC-9D49A2F176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4267"/>
            <a:ext cx="5302914" cy="3734766"/>
          </a:xfrm>
        </p:spPr>
      </p:pic>
    </p:spTree>
    <p:extLst>
      <p:ext uri="{BB962C8B-B14F-4D97-AF65-F5344CB8AC3E}">
        <p14:creationId xmlns:p14="http://schemas.microsoft.com/office/powerpoint/2010/main" val="58772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853EB-1B7F-1D5E-4D4F-25215AFF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80207-CA01-24CC-581C-2E1F5A2B3B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Памятник </a:t>
            </a:r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Серго Орджоникидзе</a:t>
            </a:r>
            <a:r>
              <a:rPr lang="ru-RU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(снесён в 2015 г.)</a:t>
            </a:r>
            <a:endParaRPr lang="ru-RU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BAD8BCD-A494-A288-2A9C-A8926ECDC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39" y="2177371"/>
            <a:ext cx="3286364" cy="4383189"/>
          </a:xfrm>
        </p:spPr>
      </p:pic>
    </p:spTree>
    <p:extLst>
      <p:ext uri="{BB962C8B-B14F-4D97-AF65-F5344CB8AC3E}">
        <p14:creationId xmlns:p14="http://schemas.microsoft.com/office/powerpoint/2010/main" val="259387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E0195-87F2-433E-A234-BDC6EA30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Галерея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3DD-328C-8588-8061-F2FB2134C7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Заводоуправление ХТЗ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68115F7-6ABC-0ACF-F01D-A76795904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90" y="2479212"/>
            <a:ext cx="4992045" cy="3744034"/>
          </a:xfrm>
        </p:spPr>
      </p:pic>
    </p:spTree>
    <p:extLst>
      <p:ext uri="{BB962C8B-B14F-4D97-AF65-F5344CB8AC3E}">
        <p14:creationId xmlns:p14="http://schemas.microsoft.com/office/powerpoint/2010/main" val="1176470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77</TotalTime>
  <Words>1013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Georgia</vt:lpstr>
      <vt:lpstr>Wingdings 3</vt:lpstr>
      <vt:lpstr>Совет директоров</vt:lpstr>
      <vt:lpstr>Харьковский тракторный завод</vt:lpstr>
      <vt:lpstr>История (1930 – 1991)</vt:lpstr>
      <vt:lpstr>История (1991 – 2015)</vt:lpstr>
      <vt:lpstr>История (после 2015)</vt:lpstr>
      <vt:lpstr>Продукция</vt:lpstr>
      <vt:lpstr>Галерея</vt:lpstr>
      <vt:lpstr>Галерея</vt:lpstr>
      <vt:lpstr>Галерея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Харьковский тракторный завод</dc:title>
  <dc:creator>Владислав</dc:creator>
  <cp:lastModifiedBy>Владислав</cp:lastModifiedBy>
  <cp:revision>1</cp:revision>
  <dcterms:created xsi:type="dcterms:W3CDTF">2022-11-01T19:57:04Z</dcterms:created>
  <dcterms:modified xsi:type="dcterms:W3CDTF">2022-11-01T21:14:34Z</dcterms:modified>
</cp:coreProperties>
</file>