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>
        <p:scale>
          <a:sx n="116" d="100"/>
          <a:sy n="116" d="100"/>
        </p:scale>
        <p:origin x="65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65A95-BC1C-5C4F-ABCF-F3F1F4EB4388}" type="datetimeFigureOut">
              <a:rPr lang="es-MX" smtClean="0"/>
              <a:t>18/05/25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1096-8B0A-C54B-B2E3-A39A2FDC83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4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21096-8B0A-C54B-B2E3-A39A2FDC83E5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68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A5774-9083-00EE-E14C-925ADE2F8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Automatización de Reporte Económico Diario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FAC29-F164-C900-E91D-87C9914F6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373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2CA799"/>
                </a:solidFill>
              </a:rPr>
              <a:t>Web Scraping, Análisis y Generación de Reportes con IA</a:t>
            </a:r>
          </a:p>
          <a:p>
            <a:r>
              <a:rPr lang="es-MX" dirty="0">
                <a:solidFill>
                  <a:srgbClr val="2CA799"/>
                </a:solidFill>
              </a:rPr>
              <a:t>Valeria Durán Rubio</a:t>
            </a:r>
          </a:p>
          <a:p>
            <a:r>
              <a:rPr lang="es-MX" dirty="0">
                <a:solidFill>
                  <a:srgbClr val="2CA799"/>
                </a:solidFill>
              </a:rPr>
              <a:t>124273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43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EB5E3-55DE-1920-F6D8-BC93475F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2F9DD-C29F-B41C-A73D-16234143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Crear un sistema que combine </a:t>
            </a:r>
            <a:r>
              <a:rPr lang="es-MX" b="1" dirty="0"/>
              <a:t>web scraping con IA </a:t>
            </a:r>
            <a:r>
              <a:rPr lang="es-MX" dirty="0"/>
              <a:t>para extraer datos de múltiples sitios web, normalizarlos y analizarlos. El sistema debe ser capaz de identificar información relevante incluso cuando los formatos de las páginas cambien.</a:t>
            </a:r>
          </a:p>
        </p:txBody>
      </p:sp>
    </p:spTree>
    <p:extLst>
      <p:ext uri="{BB962C8B-B14F-4D97-AF65-F5344CB8AC3E}">
        <p14:creationId xmlns:p14="http://schemas.microsoft.com/office/powerpoint/2010/main" val="290111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88723A1-4FED-C8E5-3439-2E2B304D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Motivación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B4ED3B-E608-1451-23BA-14022B260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Caso real: realización de un reporte económico diario</a:t>
            </a:r>
            <a:endParaRPr lang="es-MX" dirty="0"/>
          </a:p>
        </p:txBody>
      </p:sp>
      <p:pic>
        <p:nvPicPr>
          <p:cNvPr id="1026" name="Picture 2" descr="REPORTE ECONÓMICO - Revista Enlace Empresarial">
            <a:extLst>
              <a:ext uri="{FF2B5EF4-FFF2-40B4-BE49-F238E27FC236}">
                <a16:creationId xmlns:a16="http://schemas.microsoft.com/office/drawing/2014/main" id="{4E86B14F-E54B-C204-5AEC-6AB948DB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41" y="866163"/>
            <a:ext cx="4576495" cy="256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ón Opalín/ México: Reporte económico diario">
            <a:extLst>
              <a:ext uri="{FF2B5EF4-FFF2-40B4-BE49-F238E27FC236}">
                <a16:creationId xmlns:a16="http://schemas.microsoft.com/office/drawing/2014/main" id="{61C6F616-07C7-4BFB-49C3-C77C75B75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42" y="3429000"/>
            <a:ext cx="4576494" cy="240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67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EC00B9-94B9-FA1D-A825-0D62DD1C14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AD9C4844-1AE7-31DA-A080-0FA702A75EDF}"/>
              </a:ext>
            </a:extLst>
          </p:cNvPr>
          <p:cNvSpPr/>
          <p:nvPr/>
        </p:nvSpPr>
        <p:spPr>
          <a:xfrm>
            <a:off x="477012" y="480060"/>
            <a:ext cx="11237976" cy="589788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B46787-1340-4FEE-148E-78AA1E03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8" y="548298"/>
            <a:ext cx="9471378" cy="57633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F05F9F4-A938-2C75-EFE9-4288EB35195E}"/>
              </a:ext>
            </a:extLst>
          </p:cNvPr>
          <p:cNvSpPr txBox="1"/>
          <p:nvPr/>
        </p:nvSpPr>
        <p:spPr>
          <a:xfrm>
            <a:off x="1343378" y="977462"/>
            <a:ext cx="212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</a:rPr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20727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4A86F-B41F-FF20-9B08-E271BF2E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FE4F72-8DF7-05F2-80C8-14B9FC32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991" y="2174875"/>
            <a:ext cx="5189857" cy="576262"/>
          </a:xfrm>
        </p:spPr>
        <p:txBody>
          <a:bodyPr/>
          <a:lstStyle/>
          <a:p>
            <a:r>
              <a:rPr lang="es-MX" b="1" dirty="0"/>
              <a:t>Técnicas de web scraping robustas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9F738-8291-1D97-E659-26ECB8EDD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992" y="3150530"/>
            <a:ext cx="5189856" cy="3109913"/>
          </a:xfrm>
        </p:spPr>
        <p:txBody>
          <a:bodyPr/>
          <a:lstStyle/>
          <a:p>
            <a:r>
              <a:rPr lang="es-MX" dirty="0"/>
              <a:t>Identificar información relevante incluso cuando los formatos de las páginas cambien:</a:t>
            </a:r>
          </a:p>
          <a:p>
            <a:pPr lvl="1"/>
            <a:r>
              <a:rPr lang="es-MX" dirty="0"/>
              <a:t>Buscar texto basado en patrones (WTI, %)</a:t>
            </a:r>
          </a:p>
          <a:p>
            <a:pPr lvl="1"/>
            <a:r>
              <a:rPr lang="es-MX" b="1" dirty="0"/>
              <a:t>BeautifulSoup</a:t>
            </a:r>
          </a:p>
          <a:p>
            <a:pPr lvl="2"/>
            <a:r>
              <a:rPr lang="es-MX" dirty="0"/>
              <a:t>HTML mal escrito y navegación fluida</a:t>
            </a:r>
          </a:p>
          <a:p>
            <a:pPr lvl="2"/>
            <a:r>
              <a:rPr lang="es-MX" dirty="0"/>
              <a:t>Filtros por clase, id, atributos, texto</a:t>
            </a:r>
          </a:p>
          <a:p>
            <a:pPr lvl="2"/>
            <a:r>
              <a:rPr lang="es-MX" dirty="0"/>
              <a:t>Combina bien con otras herramientas (request, regex, pandas, OpenAI)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89DBFD-ED49-F5B0-C6B4-6ABCBF5D4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7110" y="2174875"/>
            <a:ext cx="5194583" cy="576262"/>
          </a:xfrm>
        </p:spPr>
        <p:txBody>
          <a:bodyPr/>
          <a:lstStyle/>
          <a:p>
            <a:r>
              <a:rPr lang="es-MX" b="1" dirty="0"/>
              <a:t>Algoritmos de normalización basados en IA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6E383E-8A58-73AA-11A7-78AB56B6B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7110" y="3150530"/>
            <a:ext cx="5194583" cy="3109913"/>
          </a:xfrm>
        </p:spPr>
        <p:txBody>
          <a:bodyPr/>
          <a:lstStyle/>
          <a:p>
            <a:r>
              <a:rPr lang="es-MX" dirty="0"/>
              <a:t>Modelos de secuencia a secuencia (</a:t>
            </a:r>
            <a:r>
              <a:rPr lang="es-MX" b="1" dirty="0"/>
              <a:t>Seq2Seq</a:t>
            </a:r>
            <a:r>
              <a:rPr lang="es-MX" dirty="0"/>
              <a:t>):</a:t>
            </a:r>
          </a:p>
          <a:p>
            <a:pPr lvl="1"/>
            <a:r>
              <a:rPr lang="es-MX" dirty="0"/>
              <a:t>Formatos de fecha: "17 May 2025" → "2025-05-17”</a:t>
            </a:r>
          </a:p>
          <a:p>
            <a:r>
              <a:rPr lang="es-MX" dirty="0"/>
              <a:t>NER (Named Entity Recognition) con </a:t>
            </a:r>
            <a:r>
              <a:rPr lang="es-MX" b="1" dirty="0"/>
              <a:t>spaCy:</a:t>
            </a:r>
          </a:p>
          <a:p>
            <a:pPr lvl="1"/>
            <a:r>
              <a:rPr lang="es-MX" dirty="0"/>
              <a:t>"México", "MX", "Mexican peso" → "MXN"</a:t>
            </a:r>
            <a:endParaRPr lang="es-MX" b="1" dirty="0"/>
          </a:p>
          <a:p>
            <a:r>
              <a:rPr lang="es-MX" dirty="0"/>
              <a:t>Reglas heurísticas (regex, limpieza)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13581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EC274-7E14-1B32-7DB1-8C7949C8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Más retos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CCD1A-122A-1CB1-67C6-B00615C2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2353551"/>
            <a:ext cx="5189857" cy="576262"/>
          </a:xfrm>
        </p:spPr>
        <p:txBody>
          <a:bodyPr/>
          <a:lstStyle/>
          <a:p>
            <a:r>
              <a:rPr lang="es-MX" b="1" dirty="0"/>
              <a:t>Análisis automatizado de los datos extraídos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A1E17-080A-023A-3D98-4A49D956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97651" y="3244271"/>
            <a:ext cx="2632275" cy="1358580"/>
          </a:xfrm>
        </p:spPr>
        <p:txBody>
          <a:bodyPr>
            <a:normAutofit/>
          </a:bodyPr>
          <a:lstStyle/>
          <a:p>
            <a:r>
              <a:rPr lang="es-MX" dirty="0"/>
              <a:t>Tasa 10Y: 4.44</a:t>
            </a:r>
          </a:p>
          <a:p>
            <a:r>
              <a:rPr lang="es-MX" dirty="0"/>
              <a:t>WTI: 62.4</a:t>
            </a:r>
          </a:p>
          <a:p>
            <a:r>
              <a:rPr lang="es-MX" dirty="0"/>
              <a:t>MXN: 19.45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01636EBC-820B-DFF2-D11C-950E2D914077}"/>
              </a:ext>
            </a:extLst>
          </p:cNvPr>
          <p:cNvSpPr txBox="1">
            <a:spLocks/>
          </p:cNvSpPr>
          <p:nvPr/>
        </p:nvSpPr>
        <p:spPr>
          <a:xfrm>
            <a:off x="7126121" y="3339045"/>
            <a:ext cx="4597922" cy="10588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“La tasa del Tesoro estadounidense se mantiene estable, lo que sugiere cautela entre los inversores.”</a:t>
            </a:r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A9776790-11E6-08F0-2E9F-7E62558A69C8}"/>
              </a:ext>
            </a:extLst>
          </p:cNvPr>
          <p:cNvSpPr/>
          <p:nvPr/>
        </p:nvSpPr>
        <p:spPr>
          <a:xfrm>
            <a:off x="5050254" y="3429000"/>
            <a:ext cx="1250731" cy="7777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59073FF9-B9AC-3101-6C36-C6C06560CCCC}"/>
              </a:ext>
            </a:extLst>
          </p:cNvPr>
          <p:cNvSpPr/>
          <p:nvPr/>
        </p:nvSpPr>
        <p:spPr>
          <a:xfrm>
            <a:off x="160142" y="5193362"/>
            <a:ext cx="2417380" cy="1145628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scraped_data.json,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</a:rPr>
              <a:t>fx_data.csv, rates_data.csv, crude_prices.csv</a:t>
            </a:r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FECBA67B-938F-35C1-5675-0BC0FE899CD2}"/>
              </a:ext>
            </a:extLst>
          </p:cNvPr>
          <p:cNvSpPr/>
          <p:nvPr/>
        </p:nvSpPr>
        <p:spPr>
          <a:xfrm>
            <a:off x="2733150" y="5610130"/>
            <a:ext cx="637864" cy="311766"/>
          </a:xfrm>
          <a:prstGeom prst="rightArrow">
            <a:avLst>
              <a:gd name="adj1" fmla="val 50000"/>
              <a:gd name="adj2" fmla="val 1242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ED57589E-601C-31B7-840F-72FA64B9BEFA}"/>
              </a:ext>
            </a:extLst>
          </p:cNvPr>
          <p:cNvSpPr/>
          <p:nvPr/>
        </p:nvSpPr>
        <p:spPr>
          <a:xfrm>
            <a:off x="3516375" y="5193362"/>
            <a:ext cx="2417380" cy="1145628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Data_updater.ipynb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1C6D5821-BB55-C664-EA1E-36F88ECF7CED}"/>
              </a:ext>
            </a:extLst>
          </p:cNvPr>
          <p:cNvSpPr/>
          <p:nvPr/>
        </p:nvSpPr>
        <p:spPr>
          <a:xfrm>
            <a:off x="6862341" y="5193362"/>
            <a:ext cx="2417380" cy="1145628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analysis_agent.ipynb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509E2B9F-F6E1-DF00-F39A-280BFC226536}"/>
              </a:ext>
            </a:extLst>
          </p:cNvPr>
          <p:cNvSpPr/>
          <p:nvPr/>
        </p:nvSpPr>
        <p:spPr>
          <a:xfrm>
            <a:off x="6079116" y="5609582"/>
            <a:ext cx="637864" cy="311766"/>
          </a:xfrm>
          <a:prstGeom prst="rightArrow">
            <a:avLst>
              <a:gd name="adj1" fmla="val 50000"/>
              <a:gd name="adj2" fmla="val 1242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01350F51-8F4B-0300-939F-D99C4DC1A901}"/>
              </a:ext>
            </a:extLst>
          </p:cNvPr>
          <p:cNvSpPr/>
          <p:nvPr/>
        </p:nvSpPr>
        <p:spPr>
          <a:xfrm>
            <a:off x="10208307" y="5193362"/>
            <a:ext cx="1811095" cy="1145628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Reporte</a:t>
            </a:r>
          </a:p>
        </p:txBody>
      </p:sp>
      <p:sp>
        <p:nvSpPr>
          <p:cNvPr id="18" name="Flecha derecha 17">
            <a:extLst>
              <a:ext uri="{FF2B5EF4-FFF2-40B4-BE49-F238E27FC236}">
                <a16:creationId xmlns:a16="http://schemas.microsoft.com/office/drawing/2014/main" id="{FFD2A130-9845-ED8C-0A61-63A6B97A408C}"/>
              </a:ext>
            </a:extLst>
          </p:cNvPr>
          <p:cNvSpPr/>
          <p:nvPr/>
        </p:nvSpPr>
        <p:spPr>
          <a:xfrm>
            <a:off x="9425082" y="5609582"/>
            <a:ext cx="637864" cy="311766"/>
          </a:xfrm>
          <a:prstGeom prst="rightArrow">
            <a:avLst>
              <a:gd name="adj1" fmla="val 50000"/>
              <a:gd name="adj2" fmla="val 1242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14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E695F-FE4A-4E22-46C9-DA28E564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Futuras mejoras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D7602-FF73-25EB-D753-69F62520A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</a:rPr>
              <a:t>Envío automático por correo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</a:rPr>
              <a:t>Soporte multilingüe (inglés/español)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</a:rPr>
              <a:t>Visualización interactiva en Streamlit o Dash</a:t>
            </a:r>
          </a:p>
          <a:p>
            <a:endParaRPr lang="es-MX" dirty="0"/>
          </a:p>
        </p:txBody>
      </p:sp>
      <p:pic>
        <p:nvPicPr>
          <p:cNvPr id="1026" name="Picture 2" descr="Cursos online para aprender más sobre visualización de datos | datos.gob.es">
            <a:extLst>
              <a:ext uri="{FF2B5EF4-FFF2-40B4-BE49-F238E27FC236}">
                <a16:creationId xmlns:a16="http://schemas.microsoft.com/office/drawing/2014/main" id="{74F1E9C4-E413-016D-4912-25500AF22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4" r="18090"/>
          <a:stretch/>
        </p:blipFill>
        <p:spPr bwMode="auto">
          <a:xfrm>
            <a:off x="7657209" y="1821669"/>
            <a:ext cx="3866434" cy="321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85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900</TotalTime>
  <Words>274</Words>
  <Application>Microsoft Macintosh PowerPoint</Application>
  <PresentationFormat>Panorámica</PresentationFormat>
  <Paragraphs>39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2</vt:lpstr>
      <vt:lpstr>Citable</vt:lpstr>
      <vt:lpstr>Automatización de Reporte Económico Diario</vt:lpstr>
      <vt:lpstr>Objetivo</vt:lpstr>
      <vt:lpstr>Motivación</vt:lpstr>
      <vt:lpstr>Presentación de PowerPoint</vt:lpstr>
      <vt:lpstr>Retos</vt:lpstr>
      <vt:lpstr>Más retos</vt:lpstr>
      <vt:lpstr>Futuras 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VALERIA DURAN RUBIO</dc:creator>
  <cp:lastModifiedBy>VALERIA DURAN RUBIO</cp:lastModifiedBy>
  <cp:revision>8</cp:revision>
  <dcterms:created xsi:type="dcterms:W3CDTF">2025-05-18T02:30:34Z</dcterms:created>
  <dcterms:modified xsi:type="dcterms:W3CDTF">2025-05-18T17:32:28Z</dcterms:modified>
</cp:coreProperties>
</file>