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6" r:id="rId10"/>
    <p:sldId id="265" r:id="rId11"/>
    <p:sldId id="26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91970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904060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468280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09653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083775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462335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795993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759707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666469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327292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576083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dragan1993/sentence-classific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2130425"/>
            <a:ext cx="8153401" cy="1470025"/>
          </a:xfrm>
        </p:spPr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Semantička klasifikacija rečenica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6744" y="3886200"/>
            <a:ext cx="7862456" cy="1828800"/>
          </a:xfrm>
        </p:spPr>
        <p:txBody>
          <a:bodyPr/>
          <a:lstStyle/>
          <a:p>
            <a:pPr algn="l"/>
            <a:endParaRPr lang="sr-Latn-RS" sz="2400" dirty="0"/>
          </a:p>
          <a:p>
            <a:pPr algn="l"/>
            <a:endParaRPr lang="sr-Latn-RS" sz="2400" dirty="0" smtClean="0"/>
          </a:p>
          <a:p>
            <a:pPr algn="l"/>
            <a:r>
              <a:rPr lang="sr-Latn-RS" sz="2400" dirty="0" smtClean="0">
                <a:latin typeface="Calibri" pitchFamily="34" charset="0"/>
              </a:rPr>
              <a:t>Nenad Todorović RA 78/2012</a:t>
            </a:r>
          </a:p>
          <a:p>
            <a:pPr algn="l"/>
            <a:r>
              <a:rPr lang="sr-Latn-RS" sz="2400" dirty="0" smtClean="0">
                <a:latin typeface="Calibri" pitchFamily="34" charset="0"/>
              </a:rPr>
              <a:t>Dragan Vidaković RA 134/2012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4" name="irc_mi" descr="http://www.studentranking.org/sr/wp-content/uploads/2013/06/UNS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1421765" cy="143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t1.gstatic.com/images?q=tbn:ANd9GcSg0zVuNnUkqZ9dt8Y2DsjqwSpjCDYGn2c47r-IhFxTXTU4CxR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304800"/>
            <a:ext cx="1313815" cy="143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29006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r>
              <a:rPr lang="sr-Latn-RS" dirty="0" smtClean="0"/>
              <a:t>Convolutional Neural Networks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0"/>
            <a:ext cx="7966605" cy="3581400"/>
          </a:xfrm>
          <a:prstGeom prst="rect">
            <a:avLst/>
          </a:prstGeom>
          <a:blipFill dpi="0" rotWithShape="1">
            <a:blip r:embed="rId3" cstate="print">
              <a:alphaModFix amt="8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228600"/>
            <a:ext cx="8077200" cy="6172200"/>
          </a:xfrm>
        </p:spPr>
        <p:txBody>
          <a:bodyPr/>
          <a:lstStyle/>
          <a:p>
            <a:r>
              <a:rPr lang="en-US" dirty="0" smtClean="0"/>
              <a:t>Pooling layers allow for local invariance.</a:t>
            </a:r>
            <a:endParaRPr lang="sr-Latn-RS" dirty="0" smtClean="0"/>
          </a:p>
          <a:p>
            <a:r>
              <a:rPr lang="en-US" dirty="0" smtClean="0"/>
              <a:t>Training done through </a:t>
            </a:r>
            <a:r>
              <a:rPr lang="en-US" dirty="0" err="1" smtClean="0"/>
              <a:t>backpropagation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 smtClean="0"/>
              <a:t>Errors are </a:t>
            </a:r>
            <a:r>
              <a:rPr lang="en-US" dirty="0" err="1" smtClean="0"/>
              <a:t>backpropagated</a:t>
            </a:r>
            <a:r>
              <a:rPr lang="en-US" dirty="0" smtClean="0"/>
              <a:t> through pooling modules.</a:t>
            </a:r>
            <a:endParaRPr lang="sr-Latn-RS" dirty="0" smtClean="0"/>
          </a:p>
          <a:p>
            <a:endParaRPr lang="sr-Latn-RS" dirty="0" smtClean="0"/>
          </a:p>
          <a:p>
            <a:endParaRPr lang="en-US" dirty="0"/>
          </a:p>
        </p:txBody>
      </p:sp>
      <p:pic>
        <p:nvPicPr>
          <p:cNvPr id="9" name="Picture 8" descr="sy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048000"/>
            <a:ext cx="8534400" cy="381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Više informacija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25963"/>
          </a:xfrm>
        </p:spPr>
        <p:txBody>
          <a:bodyPr/>
          <a:lstStyle/>
          <a:p>
            <a:pPr marL="0" indent="0">
              <a:buNone/>
            </a:pPr>
            <a:endParaRPr lang="sr-Latn-RS" sz="4400" dirty="0" smtClean="0">
              <a:latin typeface="Calibri" pitchFamily="34" charset="0"/>
              <a:hlinkClick r:id="rId2"/>
            </a:endParaRPr>
          </a:p>
          <a:p>
            <a:pPr marL="0" indent="0" algn="ctr">
              <a:buNone/>
            </a:pPr>
            <a:r>
              <a:rPr lang="en-US" sz="4400" dirty="0" smtClean="0">
                <a:latin typeface="Calibri" pitchFamily="34" charset="0"/>
                <a:hlinkClick r:id="rId2"/>
              </a:rPr>
              <a:t>https://github.com/vdragan1993/sentence-classification</a:t>
            </a:r>
            <a:endParaRPr lang="en-US" sz="4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6313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Specifikacija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25963"/>
          </a:xfrm>
        </p:spPr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Automatsko razvrstavanje rečenice u pripadajuću kategoriju.</a:t>
            </a:r>
          </a:p>
          <a:p>
            <a:r>
              <a:rPr lang="sr-Latn-RS" dirty="0" smtClean="0">
                <a:latin typeface="Calibri" pitchFamily="34" charset="0"/>
              </a:rPr>
              <a:t>Razvrstavanje bazirano na semantici rečenice.</a:t>
            </a:r>
          </a:p>
          <a:p>
            <a:r>
              <a:rPr lang="sr-Latn-RS" dirty="0" smtClean="0">
                <a:latin typeface="Calibri" pitchFamily="34" charset="0"/>
              </a:rPr>
              <a:t>Svaka kategorija definisana preko skupa pripadajućih reči.</a:t>
            </a: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5446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Motivacija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Preuzimanje željenog sadržaja iz teksta, bez njegovog kompletnog čitanja.</a:t>
            </a:r>
            <a:endParaRPr lang="sr-Latn-RS" dirty="0">
              <a:latin typeface="Calibri" pitchFamily="34" charset="0"/>
            </a:endParaRPr>
          </a:p>
          <a:p>
            <a:r>
              <a:rPr lang="sr-Latn-RS" dirty="0" smtClean="0">
                <a:latin typeface="Calibri" pitchFamily="34" charset="0"/>
              </a:rPr>
              <a:t>Semantička analiza teksta kao takva.</a:t>
            </a:r>
          </a:p>
        </p:txBody>
      </p:sp>
    </p:spTree>
    <p:extLst>
      <p:ext uri="{BB962C8B-B14F-4D97-AF65-F5344CB8AC3E}">
        <p14:creationId xmlns="" xmlns:p14="http://schemas.microsoft.com/office/powerpoint/2010/main" val="2572676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Slična rešenja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Naive Bayes Classificator</a:t>
            </a:r>
          </a:p>
          <a:p>
            <a:r>
              <a:rPr lang="sr-Latn-RS" dirty="0" smtClean="0">
                <a:latin typeface="Calibri" pitchFamily="34" charset="0"/>
              </a:rPr>
              <a:t>Random Decision Forests</a:t>
            </a:r>
          </a:p>
          <a:p>
            <a:r>
              <a:rPr lang="sr-Latn-RS" dirty="0" smtClean="0">
                <a:latin typeface="Calibri" pitchFamily="34" charset="0"/>
              </a:rPr>
              <a:t>Support Vector Machines</a:t>
            </a:r>
          </a:p>
          <a:p>
            <a:r>
              <a:rPr lang="sr-Latn-RS" dirty="0" smtClean="0">
                <a:latin typeface="Calibri" pitchFamily="34" charset="0"/>
              </a:rPr>
              <a:t>Convolutional Neural Networks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Data Set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525963"/>
          </a:xfrm>
        </p:spPr>
        <p:txBody>
          <a:bodyPr/>
          <a:lstStyle/>
          <a:p>
            <a:r>
              <a:rPr lang="sr-Latn-RS" dirty="0" smtClean="0"/>
              <a:t>„Sentence Classification Data Set“ – UCI Machine Learning Repository</a:t>
            </a:r>
          </a:p>
          <a:p>
            <a:r>
              <a:rPr lang="sr-Latn-RS" dirty="0" smtClean="0"/>
              <a:t>90 članaka iz 3 oblasti </a:t>
            </a:r>
          </a:p>
          <a:p>
            <a:r>
              <a:rPr lang="sr-Latn-RS" dirty="0" smtClean="0"/>
              <a:t>Trening set – 80% (2500 rečenica)</a:t>
            </a:r>
          </a:p>
          <a:p>
            <a:r>
              <a:rPr lang="sr-Latn-RS" dirty="0" smtClean="0"/>
              <a:t>Test set – 20% (617 rečenica)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62000"/>
            <a:ext cx="6586539" cy="40172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25068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85799"/>
            <a:ext cx="1657350" cy="2686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799"/>
            <a:ext cx="1724025" cy="5095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85799"/>
            <a:ext cx="1543050" cy="4686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26158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Implementacija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W</a:t>
            </a:r>
            <a:r>
              <a:rPr lang="sr-Latn-RS" dirty="0" smtClean="0">
                <a:latin typeface="Calibri" pitchFamily="34" charset="0"/>
              </a:rPr>
              <a:t>ord2vec</a:t>
            </a:r>
            <a:r>
              <a:rPr lang="en-GB" dirty="0" smtClean="0">
                <a:latin typeface="Calibri" pitchFamily="34" charset="0"/>
              </a:rPr>
              <a:t> – skip-gram model</a:t>
            </a:r>
            <a:r>
              <a:rPr lang="sr-Latn-RS" dirty="0" smtClean="0">
                <a:latin typeface="Calibri" pitchFamily="34" charset="0"/>
              </a:rPr>
              <a:t>, the contiuous bag of words</a:t>
            </a:r>
            <a:r>
              <a:rPr lang="en-GB" dirty="0" smtClean="0">
                <a:latin typeface="Calibri" pitchFamily="34" charset="0"/>
              </a:rPr>
              <a:t> (</a:t>
            </a:r>
            <a:r>
              <a:rPr lang="sr-Latn-RS" dirty="0" smtClean="0">
                <a:latin typeface="Calibri" pitchFamily="34" charset="0"/>
              </a:rPr>
              <a:t>neuronske mreže sa jednim skrivenim slojem)</a:t>
            </a:r>
          </a:p>
          <a:p>
            <a:r>
              <a:rPr lang="en-GB" dirty="0" smtClean="0">
                <a:latin typeface="Calibri" pitchFamily="34" charset="0"/>
              </a:rPr>
              <a:t>Re</a:t>
            </a:r>
            <a:r>
              <a:rPr lang="sr-Latn-RS" dirty="0" smtClean="0">
                <a:latin typeface="Calibri" pitchFamily="34" charset="0"/>
              </a:rPr>
              <a:t>či su one</a:t>
            </a:r>
            <a:r>
              <a:rPr lang="en-GB" dirty="0" smtClean="0">
                <a:latin typeface="Calibri" pitchFamily="34" charset="0"/>
              </a:rPr>
              <a:t>-hot encoded, </a:t>
            </a:r>
            <a:r>
              <a:rPr lang="en-GB" dirty="0" err="1" smtClean="0">
                <a:latin typeface="Calibri" pitchFamily="34" charset="0"/>
              </a:rPr>
              <a:t>ve</a:t>
            </a:r>
            <a:r>
              <a:rPr lang="sr-Latn-RS" dirty="0" smtClean="0">
                <a:latin typeface="Calibri" pitchFamily="34" charset="0"/>
              </a:rPr>
              <a:t>k</a:t>
            </a:r>
            <a:r>
              <a:rPr lang="en-GB" dirty="0" err="1" smtClean="0">
                <a:latin typeface="Calibri" pitchFamily="34" charset="0"/>
              </a:rPr>
              <a:t>tori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veli</a:t>
            </a:r>
            <a:r>
              <a:rPr lang="sr-Latn-RS" dirty="0" smtClean="0">
                <a:latin typeface="Calibri" pitchFamily="34" charset="0"/>
              </a:rPr>
              <a:t>čine V </a:t>
            </a:r>
            <a:r>
              <a:rPr lang="en-GB" dirty="0" smtClean="0">
                <a:latin typeface="Calibri" pitchFamily="34" charset="0"/>
              </a:rPr>
              <a:t>–</a:t>
            </a:r>
            <a:r>
              <a:rPr lang="en-GB" dirty="0" err="1" smtClean="0">
                <a:latin typeface="Calibri" pitchFamily="34" charset="0"/>
              </a:rPr>
              <a:t>veli</a:t>
            </a:r>
            <a:r>
              <a:rPr lang="sr-Latn-RS" dirty="0" smtClean="0">
                <a:latin typeface="Calibri" pitchFamily="34" charset="0"/>
              </a:rPr>
              <a:t>č</a:t>
            </a:r>
            <a:r>
              <a:rPr lang="en-GB" dirty="0" err="1" smtClean="0">
                <a:latin typeface="Calibri" pitchFamily="34" charset="0"/>
              </a:rPr>
              <a:t>ina</a:t>
            </a:r>
            <a:r>
              <a:rPr lang="en-GB" dirty="0" smtClean="0">
                <a:latin typeface="Calibri" pitchFamily="34" charset="0"/>
              </a:rPr>
              <a:t> re</a:t>
            </a:r>
            <a:r>
              <a:rPr lang="sr-Latn-RS" dirty="0" smtClean="0">
                <a:latin typeface="Calibri" pitchFamily="34" charset="0"/>
              </a:rPr>
              <a:t>č</a:t>
            </a:r>
            <a:r>
              <a:rPr lang="en-GB" dirty="0" err="1" smtClean="0">
                <a:latin typeface="Calibri" pitchFamily="34" charset="0"/>
              </a:rPr>
              <a:t>nika</a:t>
            </a:r>
            <a:endParaRPr lang="sr-Latn-RS" dirty="0" smtClean="0">
              <a:latin typeface="Calibri" pitchFamily="34" charset="0"/>
            </a:endParaRPr>
          </a:p>
          <a:p>
            <a:endParaRPr lang="sr-Latn-RS" dirty="0" smtClean="0">
              <a:latin typeface="Calibri" pitchFamily="34" charset="0"/>
            </a:endParaRPr>
          </a:p>
          <a:p>
            <a:endParaRPr lang="sr-Latn-RS" dirty="0" smtClean="0">
              <a:latin typeface="Calibri" pitchFamily="34" charset="0"/>
            </a:endParaRPr>
          </a:p>
          <a:p>
            <a:endParaRPr lang="sr-Latn-RS" dirty="0" smtClean="0">
              <a:latin typeface="Calibri" pitchFamily="34" charset="0"/>
            </a:endParaRPr>
          </a:p>
          <a:p>
            <a:endParaRPr lang="sr-Latn-RS" dirty="0" smtClean="0">
              <a:latin typeface="Calibri" pitchFamily="34" charset="0"/>
            </a:endParaRPr>
          </a:p>
          <a:p>
            <a:pPr>
              <a:buNone/>
            </a:pPr>
            <a:endParaRPr lang="sr-Latn-RS" dirty="0" smtClean="0">
              <a:latin typeface="Calibri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kip-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295400"/>
            <a:ext cx="3429000" cy="3164840"/>
          </a:xfrm>
          <a:prstGeom prst="rect">
            <a:avLst/>
          </a:prstGeom>
        </p:spPr>
      </p:pic>
      <p:pic>
        <p:nvPicPr>
          <p:cNvPr id="3" name="Picture 2" descr="tcbo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1219200"/>
            <a:ext cx="3352800" cy="3276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52600" y="4419600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 </a:t>
            </a:r>
            <a:r>
              <a:rPr lang="en-GB" dirty="0" smtClean="0"/>
              <a:t>Skip </a:t>
            </a:r>
            <a:r>
              <a:rPr lang="en-GB" dirty="0" smtClean="0"/>
              <a:t>– </a:t>
            </a:r>
            <a:r>
              <a:rPr lang="en-GB" dirty="0" smtClean="0"/>
              <a:t>Gram</a:t>
            </a:r>
            <a:endParaRPr lang="sr-Latn-RS" dirty="0" smtClean="0"/>
          </a:p>
          <a:p>
            <a:r>
              <a:rPr lang="en-US" dirty="0" smtClean="0"/>
              <a:t>R</a:t>
            </a:r>
            <a:r>
              <a:rPr lang="sr-Latn-RS" dirty="0" smtClean="0"/>
              <a:t>eč - kontekst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486400" y="4495800"/>
            <a:ext cx="2039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Bag of </a:t>
            </a:r>
            <a:r>
              <a:rPr lang="en-GB" dirty="0" smtClean="0"/>
              <a:t>Words</a:t>
            </a:r>
            <a:endParaRPr lang="sr-Latn-RS" dirty="0" smtClean="0"/>
          </a:p>
          <a:p>
            <a:r>
              <a:rPr lang="sr-Latn-RS" dirty="0" smtClean="0"/>
              <a:t> </a:t>
            </a:r>
            <a:r>
              <a:rPr lang="sr-Latn-RS" dirty="0" smtClean="0"/>
              <a:t>   kontekst - reč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911</Template>
  <TotalTime>166</TotalTime>
  <Words>184</Words>
  <Application>Microsoft Office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Diseño predeterminado</vt:lpstr>
      <vt:lpstr>Semantička klasifikacija rečenica</vt:lpstr>
      <vt:lpstr>Specifikacija</vt:lpstr>
      <vt:lpstr>Motivacija</vt:lpstr>
      <vt:lpstr>Slična rešenja</vt:lpstr>
      <vt:lpstr>Data Set</vt:lpstr>
      <vt:lpstr>Slide 6</vt:lpstr>
      <vt:lpstr>Slide 7</vt:lpstr>
      <vt:lpstr>Implementacija</vt:lpstr>
      <vt:lpstr>Slide 9</vt:lpstr>
      <vt:lpstr>Slide 10</vt:lpstr>
      <vt:lpstr>Slide 11</vt:lpstr>
      <vt:lpstr>Više informacija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Semantička klasifikacija rečenica</dc:title>
  <dc:creator>Dragan Vidakovic</dc:creator>
  <cp:lastModifiedBy>Eugene Savoy</cp:lastModifiedBy>
  <cp:revision>24</cp:revision>
  <dcterms:created xsi:type="dcterms:W3CDTF">2015-12-13T17:53:41Z</dcterms:created>
  <dcterms:modified xsi:type="dcterms:W3CDTF">2015-12-14T10:21:01Z</dcterms:modified>
</cp:coreProperties>
</file>