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8" r:id="rId3"/>
    <p:sldId id="279" r:id="rId4"/>
    <p:sldId id="274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9" r:id="rId14"/>
    <p:sldId id="276" r:id="rId15"/>
    <p:sldId id="277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7737" autoAdjust="0"/>
  </p:normalViewPr>
  <p:slideViewPr>
    <p:cSldViewPr snapToGrid="0">
      <p:cViewPr varScale="1">
        <p:scale>
          <a:sx n="49" d="100"/>
          <a:sy n="49" d="100"/>
        </p:scale>
        <p:origin x="1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D599-379F-411F-875F-B93A0264C46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41622-49D8-48E6-B827-681EC0D9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fstws2019.org/professional-behavio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Our</a:t>
            </a:r>
            <a:r>
              <a:rPr lang="en-US" baseline="0" dirty="0"/>
              <a:t>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1622-49D8-48E6-B827-681EC0D95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7EE3-B7D6-4871-87B2-CD7EB2F57F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Code along</a:t>
            </a:r>
          </a:p>
          <a:p>
            <a:pPr lvl="1"/>
            <a:r>
              <a:rPr lang="en-US" dirty="0"/>
              <a:t>Lab/challenge exercises</a:t>
            </a:r>
          </a:p>
          <a:p>
            <a:r>
              <a:rPr lang="en-US" dirty="0"/>
              <a:t>Times: we originally taught this class starting at 8:00. I just shifted the times. We’ll try to go to lunch closer to 12:00</a:t>
            </a:r>
            <a:r>
              <a:rPr lang="en-US" baseline="0" dirty="0"/>
              <a:t> than 12:30.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1622-49D8-48E6-B827-681EC0D95C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 users are a community. We encourage</a:t>
            </a:r>
            <a:r>
              <a:rPr lang="en-US" baseline="0" dirty="0"/>
              <a:t> collaboration and a welcoming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 and stats aren’t something you learn in one class, they’re something you practice throughout your career. Use it or lose it kind of deal.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AFS code of professional behavior: </a:t>
            </a:r>
            <a:r>
              <a:rPr lang="en-US" dirty="0">
                <a:hlinkClick r:id="rId3"/>
              </a:rPr>
              <a:t>https://afstws2019.org/professional-behavior/</a:t>
            </a:r>
            <a:endParaRPr lang="en-US" dirty="0"/>
          </a:p>
          <a:p>
            <a:r>
              <a:rPr lang="en-US" dirty="0"/>
              <a:t>Basically, it boils down to “don’t</a:t>
            </a:r>
            <a:r>
              <a:rPr lang="en-US" baseline="0" dirty="0"/>
              <a:t> be a jerk”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1622-49D8-48E6-B827-681EC0D95C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9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starts</a:t>
            </a:r>
            <a:r>
              <a:rPr lang="en-US" baseline="0" dirty="0"/>
              <a:t> with a different level of experience. </a:t>
            </a:r>
          </a:p>
          <a:p>
            <a:r>
              <a:rPr lang="en-US" baseline="0" dirty="0"/>
              <a:t>Everyone learns at a different speed.</a:t>
            </a:r>
          </a:p>
          <a:p>
            <a:r>
              <a:rPr lang="en-US" baseline="0" dirty="0"/>
              <a:t>No one knows everything about R. Literally no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7EE3-B7D6-4871-87B2-CD7EB2F57F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7EE3-B7D6-4871-87B2-CD7EB2F57F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</a:t>
            </a:r>
            <a:r>
              <a:rPr lang="en-US" baseline="0" dirty="0"/>
              <a:t> please be respectful of others.</a:t>
            </a:r>
          </a:p>
          <a:p>
            <a:r>
              <a:rPr lang="en-US" baseline="0" dirty="0"/>
              <a:t>Also, be kind to yourself.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7EE3-B7D6-4871-87B2-CD7EB2F57F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secret:</a:t>
            </a:r>
            <a:r>
              <a:rPr lang="en-US" baseline="0" dirty="0"/>
              <a:t> we all get stuck.</a:t>
            </a:r>
          </a:p>
          <a:p>
            <a:r>
              <a:rPr lang="en-US" baseline="0" dirty="0"/>
              <a:t>Try to be patient with yourself.</a:t>
            </a:r>
          </a:p>
          <a:p>
            <a:r>
              <a:rPr lang="en-US" baseline="0" dirty="0"/>
              <a:t>If you get frustrated, it’s ok to take a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7EE3-B7D6-4871-87B2-CD7EB2F57F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sticky notes</a:t>
            </a:r>
            <a:r>
              <a:rPr lang="en-US" baseline="0" dirty="0"/>
              <a:t>. It’s ok to put up a sticky while you keep trying to solve the problem.</a:t>
            </a:r>
          </a:p>
          <a:p>
            <a:r>
              <a:rPr lang="en-US" baseline="0" dirty="0"/>
              <a:t>There is magic in having someone stand behind you. Also in explaining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7EE3-B7D6-4871-87B2-CD7EB2F57F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importantly-</a:t>
            </a:r>
            <a:r>
              <a:rPr lang="en-US" baseline="0" dirty="0"/>
              <a:t> have fun with it.</a:t>
            </a:r>
          </a:p>
          <a:p>
            <a:r>
              <a:rPr lang="en-US" dirty="0"/>
              <a:t>Celebrate success! </a:t>
            </a:r>
            <a:br>
              <a:rPr lang="en-US" dirty="0"/>
            </a:br>
            <a:r>
              <a:rPr lang="en-US" dirty="0"/>
              <a:t>Laugh at unexpected results!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7EE3-B7D6-4871-87B2-CD7EB2F57F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39F3-657E-446D-9ADE-71855276B95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42F7-0BE3-4D86-8F4D-EF3F8156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quest.org/" TargetMode="External"/><Relationship Id="rId2" Type="http://schemas.openxmlformats.org/officeDocument/2006/relationships/hyperlink" Target="http://www.bcfoltz.com/blog/stats-1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carpentry.org/R-ecology-lesson/00-before-we-start.html" TargetMode="External"/><Relationship Id="rId5" Type="http://schemas.openxmlformats.org/officeDocument/2006/relationships/hyperlink" Target="https://brohrer.github.io/stats_resources.html" TargetMode="External"/><Relationship Id="rId4" Type="http://schemas.openxmlformats.org/officeDocument/2006/relationships/hyperlink" Target="https://www.khanacademy.org/math/statistics-probabil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nfetti welc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6" b="16887"/>
          <a:stretch/>
        </p:blipFill>
        <p:spPr bwMode="auto">
          <a:xfrm>
            <a:off x="0" y="-1149163"/>
            <a:ext cx="12192000" cy="810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156447"/>
            <a:ext cx="12192000" cy="8115952"/>
          </a:xfrm>
          <a:prstGeom prst="rect">
            <a:avLst/>
          </a:prstGeom>
          <a:solidFill>
            <a:srgbClr val="FFFFFF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7209" y="4206794"/>
            <a:ext cx="84375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to Practical Stats with R</a:t>
            </a:r>
          </a:p>
        </p:txBody>
      </p:sp>
    </p:spTree>
    <p:extLst>
      <p:ext uri="{BB962C8B-B14F-4D97-AF65-F5344CB8AC3E}">
        <p14:creationId xmlns:p14="http://schemas.microsoft.com/office/powerpoint/2010/main" val="180453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2223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Ask for help. Help your neighbor if they ask.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125" t="25038" r="18623" b="28069"/>
          <a:stretch/>
        </p:blipFill>
        <p:spPr>
          <a:xfrm>
            <a:off x="2752725" y="2339860"/>
            <a:ext cx="6743700" cy="32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5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441450"/>
            <a:ext cx="10515600" cy="13208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Have fun!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734175" y="6038850"/>
            <a:ext cx="517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evidence that making mistakes in R can be fun?</a:t>
            </a:r>
          </a:p>
          <a:p>
            <a:r>
              <a:rPr lang="en-US" dirty="0"/>
              <a:t>Check out @</a:t>
            </a:r>
            <a:r>
              <a:rPr lang="en-US" dirty="0" err="1"/>
              <a:t>accidental_aRt</a:t>
            </a:r>
            <a:r>
              <a:rPr lang="en-US" dirty="0"/>
              <a:t> on twitter!</a:t>
            </a:r>
          </a:p>
        </p:txBody>
      </p:sp>
      <p:pic>
        <p:nvPicPr>
          <p:cNvPr id="5122" name="Picture 2" descr="Image result for f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2243137"/>
            <a:ext cx="4089549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29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really </a:t>
            </a:r>
            <a:br>
              <a:rPr lang="en-US" dirty="0"/>
            </a:br>
            <a:r>
              <a:rPr lang="en-US" dirty="0"/>
              <a:t>frustrating things about 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3125"/>
            <a:ext cx="10515600" cy="40338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+mj-lt"/>
              </a:rPr>
              <a:t>It does exactly what you tell it to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+mj-lt"/>
              </a:rPr>
              <a:t>There are many ways to do just about anything you can think of.</a:t>
            </a:r>
          </a:p>
        </p:txBody>
      </p:sp>
    </p:spTree>
    <p:extLst>
      <p:ext uri="{BB962C8B-B14F-4D97-AF65-F5344CB8AC3E}">
        <p14:creationId xmlns:p14="http://schemas.microsoft.com/office/powerpoint/2010/main" val="118232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use R to make a publishable product</a:t>
            </a:r>
          </a:p>
          <a:p>
            <a:pPr lvl="1"/>
            <a:r>
              <a:rPr lang="en-US" dirty="0"/>
              <a:t>R is not “easy” but it’s so useful that it’s worth putting in the time to learn how to use it. Same with statistics.</a:t>
            </a:r>
          </a:p>
          <a:p>
            <a:r>
              <a:rPr lang="en-US" dirty="0"/>
              <a:t>Product =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Stats results</a:t>
            </a:r>
          </a:p>
          <a:p>
            <a:pPr lvl="1"/>
            <a:r>
              <a:rPr lang="en-US" dirty="0"/>
              <a:t>Graph</a:t>
            </a:r>
          </a:p>
          <a:p>
            <a:r>
              <a:rPr lang="en-US" dirty="0"/>
              <a:t>We want to give you the tools to reproduce the things you see in articles and report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How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9549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introducing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not going to learn everything you ever need today</a:t>
            </a:r>
          </a:p>
          <a:p>
            <a:pPr lvl="1"/>
            <a:r>
              <a:rPr lang="en-US" dirty="0"/>
              <a:t>No one knows everything about stats.</a:t>
            </a:r>
          </a:p>
          <a:p>
            <a:r>
              <a:rPr lang="en-US" dirty="0"/>
              <a:t>You are going to get a foundation that you can build on</a:t>
            </a:r>
          </a:p>
          <a:p>
            <a:pPr lvl="1"/>
            <a:r>
              <a:rPr lang="en-US" dirty="0"/>
              <a:t>Learn vocabulary </a:t>
            </a:r>
            <a:r>
              <a:rPr lang="en-US" dirty="0">
                <a:sym typeface="Wingdings" panose="05000000000000000000" pitchFamily="2" charset="2"/>
              </a:rPr>
              <a:t> what to look up in the future</a:t>
            </a:r>
            <a:endParaRPr lang="en-US" dirty="0"/>
          </a:p>
          <a:p>
            <a:pPr lvl="1"/>
            <a:r>
              <a:rPr lang="en-US" dirty="0"/>
              <a:t>Get some resources </a:t>
            </a:r>
            <a:r>
              <a:rPr lang="en-US" dirty="0">
                <a:sym typeface="Wingdings" panose="05000000000000000000" pitchFamily="2" charset="2"/>
              </a:rPr>
              <a:t> where to go for answers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Practice some things you can come back to when you need to remember</a:t>
            </a:r>
          </a:p>
          <a:p>
            <a:r>
              <a:rPr lang="en-US" dirty="0">
                <a:sym typeface="Wingdings" panose="05000000000000000000" pitchFamily="2" charset="2"/>
              </a:rPr>
              <a:t>Today we’re focusing on things you’ll use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Common stats things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Things you might need to understand or reproduce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07309" y="280087"/>
          <a:ext cx="10453816" cy="6244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264">
                  <a:extLst>
                    <a:ext uri="{9D8B030D-6E8A-4147-A177-3AD203B41FA5}">
                      <a16:colId xmlns:a16="http://schemas.microsoft.com/office/drawing/2014/main" val="2916146829"/>
                    </a:ext>
                  </a:extLst>
                </a:gridCol>
                <a:gridCol w="504549">
                  <a:extLst>
                    <a:ext uri="{9D8B030D-6E8A-4147-A177-3AD203B41FA5}">
                      <a16:colId xmlns:a16="http://schemas.microsoft.com/office/drawing/2014/main" val="4247154412"/>
                    </a:ext>
                  </a:extLst>
                </a:gridCol>
                <a:gridCol w="593616">
                  <a:extLst>
                    <a:ext uri="{9D8B030D-6E8A-4147-A177-3AD203B41FA5}">
                      <a16:colId xmlns:a16="http://schemas.microsoft.com/office/drawing/2014/main" val="1244865102"/>
                    </a:ext>
                  </a:extLst>
                </a:gridCol>
                <a:gridCol w="1603846">
                  <a:extLst>
                    <a:ext uri="{9D8B030D-6E8A-4147-A177-3AD203B41FA5}">
                      <a16:colId xmlns:a16="http://schemas.microsoft.com/office/drawing/2014/main" val="760161886"/>
                    </a:ext>
                  </a:extLst>
                </a:gridCol>
                <a:gridCol w="2800865">
                  <a:extLst>
                    <a:ext uri="{9D8B030D-6E8A-4147-A177-3AD203B41FA5}">
                      <a16:colId xmlns:a16="http://schemas.microsoft.com/office/drawing/2014/main" val="1729473443"/>
                    </a:ext>
                  </a:extLst>
                </a:gridCol>
                <a:gridCol w="3212757">
                  <a:extLst>
                    <a:ext uri="{9D8B030D-6E8A-4147-A177-3AD203B41FA5}">
                      <a16:colId xmlns:a16="http://schemas.microsoft.com/office/drawing/2014/main" val="3428958779"/>
                    </a:ext>
                  </a:extLst>
                </a:gridCol>
                <a:gridCol w="1070919">
                  <a:extLst>
                    <a:ext uri="{9D8B030D-6E8A-4147-A177-3AD203B41FA5}">
                      <a16:colId xmlns:a16="http://schemas.microsoft.com/office/drawing/2014/main" val="3504813977"/>
                    </a:ext>
                  </a:extLst>
                </a:gridCol>
              </a:tblGrid>
              <a:tr h="24759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Details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>
                        <a:tabLst>
                          <a:tab pos="1598613" algn="l"/>
                        </a:tabLs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extLst>
                  <a:ext uri="{0D108BD9-81ED-4DB2-BD59-A6C34878D82A}">
                    <a16:rowId xmlns:a16="http://schemas.microsoft.com/office/drawing/2014/main" val="1523819348"/>
                  </a:ext>
                </a:extLst>
              </a:tr>
              <a:tr h="265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Lesson Topic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extLst>
                  <a:ext uri="{0D108BD9-81ED-4DB2-BD59-A6C34878D82A}">
                    <a16:rowId xmlns:a16="http://schemas.microsoft.com/office/drawing/2014/main" val="1462774127"/>
                  </a:ext>
                </a:extLst>
              </a:tr>
              <a:tr h="10106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Morning 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Summarizing data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Data </a:t>
                      </a:r>
                      <a:r>
                        <a:rPr lang="en-US" sz="1400" dirty="0" err="1">
                          <a:effectLst/>
                        </a:rPr>
                        <a:t>visalization</a:t>
                      </a:r>
                      <a:r>
                        <a:rPr lang="en-US" sz="1400" dirty="0">
                          <a:effectLst/>
                        </a:rPr>
                        <a:t> - appropriate plots for different kinds of data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Descriptive statistics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Reading data into R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Basic data handling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summary() and various plotting functions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Help functions &amp; resources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2:00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2614635617"/>
                  </a:ext>
                </a:extLst>
              </a:tr>
              <a:tr h="265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Break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10:15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0:15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2072954518"/>
                  </a:ext>
                </a:extLst>
              </a:tr>
              <a:tr h="8683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Morning 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10:15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Probability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°  Introduction to probability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°  Common distirbutions (e.g., normal, Poisson, binomial)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 Distribution functions: e.g., </a:t>
                      </a:r>
                      <a:r>
                        <a:rPr lang="en-US" sz="1400" dirty="0" err="1">
                          <a:effectLst/>
                        </a:rPr>
                        <a:t>rnorm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dnorm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1:45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1919304215"/>
                  </a:ext>
                </a:extLst>
              </a:tr>
              <a:tr h="265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Lunch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1326345811"/>
                  </a:ext>
                </a:extLst>
              </a:tr>
              <a:tr h="12204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Afternoon 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14:45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Inference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°  Maximum Likelihood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°  Bayesian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1:45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3389890301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Break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14:45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0:15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2381412977"/>
                  </a:ext>
                </a:extLst>
              </a:tr>
              <a:tr h="13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Afternoon 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15:00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17:30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Models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°  Introduction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°  Assumptions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°  Diagnostics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°  AIC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°  Categorical variables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°  Simulations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 Model fitting functions &amp; their syntax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Diagnostic plots &amp; summaries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2:30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918947439"/>
                  </a:ext>
                </a:extLst>
              </a:tr>
              <a:tr h="24759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Contact Hours: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8:00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extLst>
                  <a:ext uri="{0D108BD9-81ED-4DB2-BD59-A6C34878D82A}">
                    <a16:rowId xmlns:a16="http://schemas.microsoft.com/office/drawing/2014/main" val="143027759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54350" y="1795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in my browser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http://www.bcfoltz.com/blog/stats-101/</a:t>
            </a:r>
            <a:endParaRPr lang="en-US" dirty="0"/>
          </a:p>
          <a:p>
            <a:r>
              <a:rPr lang="en-US" dirty="0">
                <a:hlinkClick r:id="rId3"/>
              </a:rPr>
              <a:t>https://statquest.org/</a:t>
            </a:r>
            <a:endParaRPr lang="en-US" dirty="0"/>
          </a:p>
          <a:p>
            <a:r>
              <a:rPr lang="en-US" dirty="0">
                <a:hlinkClick r:id="rId4"/>
              </a:rPr>
              <a:t>https://www.khanacademy.org/math/statistics-probability</a:t>
            </a:r>
            <a:endParaRPr lang="en-US" dirty="0"/>
          </a:p>
          <a:p>
            <a:r>
              <a:rPr lang="en-US" dirty="0">
                <a:hlinkClick r:id="rId5"/>
              </a:rPr>
              <a:t>https://brohrer.github.io/stats_resources.html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https://datacarpentry.org/R-ecology-lesson/00-before-we-start.html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4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&amp; Comfort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exits. The nearest exit might be behind you.</a:t>
            </a:r>
          </a:p>
          <a:p>
            <a:r>
              <a:rPr lang="en-US" dirty="0"/>
              <a:t>The closest restrooms are across the hall. Accessible restrooms are in the lobby, by the front door.</a:t>
            </a:r>
          </a:p>
          <a:p>
            <a:r>
              <a:rPr lang="en-US" dirty="0"/>
              <a:t>Coffee, tea, and water are provided. Please help yourselves.</a:t>
            </a:r>
          </a:p>
          <a:p>
            <a:r>
              <a:rPr lang="en-US" dirty="0"/>
              <a:t>Take breaks as needed. </a:t>
            </a:r>
          </a:p>
          <a:p>
            <a:r>
              <a:rPr lang="en-US" dirty="0"/>
              <a:t>Please wash your hands often.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Information for Virus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Follow the CDC guidelines: wash your hands, cover coughs, etc. </a:t>
            </a:r>
          </a:p>
          <a:p>
            <a:r>
              <a:rPr lang="en-US" dirty="0"/>
              <a:t>Please be aware of your own health. We’re trusting you to know if you’re getting sick.</a:t>
            </a:r>
          </a:p>
          <a:p>
            <a:r>
              <a:rPr lang="en-US" dirty="0"/>
              <a:t>If you start to feel sick, please let the instructors know before you leave.</a:t>
            </a:r>
          </a:p>
          <a:p>
            <a:r>
              <a:rPr lang="en-US" dirty="0"/>
              <a:t>Try not to make assumptions about the level of risk that others are comfortable with. </a:t>
            </a:r>
          </a:p>
          <a:p>
            <a:r>
              <a:rPr lang="en-US" dirty="0"/>
              <a:t>If someone decides to leave to manage their risk, they don’t owe anyone an explanation. </a:t>
            </a:r>
          </a:p>
          <a:p>
            <a:r>
              <a:rPr lang="en-US" dirty="0"/>
              <a:t>Sniffle shaming is not ok. </a:t>
            </a:r>
          </a:p>
          <a:p>
            <a:r>
              <a:rPr lang="en-US" dirty="0"/>
              <a:t>If you have any concerns, please speak with the instructors privately.</a:t>
            </a:r>
          </a:p>
        </p:txBody>
      </p:sp>
    </p:spTree>
    <p:extLst>
      <p:ext uri="{BB962C8B-B14F-4D97-AF65-F5344CB8AC3E}">
        <p14:creationId xmlns:p14="http://schemas.microsoft.com/office/powerpoint/2010/main" val="19852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32286"/>
              </p:ext>
            </p:extLst>
          </p:nvPr>
        </p:nvGraphicFramePr>
        <p:xfrm>
          <a:off x="807309" y="280087"/>
          <a:ext cx="10839746" cy="6273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868">
                  <a:extLst>
                    <a:ext uri="{9D8B030D-6E8A-4147-A177-3AD203B41FA5}">
                      <a16:colId xmlns:a16="http://schemas.microsoft.com/office/drawing/2014/main" val="2916146829"/>
                    </a:ext>
                  </a:extLst>
                </a:gridCol>
                <a:gridCol w="582889">
                  <a:extLst>
                    <a:ext uri="{9D8B030D-6E8A-4147-A177-3AD203B41FA5}">
                      <a16:colId xmlns:a16="http://schemas.microsoft.com/office/drawing/2014/main" val="4247154412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244865102"/>
                    </a:ext>
                  </a:extLst>
                </a:gridCol>
                <a:gridCol w="2177731">
                  <a:extLst>
                    <a:ext uri="{9D8B030D-6E8A-4147-A177-3AD203B41FA5}">
                      <a16:colId xmlns:a16="http://schemas.microsoft.com/office/drawing/2014/main" val="760161886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1729473443"/>
                    </a:ext>
                  </a:extLst>
                </a:gridCol>
                <a:gridCol w="3362037">
                  <a:extLst>
                    <a:ext uri="{9D8B030D-6E8A-4147-A177-3AD203B41FA5}">
                      <a16:colId xmlns:a16="http://schemas.microsoft.com/office/drawing/2014/main" val="3428958779"/>
                    </a:ext>
                  </a:extLst>
                </a:gridCol>
              </a:tblGrid>
              <a:tr h="24759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Details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extLst>
                  <a:ext uri="{0D108BD9-81ED-4DB2-BD59-A6C34878D82A}">
                    <a16:rowId xmlns:a16="http://schemas.microsoft.com/office/drawing/2014/main" val="1523819348"/>
                  </a:ext>
                </a:extLst>
              </a:tr>
              <a:tr h="265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Start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End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Lesson Topic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Stats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extLst>
                  <a:ext uri="{0D108BD9-81ED-4DB2-BD59-A6C34878D82A}">
                    <a16:rowId xmlns:a16="http://schemas.microsoft.com/office/drawing/2014/main" val="1462774127"/>
                  </a:ext>
                </a:extLst>
              </a:tr>
              <a:tr h="10106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Morning 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Introduction</a:t>
                      </a:r>
                      <a:r>
                        <a:rPr lang="en-US" sz="1400" baseline="0" dirty="0">
                          <a:effectLst/>
                        </a:rPr>
                        <a:t> to R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Summarizing data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° Descriptive statistics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Data visualization - appropriate plots for different kinds of data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Basic data handling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summary() and various plotting functions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Help functions &amp; resources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Reading data into 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2614635617"/>
                  </a:ext>
                </a:extLst>
              </a:tr>
              <a:tr h="265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Break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10:45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2072954518"/>
                  </a:ext>
                </a:extLst>
              </a:tr>
              <a:tr h="10248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Morning 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10:45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Probability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 Introduction to probability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Common distributions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1919304215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Lunch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1326345811"/>
                  </a:ext>
                </a:extLst>
              </a:tr>
              <a:tr h="11551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Afternoon 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3:15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Statistical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Tests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 Hypothesis tests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 Estimation</a:t>
                      </a:r>
                      <a:r>
                        <a:rPr lang="en-US" sz="1400" baseline="0" dirty="0">
                          <a:effectLst/>
                        </a:rPr>
                        <a:t> methods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° </a:t>
                      </a:r>
                      <a:r>
                        <a:rPr lang="en-US" sz="1400" baseline="0" dirty="0">
                          <a:effectLst/>
                        </a:rPr>
                        <a:t> Functions for statistical tests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3389890301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Break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3:15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2381412977"/>
                  </a:ext>
                </a:extLst>
              </a:tr>
              <a:tr h="12475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Afternoon 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5:30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Models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 Introduction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Assumptions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Diagnostics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AIC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°  Model fitting functions &amp; their syntax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°  Diagnostic plots &amp; summaries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ctr"/>
                </a:tc>
                <a:extLst>
                  <a:ext uri="{0D108BD9-81ED-4DB2-BD59-A6C34878D82A}">
                    <a16:rowId xmlns:a16="http://schemas.microsoft.com/office/drawing/2014/main" val="918947439"/>
                  </a:ext>
                </a:extLst>
              </a:tr>
              <a:tr h="24759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98" marR="46798" marT="0" marB="0" anchor="b"/>
                </a:tc>
                <a:extLst>
                  <a:ext uri="{0D108BD9-81ED-4DB2-BD59-A6C34878D82A}">
                    <a16:rowId xmlns:a16="http://schemas.microsoft.com/office/drawing/2014/main" val="143027759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54350" y="1795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fett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1"/>
          <a:stretch/>
        </p:blipFill>
        <p:spPr bwMode="auto">
          <a:xfrm>
            <a:off x="0" y="0"/>
            <a:ext cx="12192000" cy="6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91300" y="815787"/>
            <a:ext cx="11190263" cy="5459508"/>
          </a:xfrm>
          <a:prstGeom prst="ellipse">
            <a:avLst/>
          </a:prstGeom>
          <a:solidFill>
            <a:srgbClr val="FFFFFF">
              <a:alpha val="71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32" y="3072194"/>
            <a:ext cx="10515600" cy="1325563"/>
          </a:xfrm>
          <a:effectLst>
            <a:glow rad="254000">
              <a:srgbClr val="C00000">
                <a:alpha val="40000"/>
              </a:srgbClr>
            </a:glow>
          </a:effectLst>
        </p:spPr>
        <p:txBody>
          <a:bodyPr>
            <a:no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Community </a:t>
            </a:r>
            <a:b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</a:br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376124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4708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We’re all here to learn. </a:t>
            </a:r>
          </a:p>
        </p:txBody>
      </p:sp>
      <p:pic>
        <p:nvPicPr>
          <p:cNvPr id="4100" name="Picture 4" descr="Image result for hermi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581275"/>
            <a:ext cx="2072385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7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14517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Be present and try your best. </a:t>
            </a:r>
          </a:p>
        </p:txBody>
      </p:sp>
      <p:pic>
        <p:nvPicPr>
          <p:cNvPr id="3076" name="Picture 4" descr="Image result for distr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2697746"/>
            <a:ext cx="5407025" cy="28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3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13469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inclusive, respectful language.</a:t>
            </a:r>
          </a:p>
        </p:txBody>
      </p:sp>
      <p:pic>
        <p:nvPicPr>
          <p:cNvPr id="2050" name="Picture 2" descr="Image result for inclusi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74" y="2672557"/>
            <a:ext cx="5020802" cy="247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1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2223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You will probably get stuck. Don’t panic.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2344103"/>
            <a:ext cx="3854450" cy="308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3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1023</Words>
  <Application>Microsoft Office PowerPoint</Application>
  <PresentationFormat>Widescreen</PresentationFormat>
  <Paragraphs>199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 Handwriting</vt:lpstr>
      <vt:lpstr>Times New Roman</vt:lpstr>
      <vt:lpstr>Office Theme</vt:lpstr>
      <vt:lpstr>PowerPoint Presentation</vt:lpstr>
      <vt:lpstr>Safety &amp; Comfort</vt:lpstr>
      <vt:lpstr>Special Information for Virus Season</vt:lpstr>
      <vt:lpstr>PowerPoint Presentation</vt:lpstr>
      <vt:lpstr>Community  Standards</vt:lpstr>
      <vt:lpstr>We’re all here to learn. </vt:lpstr>
      <vt:lpstr>Be present and try your best. </vt:lpstr>
      <vt:lpstr>Use inclusive, respectful language.</vt:lpstr>
      <vt:lpstr>You will probably get stuck. Don’t panic.</vt:lpstr>
      <vt:lpstr>Ask for help. Help your neighbor if they ask.</vt:lpstr>
      <vt:lpstr>Have fun! </vt:lpstr>
      <vt:lpstr>PowerPoint Presentation</vt:lpstr>
      <vt:lpstr>There are two really  frustrating things about R:</vt:lpstr>
      <vt:lpstr>Our approach to R</vt:lpstr>
      <vt:lpstr>Our approach to introducing statistics</vt:lpstr>
      <vt:lpstr>PowerPoint Presentation</vt:lpstr>
      <vt:lpstr>Stuff in my browser tabs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Tobias, Vanessa D</dc:creator>
  <cp:lastModifiedBy>Philip Saksa</cp:lastModifiedBy>
  <cp:revision>39</cp:revision>
  <dcterms:created xsi:type="dcterms:W3CDTF">2019-09-03T18:38:22Z</dcterms:created>
  <dcterms:modified xsi:type="dcterms:W3CDTF">2020-03-12T04:21:53Z</dcterms:modified>
</cp:coreProperties>
</file>